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jpeg" ContentType="image/jpeg"/>
  <Default Extension="JPG" ContentType="image/.jpg"/>
  <Default Extension="gif" ContentType="image/gif"/>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3" r:id="rId3"/>
  </p:sldMasterIdLst>
  <p:notesMasterIdLst>
    <p:notesMasterId r:id="rId5"/>
  </p:notesMasterIdLst>
  <p:handoutMasterIdLst>
    <p:handoutMasterId r:id="rId105"/>
  </p:handoutMasterIdLst>
  <p:sldIdLst>
    <p:sldId id="1171" r:id="rId4"/>
    <p:sldId id="1067" r:id="rId6"/>
    <p:sldId id="1068" r:id="rId7"/>
    <p:sldId id="1069" r:id="rId8"/>
    <p:sldId id="1070" r:id="rId9"/>
    <p:sldId id="1071" r:id="rId10"/>
    <p:sldId id="1076" r:id="rId11"/>
    <p:sldId id="1077" r:id="rId12"/>
    <p:sldId id="1078" r:id="rId13"/>
    <p:sldId id="1154" r:id="rId14"/>
    <p:sldId id="1080" r:id="rId15"/>
    <p:sldId id="1081" r:id="rId16"/>
    <p:sldId id="1082" r:id="rId17"/>
    <p:sldId id="1155" r:id="rId18"/>
    <p:sldId id="1156" r:id="rId19"/>
    <p:sldId id="1157" r:id="rId20"/>
    <p:sldId id="1158" r:id="rId21"/>
    <p:sldId id="1159" r:id="rId22"/>
    <p:sldId id="1160" r:id="rId23"/>
    <p:sldId id="1161" r:id="rId24"/>
    <p:sldId id="1162" r:id="rId25"/>
    <p:sldId id="1163" r:id="rId26"/>
    <p:sldId id="1165" r:id="rId27"/>
    <p:sldId id="1166" r:id="rId28"/>
    <p:sldId id="1167" r:id="rId29"/>
    <p:sldId id="1083" r:id="rId30"/>
    <p:sldId id="1084" r:id="rId31"/>
    <p:sldId id="1085" r:id="rId32"/>
    <p:sldId id="1086" r:id="rId33"/>
    <p:sldId id="1164" r:id="rId34"/>
    <p:sldId id="1087" r:id="rId35"/>
    <p:sldId id="1088" r:id="rId36"/>
    <p:sldId id="1089" r:id="rId37"/>
    <p:sldId id="1090" r:id="rId38"/>
    <p:sldId id="1091" r:id="rId39"/>
    <p:sldId id="1092" r:id="rId40"/>
    <p:sldId id="1095" r:id="rId41"/>
    <p:sldId id="1096" r:id="rId42"/>
    <p:sldId id="1097" r:id="rId43"/>
    <p:sldId id="1098" r:id="rId44"/>
    <p:sldId id="1099" r:id="rId45"/>
    <p:sldId id="1100" r:id="rId46"/>
    <p:sldId id="1101" r:id="rId47"/>
    <p:sldId id="1102" r:id="rId48"/>
    <p:sldId id="1103" r:id="rId49"/>
    <p:sldId id="1109" r:id="rId50"/>
    <p:sldId id="1110" r:id="rId51"/>
    <p:sldId id="1111" r:id="rId52"/>
    <p:sldId id="1112" r:id="rId53"/>
    <p:sldId id="1113" r:id="rId54"/>
    <p:sldId id="1114" r:id="rId55"/>
    <p:sldId id="1115" r:id="rId56"/>
    <p:sldId id="1116" r:id="rId57"/>
    <p:sldId id="1152" r:id="rId58"/>
    <p:sldId id="1189" r:id="rId59"/>
    <p:sldId id="1117" r:id="rId60"/>
    <p:sldId id="1118" r:id="rId61"/>
    <p:sldId id="1119" r:id="rId62"/>
    <p:sldId id="1120" r:id="rId63"/>
    <p:sldId id="1121" r:id="rId64"/>
    <p:sldId id="1176" r:id="rId65"/>
    <p:sldId id="1174" r:id="rId66"/>
    <p:sldId id="1175" r:id="rId67"/>
    <p:sldId id="1122" r:id="rId68"/>
    <p:sldId id="1123" r:id="rId69"/>
    <p:sldId id="1125" r:id="rId70"/>
    <p:sldId id="1126" r:id="rId71"/>
    <p:sldId id="1127" r:id="rId72"/>
    <p:sldId id="1128" r:id="rId73"/>
    <p:sldId id="1177" r:id="rId74"/>
    <p:sldId id="1129" r:id="rId75"/>
    <p:sldId id="1131" r:id="rId76"/>
    <p:sldId id="1130" r:id="rId77"/>
    <p:sldId id="1133" r:id="rId78"/>
    <p:sldId id="1134" r:id="rId79"/>
    <p:sldId id="1135" r:id="rId80"/>
    <p:sldId id="1136" r:id="rId81"/>
    <p:sldId id="1137" r:id="rId82"/>
    <p:sldId id="1138" r:id="rId83"/>
    <p:sldId id="1183" r:id="rId84"/>
    <p:sldId id="1185" r:id="rId85"/>
    <p:sldId id="1184" r:id="rId86"/>
    <p:sldId id="1179" r:id="rId87"/>
    <p:sldId id="1181" r:id="rId88"/>
    <p:sldId id="1178" r:id="rId89"/>
    <p:sldId id="1180" r:id="rId90"/>
    <p:sldId id="1187" r:id="rId91"/>
    <p:sldId id="1186" r:id="rId92"/>
    <p:sldId id="1190" r:id="rId93"/>
    <p:sldId id="1193" r:id="rId94"/>
    <p:sldId id="1192" r:id="rId95"/>
    <p:sldId id="1194" r:id="rId96"/>
    <p:sldId id="1196" r:id="rId97"/>
    <p:sldId id="1195" r:id="rId98"/>
    <p:sldId id="1188" r:id="rId99"/>
    <p:sldId id="1139" r:id="rId100"/>
    <p:sldId id="1143" r:id="rId101"/>
    <p:sldId id="1140" r:id="rId102"/>
    <p:sldId id="1168" r:id="rId103"/>
    <p:sldId id="1150" r:id="rId104"/>
  </p:sldIdLst>
  <p:sldSz cx="12192000" cy="6858000"/>
  <p:notesSz cx="7099300" cy="10234295"/>
  <p:kinsoku lang="zh-CN" invalStChars="、。，．・：；？！゛゜ヽヾゝゞ々ー’”）〕］｝〉》」』】°‰′″℃￠％ぁぃぅぇぉっゃゅょゎァィゥェォッャュョヮヵヶ!%),.:;?]}｡｣､･ｧｨｩｪｫｬｭｮｯｰﾞﾟ" invalEndChars="‘“（〔［｛〈《「『【￥＄$([\{｢￡"/>
  <p:defaultTextStyle>
    <a:defPPr>
      <a:defRPr lang="en-US"/>
    </a:defPPr>
    <a:lvl1pPr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5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BD"/>
    <a:srgbClr val="F9FDC7"/>
    <a:srgbClr val="000099"/>
    <a:srgbClr val="535CA1"/>
    <a:srgbClr val="DDDDDD"/>
    <a:srgbClr val="EAEAEA"/>
    <a:srgbClr val="FFDA3F"/>
    <a:srgbClr val="00006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21" autoAdjust="0"/>
    <p:restoredTop sz="89039" autoAdjust="0"/>
  </p:normalViewPr>
  <p:slideViewPr>
    <p:cSldViewPr showGuides="1">
      <p:cViewPr varScale="1">
        <p:scale>
          <a:sx n="90" d="100"/>
          <a:sy n="90" d="100"/>
        </p:scale>
        <p:origin x="800" y="72"/>
      </p:cViewPr>
      <p:guideLst>
        <p:guide orient="horz" pos="2160"/>
        <p:guide pos="3851"/>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Lst>
  </p:outlineViewPr>
  <p:notesTextViewPr>
    <p:cViewPr>
      <p:scale>
        <a:sx n="100" d="100"/>
        <a:sy n="100" d="100"/>
      </p:scale>
      <p:origin x="0" y="0"/>
    </p:cViewPr>
  </p:notesTextViewPr>
  <p:sorterViewPr>
    <p:cViewPr>
      <p:scale>
        <a:sx n="66" d="100"/>
        <a:sy n="66" d="100"/>
      </p:scale>
      <p:origin x="0" y="846"/>
    </p:cViewPr>
  </p:sorterViewPr>
  <p:notesViewPr>
    <p:cSldViewPr>
      <p:cViewPr varScale="1">
        <p:scale>
          <a:sx n="42" d="100"/>
          <a:sy n="42" d="100"/>
        </p:scale>
        <p:origin x="-1230" y="-96"/>
      </p:cViewPr>
      <p:guideLst>
        <p:guide orient="horz" pos="2884"/>
        <p:guide pos="2242"/>
        <p:guide orient="horz" pos="3223"/>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8" Type="http://schemas.openxmlformats.org/officeDocument/2006/relationships/tableStyles" Target="tableStyles.xml"/><Relationship Id="rId107" Type="http://schemas.openxmlformats.org/officeDocument/2006/relationships/viewProps" Target="viewProps.xml"/><Relationship Id="rId106" Type="http://schemas.openxmlformats.org/officeDocument/2006/relationships/presProps" Target="presProps.xml"/><Relationship Id="rId105" Type="http://schemas.openxmlformats.org/officeDocument/2006/relationships/handoutMaster" Target="handoutMasters/handoutMaster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9" Type="http://schemas.openxmlformats.org/officeDocument/2006/relationships/slide" Target="slides/slide71.xml"/><Relationship Id="rId8" Type="http://schemas.openxmlformats.org/officeDocument/2006/relationships/slide" Target="slides/slide70.xml"/><Relationship Id="rId7" Type="http://schemas.openxmlformats.org/officeDocument/2006/relationships/slide" Target="slides/slide69.xml"/><Relationship Id="rId6" Type="http://schemas.openxmlformats.org/officeDocument/2006/relationships/slide" Target="slides/slide65.xml"/><Relationship Id="rId5" Type="http://schemas.openxmlformats.org/officeDocument/2006/relationships/slide" Target="slides/slide55.xml"/><Relationship Id="rId4" Type="http://schemas.openxmlformats.org/officeDocument/2006/relationships/slide" Target="slides/slide54.xml"/><Relationship Id="rId31" Type="http://schemas.openxmlformats.org/officeDocument/2006/relationships/slide" Target="slides/slide98.xml"/><Relationship Id="rId30" Type="http://schemas.openxmlformats.org/officeDocument/2006/relationships/slide" Target="slides/slide97.xml"/><Relationship Id="rId3" Type="http://schemas.openxmlformats.org/officeDocument/2006/relationships/slide" Target="slides/slide46.xml"/><Relationship Id="rId29" Type="http://schemas.openxmlformats.org/officeDocument/2006/relationships/slide" Target="slides/slide96.xml"/><Relationship Id="rId28" Type="http://schemas.openxmlformats.org/officeDocument/2006/relationships/slide" Target="slides/slide95.xml"/><Relationship Id="rId27" Type="http://schemas.openxmlformats.org/officeDocument/2006/relationships/slide" Target="slides/slide94.xml"/><Relationship Id="rId26" Type="http://schemas.openxmlformats.org/officeDocument/2006/relationships/slide" Target="slides/slide88.xml"/><Relationship Id="rId25" Type="http://schemas.openxmlformats.org/officeDocument/2006/relationships/slide" Target="slides/slide87.xml"/><Relationship Id="rId24" Type="http://schemas.openxmlformats.org/officeDocument/2006/relationships/slide" Target="slides/slide86.xml"/><Relationship Id="rId23" Type="http://schemas.openxmlformats.org/officeDocument/2006/relationships/slide" Target="slides/slide85.xml"/><Relationship Id="rId22" Type="http://schemas.openxmlformats.org/officeDocument/2006/relationships/slide" Target="slides/slide84.xml"/><Relationship Id="rId21" Type="http://schemas.openxmlformats.org/officeDocument/2006/relationships/slide" Target="slides/slide83.xml"/><Relationship Id="rId20" Type="http://schemas.openxmlformats.org/officeDocument/2006/relationships/slide" Target="slides/slide82.xml"/><Relationship Id="rId2" Type="http://schemas.openxmlformats.org/officeDocument/2006/relationships/slide" Target="slides/slide40.xml"/><Relationship Id="rId19" Type="http://schemas.openxmlformats.org/officeDocument/2006/relationships/slide" Target="slides/slide81.xml"/><Relationship Id="rId18" Type="http://schemas.openxmlformats.org/officeDocument/2006/relationships/slide" Target="slides/slide80.xml"/><Relationship Id="rId17" Type="http://schemas.openxmlformats.org/officeDocument/2006/relationships/slide" Target="slides/slide79.xml"/><Relationship Id="rId16" Type="http://schemas.openxmlformats.org/officeDocument/2006/relationships/slide" Target="slides/slide78.xml"/><Relationship Id="rId15" Type="http://schemas.openxmlformats.org/officeDocument/2006/relationships/slide" Target="slides/slide77.xml"/><Relationship Id="rId14" Type="http://schemas.openxmlformats.org/officeDocument/2006/relationships/slide" Target="slides/slide76.xml"/><Relationship Id="rId13" Type="http://schemas.openxmlformats.org/officeDocument/2006/relationships/slide" Target="slides/slide75.xml"/><Relationship Id="rId12" Type="http://schemas.openxmlformats.org/officeDocument/2006/relationships/slide" Target="slides/slide74.xml"/><Relationship Id="rId11" Type="http://schemas.openxmlformats.org/officeDocument/2006/relationships/slide" Target="slides/slide73.xml"/><Relationship Id="rId10" Type="http://schemas.openxmlformats.org/officeDocument/2006/relationships/slide" Target="slides/slide72.xml"/><Relationship Id="rId1" Type="http://schemas.openxmlformats.org/officeDocument/2006/relationships/slide" Target="slides/slide3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60338" y="658813"/>
            <a:ext cx="6792912" cy="3822700"/>
          </a:xfrm>
          <a:prstGeom prst="rect">
            <a:avLst/>
          </a:prstGeom>
          <a:noFill/>
          <a:ln w="12700">
            <a:noFill/>
            <a:miter lim="800000"/>
          </a:ln>
          <a:effectLst/>
        </p:spPr>
      </p:sp>
      <p:sp>
        <p:nvSpPr>
          <p:cNvPr id="2051" name="Rectangle 3"/>
          <p:cNvSpPr>
            <a:spLocks noGrp="1" noChangeArrowheads="1"/>
          </p:cNvSpPr>
          <p:nvPr>
            <p:ph type="body" sz="quarter" idx="3"/>
          </p:nvPr>
        </p:nvSpPr>
        <p:spPr bwMode="auto">
          <a:xfrm>
            <a:off x="533576" y="4860873"/>
            <a:ext cx="6119197" cy="4605312"/>
          </a:xfrm>
          <a:prstGeom prst="rect">
            <a:avLst/>
          </a:prstGeom>
          <a:noFill/>
          <a:ln w="12700">
            <a:noFill/>
            <a:miter lim="800000"/>
          </a:ln>
          <a:effectLst/>
        </p:spPr>
        <p:txBody>
          <a:bodyPr vert="horz" wrap="square" lIns="98007" tIns="48144" rIns="98007" bIns="48144" numCol="1" anchor="t" anchorCtr="0" compatLnSpc="1"/>
          <a:lstStyle/>
          <a:p>
            <a:pPr lvl="0"/>
            <a:r>
              <a:rPr lang="en-US" altLang="zh-CN"/>
              <a:t>We want this to be in font 11 and justify.</a:t>
            </a:r>
            <a:endParaRPr lang="en-US" altLang="zh-CN"/>
          </a:p>
        </p:txBody>
      </p:sp>
    </p:spTree>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1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xfrm>
            <a:off x="160338" y="658813"/>
            <a:ext cx="6792912" cy="3822700"/>
          </a:xfrm>
        </p:spPr>
      </p:sp>
      <p:sp>
        <p:nvSpPr>
          <p:cNvPr id="13312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p:sp>
      <p:sp>
        <p:nvSpPr>
          <p:cNvPr id="177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p:sp>
      <p:sp>
        <p:nvSpPr>
          <p:cNvPr id="178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spect="1" noChangeArrowheads="1" noTextEdit="1"/>
          </p:cNvSpPr>
          <p:nvPr>
            <p:ph type="sldImg"/>
          </p:nvPr>
        </p:nvSpPr>
        <p:spPr/>
      </p:sp>
      <p:sp>
        <p:nvSpPr>
          <p:cNvPr id="179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硬盘工作时：磁头与盘面保持一个微小的距离。这个距离越小，磁头读写数据的灵敏度就越高，当然对硬盘各部件的要求也越高。早期设计的磁盘驱动器使磁头保持在盘面上方几微米处飞行。稍后一些设计使磁头在盘面上的飞行高度降到约</a:t>
            </a:r>
            <a:r>
              <a:rPr lang="en-US" altLang="zh-CN" dirty="0"/>
              <a:t>0.1μm</a:t>
            </a:r>
            <a:r>
              <a:rPr lang="zh-CN" altLang="en-US" dirty="0"/>
              <a:t>～</a:t>
            </a:r>
            <a:r>
              <a:rPr lang="en-US" altLang="zh-CN" dirty="0"/>
              <a:t>0.5μm</a:t>
            </a:r>
            <a:r>
              <a:rPr lang="zh-CN" altLang="en-US" dirty="0"/>
              <a:t>，现在的水平已经达到 </a:t>
            </a:r>
            <a:r>
              <a:rPr lang="en-US" altLang="zh-CN" dirty="0"/>
              <a:t>0.005μm</a:t>
            </a:r>
            <a:r>
              <a:rPr lang="zh-CN" altLang="en-US" dirty="0"/>
              <a:t>～</a:t>
            </a:r>
            <a:r>
              <a:rPr lang="en-US" altLang="zh-CN" dirty="0"/>
              <a:t>0.01μm</a:t>
            </a:r>
            <a:r>
              <a:rPr lang="zh-CN" altLang="en-US" dirty="0"/>
              <a:t>，这只是人类头发直径的千分之一。硬盘不工作时：磁头停留在启停区，当需要从硬盘读写数据时，磁盘开始旋转。旋转速度达到额定的高速时，磁头就会因盘片旋转产生的气流而抬起， 这时磁头才向盘片存放数据的区域移动。</a:t>
            </a:r>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在创建带区集时，合理的选择带区的大小非常重要。如果带区过大，可能一块磁盘上的带区空间就可以满足大部分的</a:t>
            </a:r>
            <a:r>
              <a:rPr lang="en-US" altLang="zh-CN" dirty="0"/>
              <a:t>I/O</a:t>
            </a:r>
            <a:r>
              <a:rPr lang="zh-CN" altLang="en-US" dirty="0"/>
              <a:t>操作，使数据的读写仍然只局限在少数的一、两块硬盘上，不能充分的发挥出并行操作的优势。另一方面，如果带区过小，任何</a:t>
            </a:r>
            <a:r>
              <a:rPr lang="en-US" altLang="zh-CN" dirty="0"/>
              <a:t>I/O</a:t>
            </a:r>
            <a:r>
              <a:rPr lang="zh-CN" altLang="en-US" dirty="0"/>
              <a:t>指令都可能引发大量的读写操作，占用过多的控制器总线带宽。因此，在创建带区集时，我们应当根据实际应用的需要，慎重的选择带区的大小。</a:t>
            </a:r>
            <a:r>
              <a:rPr lang="en-US" altLang="zh-CN" dirty="0"/>
              <a:t>Strip</a:t>
            </a:r>
            <a:r>
              <a:rPr lang="zh-CN" altLang="en-US" dirty="0"/>
              <a:t>大小：</a:t>
            </a:r>
            <a:r>
              <a:rPr lang="en-US" altLang="zh-CN" sz="1100" b="0" i="0" kern="1200" dirty="0">
                <a:solidFill>
                  <a:schemeClr val="tx1"/>
                </a:solidFill>
                <a:effectLst/>
                <a:latin typeface="Arial" panose="020B0604020202020204" pitchFamily="34" charset="0"/>
                <a:ea typeface="+mn-ea"/>
                <a:cs typeface="+mn-cs"/>
              </a:rPr>
              <a:t>4 KB</a:t>
            </a:r>
            <a:r>
              <a:rPr lang="zh-CN" altLang="en-US" sz="1100" b="0" i="0" kern="1200" dirty="0">
                <a:solidFill>
                  <a:schemeClr val="tx1"/>
                </a:solidFill>
                <a:effectLst/>
                <a:latin typeface="Arial" panose="020B0604020202020204" pitchFamily="34" charset="0"/>
                <a:ea typeface="+mn-ea"/>
                <a:cs typeface="+mn-cs"/>
              </a:rPr>
              <a:t>、</a:t>
            </a:r>
            <a:r>
              <a:rPr lang="en-US" altLang="zh-CN" sz="1100" b="0" i="0" kern="1200" dirty="0">
                <a:solidFill>
                  <a:schemeClr val="tx1"/>
                </a:solidFill>
                <a:effectLst/>
                <a:latin typeface="Arial" panose="020B0604020202020204" pitchFamily="34" charset="0"/>
                <a:ea typeface="+mn-ea"/>
                <a:cs typeface="+mn-cs"/>
              </a:rPr>
              <a:t>8 KB</a:t>
            </a:r>
            <a:r>
              <a:rPr lang="zh-CN" altLang="en-US" sz="1100" b="0" i="0" kern="1200" dirty="0">
                <a:solidFill>
                  <a:schemeClr val="tx1"/>
                </a:solidFill>
                <a:effectLst/>
                <a:latin typeface="Arial" panose="020B0604020202020204" pitchFamily="34" charset="0"/>
                <a:ea typeface="+mn-ea"/>
                <a:cs typeface="+mn-cs"/>
              </a:rPr>
              <a:t>、</a:t>
            </a:r>
            <a:r>
              <a:rPr lang="en-US" altLang="zh-CN" sz="1100" b="0" i="0" kern="1200" dirty="0">
                <a:solidFill>
                  <a:schemeClr val="tx1"/>
                </a:solidFill>
                <a:effectLst/>
                <a:latin typeface="Arial" panose="020B0604020202020204" pitchFamily="34" charset="0"/>
                <a:ea typeface="+mn-ea"/>
                <a:cs typeface="+mn-cs"/>
              </a:rPr>
              <a:t>16 KB(</a:t>
            </a:r>
            <a:r>
              <a:rPr lang="zh-CN" altLang="en-US" sz="1100" b="0" i="0" kern="1200" dirty="0">
                <a:solidFill>
                  <a:schemeClr val="tx1"/>
                </a:solidFill>
                <a:effectLst/>
                <a:latin typeface="Arial" panose="020B0604020202020204" pitchFamily="34" charset="0"/>
                <a:ea typeface="+mn-ea"/>
                <a:cs typeface="+mn-cs"/>
              </a:rPr>
              <a:t>默认</a:t>
            </a:r>
            <a:r>
              <a:rPr lang="en-US" altLang="zh-CN" sz="1100" b="0" i="0" kern="1200" dirty="0">
                <a:solidFill>
                  <a:schemeClr val="tx1"/>
                </a:solidFill>
                <a:effectLst/>
                <a:latin typeface="Arial" panose="020B0604020202020204" pitchFamily="34" charset="0"/>
                <a:ea typeface="+mn-ea"/>
                <a:cs typeface="+mn-cs"/>
              </a:rPr>
              <a:t>)</a:t>
            </a:r>
            <a:r>
              <a:rPr lang="zh-CN" altLang="en-US" sz="1100" b="0" i="0" kern="1200" dirty="0">
                <a:solidFill>
                  <a:schemeClr val="tx1"/>
                </a:solidFill>
                <a:effectLst/>
                <a:latin typeface="Arial" panose="020B0604020202020204" pitchFamily="34" charset="0"/>
                <a:ea typeface="+mn-ea"/>
                <a:cs typeface="+mn-cs"/>
              </a:rPr>
              <a:t>、</a:t>
            </a:r>
            <a:r>
              <a:rPr lang="en-US" altLang="zh-CN" sz="1100" b="0" i="0" kern="1200" dirty="0">
                <a:solidFill>
                  <a:schemeClr val="tx1"/>
                </a:solidFill>
                <a:effectLst/>
                <a:latin typeface="Arial" panose="020B0604020202020204" pitchFamily="34" charset="0"/>
                <a:ea typeface="+mn-ea"/>
                <a:cs typeface="+mn-cs"/>
              </a:rPr>
              <a:t>32 KB</a:t>
            </a:r>
            <a:r>
              <a:rPr lang="zh-CN" altLang="en-US" sz="1100" b="0" i="0" kern="1200" dirty="0">
                <a:solidFill>
                  <a:schemeClr val="tx1"/>
                </a:solidFill>
                <a:effectLst/>
                <a:latin typeface="Arial" panose="020B0604020202020204" pitchFamily="34" charset="0"/>
                <a:ea typeface="+mn-ea"/>
                <a:cs typeface="+mn-cs"/>
              </a:rPr>
              <a:t>、</a:t>
            </a:r>
            <a:r>
              <a:rPr lang="en-US" altLang="zh-CN" sz="1100" b="0" i="0" kern="1200" dirty="0">
                <a:solidFill>
                  <a:schemeClr val="tx1"/>
                </a:solidFill>
                <a:effectLst/>
                <a:latin typeface="Arial" panose="020B0604020202020204" pitchFamily="34" charset="0"/>
                <a:ea typeface="+mn-ea"/>
                <a:cs typeface="+mn-cs"/>
              </a:rPr>
              <a:t>64 KB</a:t>
            </a:r>
            <a:r>
              <a:rPr lang="zh-CN" altLang="en-US" sz="1100" b="0" i="0" kern="1200" dirty="0">
                <a:solidFill>
                  <a:schemeClr val="tx1"/>
                </a:solidFill>
                <a:effectLst/>
                <a:latin typeface="Arial" panose="020B0604020202020204" pitchFamily="34" charset="0"/>
                <a:ea typeface="+mn-ea"/>
                <a:cs typeface="+mn-cs"/>
              </a:rPr>
              <a:t>、</a:t>
            </a:r>
            <a:r>
              <a:rPr lang="en-US" altLang="zh-CN" sz="1100" b="0" i="0" kern="1200" dirty="0">
                <a:solidFill>
                  <a:schemeClr val="tx1"/>
                </a:solidFill>
                <a:effectLst/>
                <a:latin typeface="Arial" panose="020B0604020202020204" pitchFamily="34" charset="0"/>
                <a:ea typeface="+mn-ea"/>
                <a:cs typeface="+mn-cs"/>
              </a:rPr>
              <a:t>128 KB</a:t>
            </a:r>
            <a:r>
              <a:rPr lang="zh-CN" altLang="en-US" sz="1100" b="0" i="0" kern="1200" dirty="0">
                <a:solidFill>
                  <a:schemeClr val="tx1"/>
                </a:solidFill>
                <a:effectLst/>
                <a:latin typeface="Arial" panose="020B0604020202020204" pitchFamily="34" charset="0"/>
                <a:ea typeface="+mn-ea"/>
                <a:cs typeface="+mn-cs"/>
              </a:rPr>
              <a:t>。</a:t>
            </a:r>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100" b="0" i="0" kern="1200" dirty="0">
                <a:solidFill>
                  <a:schemeClr val="tx1"/>
                </a:solidFill>
                <a:effectLst/>
                <a:latin typeface="Arial" panose="020B0604020202020204" pitchFamily="34" charset="0"/>
                <a:ea typeface="+mn-ea"/>
                <a:cs typeface="+mn-cs"/>
              </a:rPr>
              <a:t>进程上下文用进程的</a:t>
            </a:r>
            <a:r>
              <a:rPr lang="en-US" altLang="zh-CN" sz="1100" b="0" i="0" kern="1200" dirty="0">
                <a:solidFill>
                  <a:schemeClr val="tx1"/>
                </a:solidFill>
                <a:effectLst/>
                <a:latin typeface="Arial" panose="020B0604020202020204" pitchFamily="34" charset="0"/>
                <a:ea typeface="+mn-ea"/>
                <a:cs typeface="+mn-cs"/>
              </a:rPr>
              <a:t>PCB</a:t>
            </a:r>
            <a:r>
              <a:rPr lang="zh-CN" altLang="en-US" sz="1100" b="0" i="0" kern="1200" dirty="0">
                <a:solidFill>
                  <a:schemeClr val="tx1"/>
                </a:solidFill>
                <a:effectLst/>
                <a:latin typeface="Arial" panose="020B0604020202020204" pitchFamily="34" charset="0"/>
                <a:ea typeface="+mn-ea"/>
                <a:cs typeface="+mn-cs"/>
              </a:rPr>
              <a:t>（进程控制块）表示，它包括进程状态，</a:t>
            </a:r>
            <a:r>
              <a:rPr lang="en-US" altLang="zh-CN" sz="1100" b="0" i="0" kern="1200" dirty="0">
                <a:solidFill>
                  <a:schemeClr val="tx1"/>
                </a:solidFill>
                <a:effectLst/>
                <a:latin typeface="Arial" panose="020B0604020202020204" pitchFamily="34" charset="0"/>
                <a:ea typeface="+mn-ea"/>
                <a:cs typeface="+mn-cs"/>
              </a:rPr>
              <a:t>CPU</a:t>
            </a:r>
            <a:r>
              <a:rPr lang="zh-CN" altLang="en-US" sz="1100" b="0" i="0" kern="1200" dirty="0">
                <a:solidFill>
                  <a:schemeClr val="tx1"/>
                </a:solidFill>
                <a:effectLst/>
                <a:latin typeface="Arial" panose="020B0604020202020204" pitchFamily="34" charset="0"/>
                <a:ea typeface="+mn-ea"/>
                <a:cs typeface="+mn-cs"/>
              </a:rPr>
              <a:t>寄存器的值等。</a:t>
            </a:r>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图中地址是虚拟地址还是物理地址？</a:t>
            </a:r>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b="0" i="0" kern="1200" dirty="0">
                <a:solidFill>
                  <a:schemeClr val="tx1"/>
                </a:solidFill>
                <a:effectLst/>
                <a:latin typeface="Arial" panose="020B0604020202020204" pitchFamily="34" charset="0"/>
                <a:ea typeface="+mn-ea"/>
                <a:cs typeface="+mn-cs"/>
              </a:rPr>
              <a:t>X86</a:t>
            </a:r>
            <a:r>
              <a:rPr lang="zh-CN" altLang="en-US" sz="1100" b="0" i="0" kern="1200" dirty="0">
                <a:solidFill>
                  <a:schemeClr val="tx1"/>
                </a:solidFill>
                <a:effectLst/>
                <a:latin typeface="Arial" panose="020B0604020202020204" pitchFamily="34" charset="0"/>
                <a:ea typeface="+mn-ea"/>
                <a:cs typeface="+mn-cs"/>
              </a:rPr>
              <a:t>有实模式和保护模式之分，</a:t>
            </a:r>
            <a:r>
              <a:rPr lang="en-US" altLang="zh-CN" sz="1100" b="0" i="0" kern="1200" dirty="0">
                <a:solidFill>
                  <a:schemeClr val="tx1"/>
                </a:solidFill>
                <a:effectLst/>
                <a:latin typeface="Arial" panose="020B0604020202020204" pitchFamily="34" charset="0"/>
                <a:ea typeface="+mn-ea"/>
                <a:cs typeface="+mn-cs"/>
              </a:rPr>
              <a:t>CPU</a:t>
            </a:r>
            <a:r>
              <a:rPr lang="zh-CN" altLang="en-US" sz="1100" b="0" i="0" kern="1200" dirty="0">
                <a:solidFill>
                  <a:schemeClr val="tx1"/>
                </a:solidFill>
                <a:effectLst/>
                <a:latin typeface="Arial" panose="020B0604020202020204" pitchFamily="34" charset="0"/>
                <a:ea typeface="+mn-ea"/>
                <a:cs typeface="+mn-cs"/>
              </a:rPr>
              <a:t>刚启动时运行在实模式之下，直到设定了保护模式之后才能运行在保护模式下。在</a:t>
            </a:r>
            <a:r>
              <a:rPr lang="en-US" altLang="zh-CN" sz="1100" b="0" i="0" kern="1200" dirty="0">
                <a:solidFill>
                  <a:schemeClr val="tx1"/>
                </a:solidFill>
                <a:effectLst/>
                <a:latin typeface="Arial" panose="020B0604020202020204" pitchFamily="34" charset="0"/>
                <a:ea typeface="+mn-ea"/>
                <a:cs typeface="+mn-cs"/>
              </a:rPr>
              <a:t>MIPS32</a:t>
            </a:r>
            <a:r>
              <a:rPr lang="zh-CN" altLang="en-US" sz="1100" b="0" i="0" kern="1200" dirty="0">
                <a:solidFill>
                  <a:schemeClr val="tx1"/>
                </a:solidFill>
                <a:effectLst/>
                <a:latin typeface="Arial" panose="020B0604020202020204" pitchFamily="34" charset="0"/>
                <a:ea typeface="+mn-ea"/>
                <a:cs typeface="+mn-cs"/>
              </a:rPr>
              <a:t>中没有保护模式，那么系统是如何启动的呢？</a:t>
            </a:r>
            <a:endParaRPr lang="zh-CN" altLang="en-US" sz="1100" b="0" i="0" kern="1200" dirty="0">
              <a:solidFill>
                <a:schemeClr val="tx1"/>
              </a:solidFill>
              <a:effectLst/>
              <a:latin typeface="Arial" panose="020B0604020202020204" pitchFamily="34" charset="0"/>
              <a:ea typeface="+mn-ea"/>
              <a:cs typeface="+mn-cs"/>
            </a:endParaRPr>
          </a:p>
          <a:p>
            <a:r>
              <a:rPr lang="zh-CN" altLang="en-US" sz="1100" b="0" i="0" kern="1200" dirty="0">
                <a:solidFill>
                  <a:schemeClr val="tx1"/>
                </a:solidFill>
                <a:effectLst/>
                <a:latin typeface="Arial" panose="020B0604020202020204" pitchFamily="34" charset="0"/>
                <a:ea typeface="+mn-ea"/>
                <a:cs typeface="+mn-cs"/>
              </a:rPr>
              <a:t> </a:t>
            </a:r>
            <a:endParaRPr lang="zh-CN" altLang="en-US" sz="1100" b="0" i="0" kern="1200" dirty="0">
              <a:solidFill>
                <a:schemeClr val="tx1"/>
              </a:solidFill>
              <a:effectLst/>
              <a:latin typeface="Arial" panose="020B0604020202020204" pitchFamily="34" charset="0"/>
              <a:ea typeface="+mn-ea"/>
              <a:cs typeface="+mn-cs"/>
            </a:endParaRPr>
          </a:p>
          <a:p>
            <a:r>
              <a:rPr lang="en-US" altLang="zh-CN" sz="1100" b="0" i="0" kern="1200" dirty="0">
                <a:solidFill>
                  <a:schemeClr val="tx1"/>
                </a:solidFill>
                <a:effectLst/>
                <a:latin typeface="Arial" panose="020B0604020202020204" pitchFamily="34" charset="0"/>
                <a:ea typeface="+mn-ea"/>
                <a:cs typeface="+mn-cs"/>
              </a:rPr>
              <a:t>MIPS32</a:t>
            </a:r>
            <a:r>
              <a:rPr lang="zh-CN" altLang="en-US" sz="1100" b="0" i="0" kern="1200" dirty="0">
                <a:solidFill>
                  <a:schemeClr val="tx1"/>
                </a:solidFill>
                <a:effectLst/>
                <a:latin typeface="Arial" panose="020B0604020202020204" pitchFamily="34" charset="0"/>
                <a:ea typeface="+mn-ea"/>
                <a:cs typeface="+mn-cs"/>
              </a:rPr>
              <a:t>中的 </a:t>
            </a:r>
            <a:r>
              <a:rPr lang="zh-CN" altLang="en-US" sz="1100" b="1" i="0" kern="1200" dirty="0">
                <a:solidFill>
                  <a:schemeClr val="tx1"/>
                </a:solidFill>
                <a:effectLst/>
                <a:latin typeface="Arial" panose="020B0604020202020204" pitchFamily="34" charset="0"/>
                <a:ea typeface="+mn-ea"/>
                <a:cs typeface="+mn-cs"/>
              </a:rPr>
              <a:t>处理器启动向量</a:t>
            </a:r>
            <a:r>
              <a:rPr lang="zh-CN" altLang="en-US" sz="1100" b="0" i="0" kern="1200" dirty="0">
                <a:solidFill>
                  <a:schemeClr val="tx1"/>
                </a:solidFill>
                <a:effectLst/>
                <a:latin typeface="Arial" panose="020B0604020202020204" pitchFamily="34" charset="0"/>
                <a:ea typeface="+mn-ea"/>
                <a:cs typeface="+mn-cs"/>
              </a:rPr>
              <a:t> 位于</a:t>
            </a:r>
            <a:r>
              <a:rPr lang="en-US" altLang="zh-CN" sz="1100" b="0" i="0" kern="1200" dirty="0">
                <a:solidFill>
                  <a:schemeClr val="tx1"/>
                </a:solidFill>
                <a:effectLst/>
                <a:latin typeface="Arial" panose="020B0604020202020204" pitchFamily="34" charset="0"/>
                <a:ea typeface="+mn-ea"/>
                <a:cs typeface="+mn-cs"/>
              </a:rPr>
              <a:t>KSEG1</a:t>
            </a:r>
            <a:r>
              <a:rPr lang="zh-CN" altLang="en-US" sz="1100" b="0" i="0" kern="1200" dirty="0">
                <a:solidFill>
                  <a:schemeClr val="tx1"/>
                </a:solidFill>
                <a:effectLst/>
                <a:latin typeface="Arial" panose="020B0604020202020204" pitchFamily="34" charset="0"/>
                <a:ea typeface="+mn-ea"/>
                <a:cs typeface="+mn-cs"/>
              </a:rPr>
              <a:t>中</a:t>
            </a:r>
            <a:r>
              <a:rPr lang="en-US" altLang="zh-CN" sz="1100" b="0" i="0" kern="1200" dirty="0">
                <a:solidFill>
                  <a:schemeClr val="tx1"/>
                </a:solidFill>
                <a:effectLst/>
                <a:latin typeface="Arial" panose="020B0604020202020204" pitchFamily="34" charset="0"/>
                <a:ea typeface="+mn-ea"/>
                <a:cs typeface="+mn-cs"/>
              </a:rPr>
              <a:t>0xbfc0,0000</a:t>
            </a:r>
            <a:r>
              <a:rPr lang="zh-CN" altLang="en-US" sz="1100" b="0" i="0" kern="1200" dirty="0">
                <a:solidFill>
                  <a:schemeClr val="tx1"/>
                </a:solidFill>
                <a:effectLst/>
                <a:latin typeface="Arial" panose="020B0604020202020204" pitchFamily="34" charset="0"/>
                <a:ea typeface="+mn-ea"/>
                <a:cs typeface="+mn-cs"/>
              </a:rPr>
              <a:t>。由于</a:t>
            </a:r>
            <a:r>
              <a:rPr lang="en-US" altLang="zh-CN" sz="1100" b="0" i="0" kern="1200" dirty="0">
                <a:solidFill>
                  <a:schemeClr val="tx1"/>
                </a:solidFill>
                <a:effectLst/>
                <a:latin typeface="Arial" panose="020B0604020202020204" pitchFamily="34" charset="0"/>
                <a:ea typeface="+mn-ea"/>
                <a:cs typeface="+mn-cs"/>
              </a:rPr>
              <a:t>KSEG1</a:t>
            </a:r>
            <a:r>
              <a:rPr lang="zh-CN" altLang="en-US" sz="1100" b="0" i="0" kern="1200" dirty="0">
                <a:solidFill>
                  <a:schemeClr val="tx1"/>
                </a:solidFill>
                <a:effectLst/>
                <a:latin typeface="Arial" panose="020B0604020202020204" pitchFamily="34" charset="0"/>
                <a:ea typeface="+mn-ea"/>
                <a:cs typeface="+mn-cs"/>
              </a:rPr>
              <a:t>是</a:t>
            </a:r>
            <a:r>
              <a:rPr lang="en-US" altLang="zh-CN" sz="1100" b="0" i="0" kern="1200" dirty="0">
                <a:solidFill>
                  <a:schemeClr val="tx1"/>
                </a:solidFill>
                <a:effectLst/>
                <a:latin typeface="Arial" panose="020B0604020202020204" pitchFamily="34" charset="0"/>
                <a:ea typeface="+mn-ea"/>
                <a:cs typeface="+mn-cs"/>
              </a:rPr>
              <a:t>directly mapped</a:t>
            </a:r>
            <a:r>
              <a:rPr lang="zh-CN" altLang="en-US" sz="1100" b="0" i="0" kern="1200" dirty="0">
                <a:solidFill>
                  <a:schemeClr val="tx1"/>
                </a:solidFill>
                <a:effectLst/>
                <a:latin typeface="Arial" panose="020B0604020202020204" pitchFamily="34" charset="0"/>
                <a:ea typeface="+mn-ea"/>
                <a:cs typeface="+mn-cs"/>
              </a:rPr>
              <a:t>的，所以直接对应了物理地址</a:t>
            </a:r>
            <a:r>
              <a:rPr lang="en-US" altLang="zh-CN" sz="1100" b="0" i="0" kern="1200" dirty="0">
                <a:solidFill>
                  <a:schemeClr val="tx1"/>
                </a:solidFill>
                <a:effectLst/>
                <a:latin typeface="Arial" panose="020B0604020202020204" pitchFamily="34" charset="0"/>
                <a:ea typeface="+mn-ea"/>
                <a:cs typeface="+mn-cs"/>
              </a:rPr>
              <a:t>0x1fc0,0000</a:t>
            </a:r>
            <a:r>
              <a:rPr lang="zh-CN" altLang="en-US" sz="1100" b="0" i="0" kern="1200" dirty="0">
                <a:solidFill>
                  <a:schemeClr val="tx1"/>
                </a:solidFill>
                <a:effectLst/>
                <a:latin typeface="Arial" panose="020B0604020202020204" pitchFamily="34" charset="0"/>
                <a:ea typeface="+mn-ea"/>
                <a:cs typeface="+mn-cs"/>
              </a:rPr>
              <a:t>。你可以在内核中一直使用</a:t>
            </a:r>
            <a:r>
              <a:rPr lang="en-US" altLang="zh-CN" sz="1100" b="0" i="0" kern="1200" dirty="0">
                <a:solidFill>
                  <a:schemeClr val="tx1"/>
                </a:solidFill>
                <a:effectLst/>
                <a:latin typeface="Arial" panose="020B0604020202020204" pitchFamily="34" charset="0"/>
                <a:ea typeface="+mn-ea"/>
                <a:cs typeface="+mn-cs"/>
              </a:rPr>
              <a:t>0xa000,0000~0xbfff,ffff</a:t>
            </a:r>
            <a:r>
              <a:rPr lang="zh-CN" altLang="en-US" sz="1100" b="0" i="0" kern="1200" dirty="0">
                <a:solidFill>
                  <a:schemeClr val="tx1"/>
                </a:solidFill>
                <a:effectLst/>
                <a:latin typeface="Arial" panose="020B0604020202020204" pitchFamily="34" charset="0"/>
                <a:ea typeface="+mn-ea"/>
                <a:cs typeface="+mn-cs"/>
              </a:rPr>
              <a:t>之间的虚拟地址来访问</a:t>
            </a:r>
            <a:r>
              <a:rPr lang="en-US" altLang="zh-CN" sz="1100" b="0" i="0" kern="1200" dirty="0">
                <a:solidFill>
                  <a:schemeClr val="tx1"/>
                </a:solidFill>
                <a:effectLst/>
                <a:latin typeface="Arial" panose="020B0604020202020204" pitchFamily="34" charset="0"/>
                <a:ea typeface="+mn-ea"/>
                <a:cs typeface="+mn-cs"/>
              </a:rPr>
              <a:t>0~512M-1</a:t>
            </a:r>
            <a:r>
              <a:rPr lang="zh-CN" altLang="en-US" sz="1100" b="0" i="0" kern="1200" dirty="0">
                <a:solidFill>
                  <a:schemeClr val="tx1"/>
                </a:solidFill>
                <a:effectLst/>
                <a:latin typeface="Arial" panose="020B0604020202020204" pitchFamily="34" charset="0"/>
                <a:ea typeface="+mn-ea"/>
                <a:cs typeface="+mn-cs"/>
              </a:rPr>
              <a:t>物理地址空间，在设置了</a:t>
            </a:r>
            <a:r>
              <a:rPr lang="en-US" altLang="zh-CN" sz="1100" b="0" i="0" kern="1200" dirty="0">
                <a:solidFill>
                  <a:schemeClr val="tx1"/>
                </a:solidFill>
                <a:effectLst/>
                <a:latin typeface="Arial" panose="020B0604020202020204" pitchFamily="34" charset="0"/>
                <a:ea typeface="+mn-ea"/>
                <a:cs typeface="+mn-cs"/>
              </a:rPr>
              <a:t>KSEG0</a:t>
            </a:r>
            <a:r>
              <a:rPr lang="zh-CN" altLang="en-US" sz="1100" b="0" i="0" kern="1200" dirty="0">
                <a:solidFill>
                  <a:schemeClr val="tx1"/>
                </a:solidFill>
                <a:effectLst/>
                <a:latin typeface="Arial" panose="020B0604020202020204" pitchFamily="34" charset="0"/>
                <a:ea typeface="+mn-ea"/>
                <a:cs typeface="+mn-cs"/>
              </a:rPr>
              <a:t>的</a:t>
            </a:r>
            <a:r>
              <a:rPr lang="en-US" altLang="zh-CN" sz="1100" b="0" i="0" kern="1200" dirty="0">
                <a:solidFill>
                  <a:schemeClr val="tx1"/>
                </a:solidFill>
                <a:effectLst/>
                <a:latin typeface="Arial" panose="020B0604020202020204" pitchFamily="34" charset="0"/>
                <a:ea typeface="+mn-ea"/>
                <a:cs typeface="+mn-cs"/>
              </a:rPr>
              <a:t>cache</a:t>
            </a:r>
            <a:r>
              <a:rPr lang="zh-CN" altLang="en-US" sz="1100" b="0" i="0" kern="1200" dirty="0">
                <a:solidFill>
                  <a:schemeClr val="tx1"/>
                </a:solidFill>
                <a:effectLst/>
                <a:latin typeface="Arial" panose="020B0604020202020204" pitchFamily="34" charset="0"/>
                <a:ea typeface="+mn-ea"/>
                <a:cs typeface="+mn-cs"/>
              </a:rPr>
              <a:t>之后，也可以使用</a:t>
            </a:r>
            <a:r>
              <a:rPr lang="en-US" altLang="zh-CN" sz="1100" b="0" i="0" kern="1200" dirty="0">
                <a:solidFill>
                  <a:schemeClr val="tx1"/>
                </a:solidFill>
                <a:effectLst/>
                <a:latin typeface="Arial" panose="020B0604020202020204" pitchFamily="34" charset="0"/>
                <a:ea typeface="+mn-ea"/>
                <a:cs typeface="+mn-cs"/>
              </a:rPr>
              <a:t>0x8000,0000~0x9fff,ffff</a:t>
            </a:r>
            <a:r>
              <a:rPr lang="zh-CN" altLang="en-US" sz="1100" b="0" i="0" kern="1200" dirty="0">
                <a:solidFill>
                  <a:schemeClr val="tx1"/>
                </a:solidFill>
                <a:effectLst/>
                <a:latin typeface="Arial" panose="020B0604020202020204" pitchFamily="34" charset="0"/>
                <a:ea typeface="+mn-ea"/>
                <a:cs typeface="+mn-cs"/>
              </a:rPr>
              <a:t>之间的虚拟地址来访问</a:t>
            </a:r>
            <a:r>
              <a:rPr lang="en-US" altLang="zh-CN" sz="1100" b="0" i="0" kern="1200" dirty="0">
                <a:solidFill>
                  <a:schemeClr val="tx1"/>
                </a:solidFill>
                <a:effectLst/>
                <a:latin typeface="Arial" panose="020B0604020202020204" pitchFamily="34" charset="0"/>
                <a:ea typeface="+mn-ea"/>
                <a:cs typeface="+mn-cs"/>
              </a:rPr>
              <a:t>0~512M-1</a:t>
            </a:r>
            <a:r>
              <a:rPr lang="zh-CN" altLang="en-US" sz="1100" b="0" i="0" kern="1200" dirty="0">
                <a:solidFill>
                  <a:schemeClr val="tx1"/>
                </a:solidFill>
                <a:effectLst/>
                <a:latin typeface="Arial" panose="020B0604020202020204" pitchFamily="34" charset="0"/>
                <a:ea typeface="+mn-ea"/>
                <a:cs typeface="+mn-cs"/>
              </a:rPr>
              <a:t>之间的物理地址空间，上面两片虚拟地址对应同一片物理地址空间。对于</a:t>
            </a:r>
            <a:r>
              <a:rPr lang="en-US" altLang="zh-CN" sz="1100" b="0" i="0" kern="1200" dirty="0">
                <a:solidFill>
                  <a:schemeClr val="tx1"/>
                </a:solidFill>
                <a:effectLst/>
                <a:latin typeface="Arial" panose="020B0604020202020204" pitchFamily="34" charset="0"/>
                <a:ea typeface="+mn-ea"/>
                <a:cs typeface="+mn-cs"/>
              </a:rPr>
              <a:t>512M</a:t>
            </a:r>
            <a:r>
              <a:rPr lang="zh-CN" altLang="en-US" sz="1100" b="0" i="0" kern="1200" dirty="0">
                <a:solidFill>
                  <a:schemeClr val="tx1"/>
                </a:solidFill>
                <a:effectLst/>
                <a:latin typeface="Arial" panose="020B0604020202020204" pitchFamily="34" charset="0"/>
                <a:ea typeface="+mn-ea"/>
                <a:cs typeface="+mn-cs"/>
              </a:rPr>
              <a:t>以上的物理地址空间只能由</a:t>
            </a:r>
            <a:r>
              <a:rPr lang="en-US" altLang="zh-CN" sz="1100" b="0" i="0" kern="1200" dirty="0">
                <a:solidFill>
                  <a:schemeClr val="tx1"/>
                </a:solidFill>
                <a:effectLst/>
                <a:latin typeface="Arial" panose="020B0604020202020204" pitchFamily="34" charset="0"/>
                <a:ea typeface="+mn-ea"/>
                <a:cs typeface="+mn-cs"/>
              </a:rPr>
              <a:t>KSEG2</a:t>
            </a:r>
            <a:r>
              <a:rPr lang="zh-CN" altLang="en-US" sz="1100" b="0" i="0" kern="1200" dirty="0">
                <a:solidFill>
                  <a:schemeClr val="tx1"/>
                </a:solidFill>
                <a:effectLst/>
                <a:latin typeface="Arial" panose="020B0604020202020204" pitchFamily="34" charset="0"/>
                <a:ea typeface="+mn-ea"/>
                <a:cs typeface="+mn-cs"/>
              </a:rPr>
              <a:t>和</a:t>
            </a:r>
            <a:r>
              <a:rPr lang="en-US" altLang="zh-CN" sz="1100" b="0" i="0" kern="1200" dirty="0">
                <a:solidFill>
                  <a:schemeClr val="tx1"/>
                </a:solidFill>
                <a:effectLst/>
                <a:latin typeface="Arial" panose="020B0604020202020204" pitchFamily="34" charset="0"/>
                <a:ea typeface="+mn-ea"/>
                <a:cs typeface="+mn-cs"/>
              </a:rPr>
              <a:t>USEG</a:t>
            </a:r>
            <a:r>
              <a:rPr lang="zh-CN" altLang="en-US" sz="1100" b="0" i="0" kern="1200" dirty="0">
                <a:solidFill>
                  <a:schemeClr val="tx1"/>
                </a:solidFill>
                <a:effectLst/>
                <a:latin typeface="Arial" panose="020B0604020202020204" pitchFamily="34" charset="0"/>
                <a:ea typeface="+mn-ea"/>
                <a:cs typeface="+mn-cs"/>
              </a:rPr>
              <a:t>通过页表访问。</a:t>
            </a:r>
            <a:endParaRPr lang="zh-CN" altLang="en-US" sz="1100" b="0" i="0" kern="1200" dirty="0">
              <a:solidFill>
                <a:schemeClr val="tx1"/>
              </a:solidFill>
              <a:effectLst/>
              <a:latin typeface="Arial" panose="020B0604020202020204" pitchFamily="34" charset="0"/>
              <a:ea typeface="+mn-ea"/>
              <a:cs typeface="+mn-cs"/>
            </a:endParaRPr>
          </a:p>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归零制</a:t>
            </a:r>
            <a:r>
              <a:rPr lang="en-US" altLang="zh-CN" dirty="0"/>
              <a:t>(RZ)</a:t>
            </a:r>
            <a:r>
              <a:rPr lang="zh-CN" altLang="en-US" dirty="0"/>
              <a:t>它的规则是</a:t>
            </a:r>
            <a:r>
              <a:rPr lang="en-US" altLang="zh-CN" dirty="0"/>
              <a:t>:</a:t>
            </a:r>
            <a:r>
              <a:rPr lang="zh-CN" altLang="en-US" dirty="0"/>
              <a:t>若记录</a:t>
            </a:r>
            <a:r>
              <a:rPr lang="en-US" altLang="zh-CN" dirty="0"/>
              <a:t>1</a:t>
            </a:r>
            <a:r>
              <a:rPr lang="zh-CN" altLang="en-US" dirty="0"/>
              <a:t>信息，则加正向写入电流脉冲</a:t>
            </a:r>
            <a:r>
              <a:rPr lang="en-US" altLang="zh-CN" dirty="0"/>
              <a:t>;</a:t>
            </a:r>
            <a:r>
              <a:rPr lang="zh-CN" altLang="en-US" dirty="0"/>
              <a:t>若记录</a:t>
            </a:r>
            <a:r>
              <a:rPr lang="en-US" altLang="zh-CN" dirty="0"/>
              <a:t>0</a:t>
            </a:r>
            <a:r>
              <a:rPr lang="zh-CN" altLang="en-US" dirty="0"/>
              <a:t>信息，则加负向写入电流脉冲，每写入一个信息，电流归零。在这种方式中</a:t>
            </a:r>
            <a:r>
              <a:rPr lang="en-US" altLang="zh-CN" dirty="0"/>
              <a:t>·</a:t>
            </a:r>
            <a:r>
              <a:rPr lang="zh-CN" altLang="en-US" dirty="0"/>
              <a:t>相邻两位信息之间，磁头线圈的写电流为</a:t>
            </a:r>
            <a:r>
              <a:rPr lang="en-US" altLang="zh-CN" dirty="0"/>
              <a:t>0.</a:t>
            </a:r>
            <a:r>
              <a:rPr lang="zh-CN" altLang="en-US" dirty="0"/>
              <a:t>相应的这段磁层未被磁化。因此在写入信息前必须先去磁。由于这种方法有未被磁化的空白区，记录密度低，抗干扰能力差，所以目前已不被使用。</a:t>
            </a:r>
            <a:endParaRPr lang="zh-CN" altLang="en-US" dirty="0"/>
          </a:p>
          <a:p>
            <a:r>
              <a:rPr lang="en-US" altLang="zh-CN" sz="1100" b="0" i="0" kern="1200" dirty="0">
                <a:solidFill>
                  <a:schemeClr val="tx1"/>
                </a:solidFill>
                <a:effectLst/>
                <a:latin typeface="Arial" panose="020B0604020202020204" pitchFamily="34" charset="0"/>
                <a:ea typeface="+mn-ea"/>
                <a:cs typeface="+mn-cs"/>
              </a:rPr>
              <a:t>Non-Return-to-Zero</a:t>
            </a:r>
            <a:endParaRPr lang="en-US" altLang="zh-CN" sz="1100" b="0" i="0" kern="1200" dirty="0">
              <a:solidFill>
                <a:schemeClr val="tx1"/>
              </a:solidFill>
              <a:effectLst/>
              <a:latin typeface="Arial" panose="020B0604020202020204" pitchFamily="34" charset="0"/>
              <a:ea typeface="+mn-ea"/>
              <a:cs typeface="+mn-cs"/>
            </a:endParaRPr>
          </a:p>
          <a:p>
            <a:r>
              <a:rPr lang="zh-CN" altLang="en-US" dirty="0"/>
              <a:t>单极性不归零码</a:t>
            </a:r>
            <a:r>
              <a:rPr lang="en-US" altLang="zh-CN" dirty="0"/>
              <a:t>,</a:t>
            </a:r>
            <a:r>
              <a:rPr lang="zh-CN" altLang="en-US" dirty="0"/>
              <a:t>无电压</a:t>
            </a:r>
            <a:r>
              <a:rPr lang="en-US" altLang="zh-CN" dirty="0"/>
              <a:t>(</a:t>
            </a:r>
            <a:r>
              <a:rPr lang="zh-CN" altLang="en-US" dirty="0"/>
              <a:t>也就是元电流</a:t>
            </a:r>
            <a:r>
              <a:rPr lang="en-US" altLang="zh-CN" dirty="0"/>
              <a:t>)</a:t>
            </a:r>
            <a:r>
              <a:rPr lang="zh-CN" altLang="en-US" dirty="0"/>
              <a:t>用来表示</a:t>
            </a:r>
            <a:r>
              <a:rPr lang="en-US" altLang="zh-CN" dirty="0"/>
              <a:t>"0",</a:t>
            </a:r>
            <a:r>
              <a:rPr lang="zh-CN" altLang="en-US" dirty="0"/>
              <a:t>而恒定的正电压用来表示</a:t>
            </a:r>
            <a:r>
              <a:rPr lang="en-US" altLang="zh-CN" dirty="0"/>
              <a:t>"1"</a:t>
            </a:r>
            <a:r>
              <a:rPr lang="zh-CN" altLang="en-US" dirty="0"/>
              <a:t>。每一个码元时间的中间点是采样时间</a:t>
            </a:r>
            <a:r>
              <a:rPr lang="en-US" altLang="zh-CN" dirty="0"/>
              <a:t>,</a:t>
            </a:r>
            <a:r>
              <a:rPr lang="zh-CN" altLang="en-US" dirty="0"/>
              <a:t>判决门限为半幅度电平</a:t>
            </a:r>
            <a:r>
              <a:rPr lang="en-US" altLang="zh-CN" dirty="0"/>
              <a:t>(</a:t>
            </a:r>
            <a:r>
              <a:rPr lang="zh-CN" altLang="en-US" dirty="0"/>
              <a:t>即</a:t>
            </a:r>
            <a:r>
              <a:rPr lang="en-US" altLang="zh-CN" dirty="0"/>
              <a:t>0.5)</a:t>
            </a:r>
            <a:r>
              <a:rPr lang="zh-CN" altLang="en-US" dirty="0"/>
              <a:t>。也就是说接收信号的值在</a:t>
            </a:r>
            <a:r>
              <a:rPr lang="en-US" altLang="zh-CN" dirty="0"/>
              <a:t>0.5</a:t>
            </a:r>
            <a:r>
              <a:rPr lang="zh-CN" altLang="en-US" dirty="0"/>
              <a:t>与</a:t>
            </a:r>
            <a:r>
              <a:rPr lang="en-US" altLang="zh-CN" dirty="0"/>
              <a:t>1.0</a:t>
            </a:r>
            <a:r>
              <a:rPr lang="zh-CN" altLang="en-US" dirty="0"/>
              <a:t>之间</a:t>
            </a:r>
            <a:r>
              <a:rPr lang="en-US" altLang="zh-CN" dirty="0"/>
              <a:t>,</a:t>
            </a:r>
            <a:r>
              <a:rPr lang="zh-CN" altLang="en-US" dirty="0"/>
              <a:t>就判为</a:t>
            </a:r>
            <a:r>
              <a:rPr lang="en-US" altLang="zh-CN" dirty="0"/>
              <a:t>"1"</a:t>
            </a:r>
            <a:r>
              <a:rPr lang="zh-CN" altLang="en-US" dirty="0"/>
              <a:t>码</a:t>
            </a:r>
            <a:r>
              <a:rPr lang="en-US" altLang="zh-CN" dirty="0"/>
              <a:t>,</a:t>
            </a:r>
            <a:r>
              <a:rPr lang="zh-CN" altLang="en-US" dirty="0"/>
              <a:t>如果在</a:t>
            </a:r>
            <a:r>
              <a:rPr lang="en-US" altLang="zh-CN" dirty="0"/>
              <a:t>O</a:t>
            </a:r>
            <a:r>
              <a:rPr lang="zh-CN" altLang="en-US" dirty="0"/>
              <a:t>与</a:t>
            </a:r>
            <a:r>
              <a:rPr lang="en-US" altLang="zh-CN" dirty="0"/>
              <a:t>0.5</a:t>
            </a:r>
            <a:r>
              <a:rPr lang="zh-CN" altLang="en-US" dirty="0"/>
              <a:t>之间就判为</a:t>
            </a:r>
            <a:r>
              <a:rPr lang="en-US" altLang="zh-CN" dirty="0"/>
              <a:t>"0"</a:t>
            </a:r>
            <a:r>
              <a:rPr lang="zh-CN" altLang="en-US" dirty="0"/>
              <a:t>码。每秒钟发送的二进制码元数称为</a:t>
            </a:r>
            <a:r>
              <a:rPr lang="en-US" altLang="zh-CN" dirty="0"/>
              <a:t>"</a:t>
            </a:r>
            <a:r>
              <a:rPr lang="zh-CN" altLang="en-US" dirty="0"/>
              <a:t>码速</a:t>
            </a:r>
            <a:r>
              <a:rPr lang="en-US" altLang="zh-CN" dirty="0"/>
              <a:t>"</a:t>
            </a:r>
            <a:r>
              <a:rPr lang="zh-CN" altLang="en-US" dirty="0"/>
              <a:t>。 </a:t>
            </a:r>
            <a:endParaRPr lang="zh-CN" altLang="en-US" dirty="0"/>
          </a:p>
          <a:p>
            <a:r>
              <a:rPr lang="zh-CN" altLang="en-US" dirty="0"/>
              <a:t>双极性不归零码</a:t>
            </a:r>
            <a:r>
              <a:rPr lang="en-US" altLang="zh-CN" dirty="0"/>
              <a:t>,"1"</a:t>
            </a:r>
            <a:r>
              <a:rPr lang="zh-CN" altLang="en-US" dirty="0"/>
              <a:t>码和</a:t>
            </a:r>
            <a:r>
              <a:rPr lang="en-US" altLang="zh-CN" dirty="0"/>
              <a:t>"0"</a:t>
            </a:r>
            <a:r>
              <a:rPr lang="zh-CN" altLang="en-US" dirty="0"/>
              <a:t>码都有电流</a:t>
            </a:r>
            <a:r>
              <a:rPr lang="en-US" altLang="zh-CN" dirty="0"/>
              <a:t>,</a:t>
            </a:r>
            <a:r>
              <a:rPr lang="zh-CN" altLang="en-US" dirty="0"/>
              <a:t>但是</a:t>
            </a:r>
            <a:r>
              <a:rPr lang="en-US" altLang="zh-CN" dirty="0"/>
              <a:t>"1"</a:t>
            </a:r>
            <a:r>
              <a:rPr lang="zh-CN" altLang="en-US" dirty="0"/>
              <a:t>码是正电流</a:t>
            </a:r>
            <a:r>
              <a:rPr lang="en-US" altLang="zh-CN" dirty="0"/>
              <a:t>,"0"</a:t>
            </a:r>
            <a:r>
              <a:rPr lang="zh-CN" altLang="en-US" dirty="0"/>
              <a:t>码是负电流</a:t>
            </a:r>
            <a:r>
              <a:rPr lang="en-US" altLang="zh-CN" dirty="0"/>
              <a:t>,</a:t>
            </a:r>
            <a:r>
              <a:rPr lang="zh-CN" altLang="en-US" dirty="0"/>
              <a:t>正和负的幅度相等</a:t>
            </a:r>
            <a:r>
              <a:rPr lang="en-US" altLang="zh-CN" dirty="0"/>
              <a:t>,</a:t>
            </a:r>
            <a:r>
              <a:rPr lang="zh-CN" altLang="en-US" dirty="0"/>
              <a:t>故称为双极性码。此时的判决门限为零电平</a:t>
            </a:r>
            <a:r>
              <a:rPr lang="en-US" altLang="zh-CN" dirty="0"/>
              <a:t>,</a:t>
            </a:r>
            <a:r>
              <a:rPr lang="zh-CN" altLang="en-US" dirty="0"/>
              <a:t>接收端使用零判决器或正负判决器</a:t>
            </a:r>
            <a:r>
              <a:rPr lang="en-US" altLang="zh-CN" dirty="0"/>
              <a:t>,</a:t>
            </a:r>
            <a:r>
              <a:rPr lang="zh-CN" altLang="en-US" dirty="0"/>
              <a:t>接收信号的值若在零电平以上为正</a:t>
            </a:r>
            <a:r>
              <a:rPr lang="en-US" altLang="zh-CN" dirty="0"/>
              <a:t>,</a:t>
            </a:r>
            <a:r>
              <a:rPr lang="zh-CN" altLang="en-US" dirty="0"/>
              <a:t>判为</a:t>
            </a:r>
            <a:r>
              <a:rPr lang="en-US" altLang="zh-CN" dirty="0"/>
              <a:t>"1"</a:t>
            </a:r>
            <a:r>
              <a:rPr lang="zh-CN" altLang="en-US" dirty="0"/>
              <a:t>码</a:t>
            </a:r>
            <a:r>
              <a:rPr lang="en-US" altLang="zh-CN" dirty="0"/>
              <a:t>;</a:t>
            </a:r>
            <a:r>
              <a:rPr lang="zh-CN" altLang="en-US" dirty="0"/>
              <a:t>若在零电平以下为负</a:t>
            </a:r>
            <a:r>
              <a:rPr lang="en-US" altLang="zh-CN" dirty="0"/>
              <a:t>,</a:t>
            </a:r>
            <a:r>
              <a:rPr lang="zh-CN" altLang="en-US" dirty="0"/>
              <a:t>判为</a:t>
            </a:r>
            <a:r>
              <a:rPr lang="en-US" altLang="zh-CN" dirty="0"/>
              <a:t>"0"</a:t>
            </a:r>
            <a:r>
              <a:rPr lang="zh-CN" altLang="en-US" dirty="0"/>
              <a:t>码。 </a:t>
            </a:r>
            <a:endParaRPr lang="zh-CN" altLang="en-US" dirty="0"/>
          </a:p>
          <a:p>
            <a:r>
              <a:rPr lang="zh-CN" altLang="en-US" dirty="0"/>
              <a:t>以上两种编码</a:t>
            </a:r>
            <a:r>
              <a:rPr lang="en-US" altLang="zh-CN" dirty="0"/>
              <a:t>,</a:t>
            </a:r>
            <a:r>
              <a:rPr lang="zh-CN" altLang="en-US" dirty="0"/>
              <a:t>都是在一个码元的全部时间内发出或不发出电流</a:t>
            </a:r>
            <a:r>
              <a:rPr lang="en-US" altLang="zh-CN" dirty="0"/>
              <a:t>(</a:t>
            </a:r>
            <a:r>
              <a:rPr lang="zh-CN" altLang="en-US" dirty="0"/>
              <a:t>单极性</a:t>
            </a:r>
            <a:r>
              <a:rPr lang="en-US" altLang="zh-CN" dirty="0"/>
              <a:t>),</a:t>
            </a:r>
            <a:r>
              <a:rPr lang="zh-CN" altLang="en-US" dirty="0"/>
              <a:t>以及发出正电流或负电流</a:t>
            </a:r>
            <a:r>
              <a:rPr lang="en-US" altLang="zh-CN" dirty="0"/>
              <a:t>(</a:t>
            </a:r>
            <a:r>
              <a:rPr lang="zh-CN" altLang="en-US" dirty="0"/>
              <a:t>双极性</a:t>
            </a:r>
            <a:r>
              <a:rPr lang="en-US" altLang="zh-CN" dirty="0"/>
              <a:t>)</a:t>
            </a:r>
            <a:r>
              <a:rPr lang="zh-CN" altLang="en-US" dirty="0"/>
              <a:t>。每一位编码占用了全部码元的宽度</a:t>
            </a:r>
            <a:r>
              <a:rPr lang="en-US" altLang="zh-CN" dirty="0"/>
              <a:t>,</a:t>
            </a:r>
            <a:r>
              <a:rPr lang="zh-CN" altLang="en-US" dirty="0"/>
              <a:t>故这两种编码都属于全宽码</a:t>
            </a:r>
            <a:r>
              <a:rPr lang="en-US" altLang="zh-CN" dirty="0"/>
              <a:t>,</a:t>
            </a:r>
            <a:r>
              <a:rPr lang="zh-CN" altLang="en-US" dirty="0"/>
              <a:t>也称作不归零码</a:t>
            </a:r>
            <a:r>
              <a:rPr lang="en-US" altLang="zh-CN" dirty="0"/>
              <a:t>NRZ (Non Return Zero)</a:t>
            </a:r>
            <a:r>
              <a:rPr lang="zh-CN" altLang="en-US" dirty="0"/>
              <a:t>。如果重复发送</a:t>
            </a:r>
            <a:r>
              <a:rPr lang="en-US" altLang="zh-CN" dirty="0"/>
              <a:t>"1"</a:t>
            </a:r>
            <a:r>
              <a:rPr lang="zh-CN" altLang="en-US" dirty="0"/>
              <a:t>码</a:t>
            </a:r>
            <a:r>
              <a:rPr lang="en-US" altLang="zh-CN" dirty="0"/>
              <a:t>,</a:t>
            </a:r>
            <a:r>
              <a:rPr lang="zh-CN" altLang="en-US" dirty="0"/>
              <a:t>势必要连续发送正电流</a:t>
            </a:r>
            <a:r>
              <a:rPr lang="en-US" altLang="zh-CN" dirty="0"/>
              <a:t>;</a:t>
            </a:r>
            <a:r>
              <a:rPr lang="zh-CN" altLang="en-US" dirty="0"/>
              <a:t>如果重复发送</a:t>
            </a:r>
            <a:r>
              <a:rPr lang="en-US" altLang="zh-CN" dirty="0"/>
              <a:t>"0"</a:t>
            </a:r>
            <a:r>
              <a:rPr lang="zh-CN" altLang="en-US" dirty="0"/>
              <a:t>码</a:t>
            </a:r>
            <a:r>
              <a:rPr lang="en-US" altLang="zh-CN" dirty="0"/>
              <a:t>,</a:t>
            </a:r>
            <a:r>
              <a:rPr lang="zh-CN" altLang="en-US" dirty="0"/>
              <a:t>势必要连续不送电流或连续发送负电流</a:t>
            </a:r>
            <a:r>
              <a:rPr lang="en-US" altLang="zh-CN" dirty="0"/>
              <a:t>,</a:t>
            </a:r>
            <a:r>
              <a:rPr lang="zh-CN" altLang="en-US" dirty="0"/>
              <a:t>这样使某一位码元与其下一位码元之间没有间隙</a:t>
            </a:r>
            <a:r>
              <a:rPr lang="en-US" altLang="zh-CN" dirty="0"/>
              <a:t>,</a:t>
            </a:r>
            <a:r>
              <a:rPr lang="zh-CN" altLang="en-US" dirty="0"/>
              <a:t>不易区分识别。</a:t>
            </a:r>
            <a:endParaRPr lang="en-US" altLang="zh-CN" dirty="0"/>
          </a:p>
          <a:p>
            <a:r>
              <a:rPr lang="zh-CN" altLang="en-US" dirty="0"/>
              <a:t>改进不归零制</a:t>
            </a:r>
            <a:r>
              <a:rPr lang="en-US" altLang="zh-CN" dirty="0"/>
              <a:t>(NRZ1)</a:t>
            </a:r>
            <a:r>
              <a:rPr lang="zh-CN" altLang="en-US" dirty="0"/>
              <a:t>的记录原则是见“</a:t>
            </a:r>
            <a:r>
              <a:rPr lang="en-US" altLang="zh-CN" dirty="0"/>
              <a:t>1”</a:t>
            </a:r>
            <a:r>
              <a:rPr lang="zh-CN" altLang="en-US" dirty="0"/>
              <a:t>就翻，即当记录“</a:t>
            </a:r>
            <a:r>
              <a:rPr lang="en-US" altLang="zh-CN" dirty="0"/>
              <a:t>1”</a:t>
            </a:r>
            <a:r>
              <a:rPr lang="zh-CN" altLang="en-US" dirty="0"/>
              <a:t>时写电流要改变方向；记录“</a:t>
            </a:r>
            <a:r>
              <a:rPr lang="en-US" altLang="zh-CN" dirty="0"/>
              <a:t>0”</a:t>
            </a:r>
            <a:r>
              <a:rPr lang="zh-CN" altLang="en-US" dirty="0"/>
              <a:t>时不改变，画出电流波形。</a:t>
            </a:r>
            <a:endParaRPr lang="en-US" altLang="zh-CN" dirty="0"/>
          </a:p>
          <a:p>
            <a:r>
              <a:rPr lang="zh-CN" altLang="en-US" dirty="0"/>
              <a:t>改进调频制</a:t>
            </a:r>
            <a:r>
              <a:rPr lang="en-US" altLang="zh-CN" dirty="0"/>
              <a:t>(MFM)</a:t>
            </a:r>
            <a:r>
              <a:rPr lang="zh-CN" altLang="en-US" dirty="0"/>
              <a:t>与调频制</a:t>
            </a:r>
            <a:r>
              <a:rPr lang="en-US" altLang="zh-CN" dirty="0"/>
              <a:t>(FM)</a:t>
            </a:r>
            <a:r>
              <a:rPr lang="zh-CN" altLang="en-US" dirty="0"/>
              <a:t>的区别在于</a:t>
            </a:r>
            <a:r>
              <a:rPr lang="en-US" altLang="zh-CN" dirty="0"/>
              <a:t>FM</a:t>
            </a:r>
            <a:r>
              <a:rPr lang="zh-CN" altLang="en-US" dirty="0"/>
              <a:t>在信息元交界处写电流总要改变一次方向；而</a:t>
            </a:r>
            <a:r>
              <a:rPr lang="en-US" altLang="zh-CN" dirty="0"/>
              <a:t>MFM</a:t>
            </a:r>
            <a:r>
              <a:rPr lang="zh-CN" altLang="en-US" dirty="0"/>
              <a:t>仅当连续记录两个“</a:t>
            </a:r>
            <a:r>
              <a:rPr lang="en-US" altLang="zh-CN" dirty="0"/>
              <a:t>0”</a:t>
            </a:r>
            <a:r>
              <a:rPr lang="zh-CN" altLang="en-US" dirty="0"/>
              <a:t>时，信息交界处翻转一次，其他情况不翻转，画出</a:t>
            </a:r>
            <a:r>
              <a:rPr lang="en-US" altLang="zh-CN" dirty="0"/>
              <a:t>MFM</a:t>
            </a:r>
            <a:r>
              <a:rPr lang="zh-CN" altLang="en-US" dirty="0"/>
              <a:t>的写电流波形。</a:t>
            </a:r>
            <a:endParaRPr lang="zh-CN" altLang="en-US" dirty="0"/>
          </a:p>
          <a:p>
            <a:pPr marL="0" marR="0" indent="0" algn="just" defTabSz="914400" rtl="0" eaLnBrk="0" fontAlgn="base" latinLnBrk="0" hangingPunct="0">
              <a:lnSpc>
                <a:spcPct val="90000"/>
              </a:lnSpc>
              <a:spcBef>
                <a:spcPct val="40000"/>
              </a:spcBef>
              <a:spcAft>
                <a:spcPct val="0"/>
              </a:spcAft>
              <a:buClrTx/>
              <a:buSzTx/>
              <a:buFontTx/>
              <a:buNone/>
              <a:defRPr/>
            </a:pPr>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访问页表；访问数据</a:t>
            </a:r>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just" defTabSz="914400" rtl="0" eaLnBrk="0" fontAlgn="base" latinLnBrk="0" hangingPunct="0">
              <a:lnSpc>
                <a:spcPct val="90000"/>
              </a:lnSpc>
              <a:spcBef>
                <a:spcPct val="40000"/>
              </a:spcBef>
              <a:spcAft>
                <a:spcPct val="0"/>
              </a:spcAft>
              <a:buClrTx/>
              <a:buSzTx/>
              <a:buFontTx/>
              <a:buNone/>
              <a:defRPr/>
            </a:pPr>
            <a:endParaRPr lang="zh-CN" altLang="en-US" dirty="0"/>
          </a:p>
          <a:p>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just" defTabSz="914400" rtl="0" eaLnBrk="0" fontAlgn="base" latinLnBrk="0" hangingPunct="0">
              <a:lnSpc>
                <a:spcPct val="90000"/>
              </a:lnSpc>
              <a:spcBef>
                <a:spcPct val="40000"/>
              </a:spcBef>
              <a:spcAft>
                <a:spcPct val="0"/>
              </a:spcAft>
              <a:buClrTx/>
              <a:buSzTx/>
              <a:buFontTx/>
              <a:buNone/>
              <a:defRPr/>
            </a:pPr>
            <a:endParaRPr lang="zh-CN" altLang="en-US" dirty="0"/>
          </a:p>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just" defTabSz="914400" rtl="0" eaLnBrk="0" fontAlgn="base" latinLnBrk="0" hangingPunct="0">
              <a:lnSpc>
                <a:spcPct val="90000"/>
              </a:lnSpc>
              <a:spcBef>
                <a:spcPct val="40000"/>
              </a:spcBef>
              <a:spcAft>
                <a:spcPct val="0"/>
              </a:spcAft>
              <a:buClrTx/>
              <a:buSzTx/>
              <a:buFontTx/>
              <a:buNone/>
              <a:defRPr/>
            </a:pPr>
            <a:endParaRPr lang="zh-CN" altLang="en-US" dirty="0"/>
          </a:p>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Zone Bit Recording (ZBR) is used by disk drives to store more sectors per track on outer tracks than on inner tracks. It is also called Zone Constant Angular Velocity (Zone CAV, Z-CAV, or ZCAV).</a:t>
            </a:r>
            <a:endParaRPr lang="en-US" altLang="zh-CN" dirty="0"/>
          </a:p>
          <a:p>
            <a:r>
              <a:rPr lang="en-US" altLang="zh-CN" dirty="0"/>
              <a:t>The inner tracks are packed as densely as the particular drive's technology allows, but with a CAV drive the data on the outer tracks are less densely packed. Using ZBR the drive divides all the tracks into a number of zones, and the inner track of each zone is packed as densely as it can, with the other tracks in that same zone recorded with the same read/write rate. This permits the drive to have more bits stored in each track outside of the innermost zone than drives not using this technique. Storing more bits per track equates to achieving a higher total data capacity on the same disk area.</a:t>
            </a:r>
            <a:endParaRPr lang="en-US" altLang="zh-CN" dirty="0"/>
          </a:p>
          <a:p>
            <a:endParaRPr lang="en-US" altLang="zh-CN" dirty="0"/>
          </a:p>
          <a:p>
            <a:r>
              <a:rPr lang="en-US" altLang="zh-CN" dirty="0"/>
              <a:t>On a hard disk using ZBR, the data on the tracks in the outer most zone will have the highest data transfer rate. Since both hard disks and floppy disks typically number their tracks beginning at the outer edge and continuing inward, and since operating systems typically fill the lowest-numbered tracks first, this is where the operating system typically stores its own files during its initial installation onto an empty drive. Testing disk drives when they are new or empty after defragmenting them with some benchmarking applications will often show their highest performance. After some time, when more data are stored in the inner tracks, the average data transfer rate will drop, because the transfer rate in the inner zones is slower; this, combined with the head's longer stroke and possible fragmentation, may give the impression of the disk drive slowing down over time.</a:t>
            </a:r>
            <a:endParaRPr lang="en-US" altLang="zh-CN" dirty="0"/>
          </a:p>
          <a:p>
            <a:endParaRPr lang="en-US" altLang="zh-CN" dirty="0"/>
          </a:p>
          <a:p>
            <a:r>
              <a:rPr lang="en-US" altLang="zh-CN" dirty="0"/>
              <a:t>Some other ZBR drives, such as the 800 kilobyte 3.5" floppy drives in the Apple IIGS and older Macintosh computers, don't change the data rate but rather spin the medium slower when reading or writing outer tracks, thus approximating the performance of constant linear velocity drives.</a:t>
            </a:r>
            <a:endParaRPr lang="en-US" altLang="zh-CN" dirty="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4.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87051" name="Rectangle 11"/>
          <p:cNvSpPr>
            <a:spLocks noChangeArrowheads="1"/>
          </p:cNvSpPr>
          <p:nvPr userDrawn="1"/>
        </p:nvSpPr>
        <p:spPr bwMode="auto">
          <a:xfrm>
            <a:off x="1" y="1"/>
            <a:ext cx="9935633" cy="549275"/>
          </a:xfrm>
          <a:prstGeom prst="rect">
            <a:avLst/>
          </a:prstGeom>
          <a:solidFill>
            <a:srgbClr val="C30224"/>
          </a:solidFill>
          <a:ln w="9525">
            <a:noFill/>
            <a:miter lim="800000"/>
          </a:ln>
          <a:effectLst/>
        </p:spPr>
        <p:txBody>
          <a:bodyPr wrap="none" anchor="ctr"/>
          <a:lstStyle/>
          <a:p>
            <a:pPr eaLnBrk="1" hangingPunct="1">
              <a:lnSpc>
                <a:spcPct val="100000"/>
              </a:lnSpc>
              <a:spcBef>
                <a:spcPct val="0"/>
              </a:spcBef>
              <a:buClrTx/>
              <a:buSzTx/>
              <a:buFontTx/>
              <a:buNone/>
            </a:pPr>
            <a:endParaRPr lang="zh-CN" altLang="en-US" sz="3200">
              <a:solidFill>
                <a:schemeClr val="tx2"/>
              </a:solidFill>
            </a:endParaRPr>
          </a:p>
        </p:txBody>
      </p:sp>
      <p:grpSp>
        <p:nvGrpSpPr>
          <p:cNvPr id="87054" name="Group 14"/>
          <p:cNvGrpSpPr/>
          <p:nvPr userDrawn="1"/>
        </p:nvGrpSpPr>
        <p:grpSpPr bwMode="auto">
          <a:xfrm>
            <a:off x="10128251" y="188913"/>
            <a:ext cx="1784349" cy="2189162"/>
            <a:chOff x="4704" y="1885"/>
            <a:chExt cx="843" cy="1379"/>
          </a:xfrm>
        </p:grpSpPr>
        <p:sp>
          <p:nvSpPr>
            <p:cNvPr id="87055" name="Oval 15"/>
            <p:cNvSpPr>
              <a:spLocks noChangeArrowheads="1"/>
            </p:cNvSpPr>
            <p:nvPr/>
          </p:nvSpPr>
          <p:spPr bwMode="auto">
            <a:xfrm>
              <a:off x="4704" y="1885"/>
              <a:ext cx="127" cy="127"/>
            </a:xfrm>
            <a:prstGeom prst="ellipse">
              <a:avLst/>
            </a:prstGeom>
            <a:solidFill>
              <a:schemeClr val="tx2"/>
            </a:solidFill>
            <a:ln w="9525">
              <a:noFill/>
              <a:round/>
            </a:ln>
            <a:effectLst/>
          </p:spPr>
          <p:txBody>
            <a:bodyPr wrap="none" anchor="ctr"/>
            <a:lstStyle/>
            <a:p>
              <a:endParaRPr lang="zh-CN" altLang="en-US"/>
            </a:p>
          </p:txBody>
        </p:sp>
        <p:sp>
          <p:nvSpPr>
            <p:cNvPr id="87056" name="Oval 16"/>
            <p:cNvSpPr>
              <a:spLocks noChangeArrowheads="1"/>
            </p:cNvSpPr>
            <p:nvPr/>
          </p:nvSpPr>
          <p:spPr bwMode="auto">
            <a:xfrm>
              <a:off x="4883" y="1885"/>
              <a:ext cx="127" cy="127"/>
            </a:xfrm>
            <a:prstGeom prst="ellipse">
              <a:avLst/>
            </a:prstGeom>
            <a:solidFill>
              <a:schemeClr val="tx2"/>
            </a:solidFill>
            <a:ln w="9525">
              <a:noFill/>
              <a:round/>
            </a:ln>
            <a:effectLst/>
          </p:spPr>
          <p:txBody>
            <a:bodyPr wrap="none" anchor="ctr"/>
            <a:lstStyle/>
            <a:p>
              <a:endParaRPr lang="zh-CN" altLang="en-US"/>
            </a:p>
          </p:txBody>
        </p:sp>
        <p:sp>
          <p:nvSpPr>
            <p:cNvPr id="87057" name="Oval 17"/>
            <p:cNvSpPr>
              <a:spLocks noChangeArrowheads="1"/>
            </p:cNvSpPr>
            <p:nvPr/>
          </p:nvSpPr>
          <p:spPr bwMode="auto">
            <a:xfrm>
              <a:off x="5062" y="1885"/>
              <a:ext cx="127" cy="127"/>
            </a:xfrm>
            <a:prstGeom prst="ellipse">
              <a:avLst/>
            </a:prstGeom>
            <a:solidFill>
              <a:schemeClr val="tx2"/>
            </a:solidFill>
            <a:ln w="9525">
              <a:noFill/>
              <a:round/>
            </a:ln>
            <a:effectLst/>
          </p:spPr>
          <p:txBody>
            <a:bodyPr wrap="none" anchor="ctr"/>
            <a:lstStyle/>
            <a:p>
              <a:endParaRPr lang="zh-CN" altLang="en-US"/>
            </a:p>
          </p:txBody>
        </p:sp>
        <p:sp>
          <p:nvSpPr>
            <p:cNvPr id="87058" name="Oval 18"/>
            <p:cNvSpPr>
              <a:spLocks noChangeArrowheads="1"/>
            </p:cNvSpPr>
            <p:nvPr/>
          </p:nvSpPr>
          <p:spPr bwMode="auto">
            <a:xfrm>
              <a:off x="4704" y="2064"/>
              <a:ext cx="127" cy="127"/>
            </a:xfrm>
            <a:prstGeom prst="ellipse">
              <a:avLst/>
            </a:prstGeom>
            <a:solidFill>
              <a:schemeClr val="tx2"/>
            </a:solidFill>
            <a:ln w="9525">
              <a:noFill/>
              <a:round/>
            </a:ln>
            <a:effectLst/>
          </p:spPr>
          <p:txBody>
            <a:bodyPr wrap="none" anchor="ctr"/>
            <a:lstStyle/>
            <a:p>
              <a:endParaRPr lang="zh-CN" altLang="en-US"/>
            </a:p>
          </p:txBody>
        </p:sp>
        <p:sp>
          <p:nvSpPr>
            <p:cNvPr id="87059" name="Oval 19"/>
            <p:cNvSpPr>
              <a:spLocks noChangeArrowheads="1"/>
            </p:cNvSpPr>
            <p:nvPr/>
          </p:nvSpPr>
          <p:spPr bwMode="auto">
            <a:xfrm>
              <a:off x="4883" y="2064"/>
              <a:ext cx="127" cy="127"/>
            </a:xfrm>
            <a:prstGeom prst="ellipse">
              <a:avLst/>
            </a:prstGeom>
            <a:solidFill>
              <a:schemeClr val="tx2"/>
            </a:solidFill>
            <a:ln w="9525">
              <a:noFill/>
              <a:round/>
            </a:ln>
            <a:effectLst/>
          </p:spPr>
          <p:txBody>
            <a:bodyPr wrap="none" anchor="ctr"/>
            <a:lstStyle/>
            <a:p>
              <a:endParaRPr lang="zh-CN" altLang="en-US"/>
            </a:p>
          </p:txBody>
        </p:sp>
        <p:sp>
          <p:nvSpPr>
            <p:cNvPr id="87060" name="Oval 20"/>
            <p:cNvSpPr>
              <a:spLocks noChangeArrowheads="1"/>
            </p:cNvSpPr>
            <p:nvPr/>
          </p:nvSpPr>
          <p:spPr bwMode="auto">
            <a:xfrm>
              <a:off x="5062" y="2064"/>
              <a:ext cx="127" cy="127"/>
            </a:xfrm>
            <a:prstGeom prst="ellipse">
              <a:avLst/>
            </a:prstGeom>
            <a:solidFill>
              <a:schemeClr val="tx2"/>
            </a:solidFill>
            <a:ln w="9525">
              <a:noFill/>
              <a:round/>
            </a:ln>
            <a:effectLst/>
          </p:spPr>
          <p:txBody>
            <a:bodyPr wrap="none" anchor="ctr"/>
            <a:lstStyle/>
            <a:p>
              <a:endParaRPr lang="zh-CN" altLang="en-US"/>
            </a:p>
          </p:txBody>
        </p:sp>
        <p:sp>
          <p:nvSpPr>
            <p:cNvPr id="87061" name="Oval 21"/>
            <p:cNvSpPr>
              <a:spLocks noChangeArrowheads="1"/>
            </p:cNvSpPr>
            <p:nvPr/>
          </p:nvSpPr>
          <p:spPr bwMode="auto">
            <a:xfrm>
              <a:off x="5241" y="2064"/>
              <a:ext cx="127" cy="127"/>
            </a:xfrm>
            <a:prstGeom prst="ellipse">
              <a:avLst/>
            </a:prstGeom>
            <a:solidFill>
              <a:schemeClr val="accent2"/>
            </a:solidFill>
            <a:ln w="9525">
              <a:noFill/>
              <a:round/>
            </a:ln>
            <a:effectLst/>
          </p:spPr>
          <p:txBody>
            <a:bodyPr wrap="none" anchor="ctr"/>
            <a:lstStyle/>
            <a:p>
              <a:endParaRPr lang="zh-CN" altLang="en-US"/>
            </a:p>
          </p:txBody>
        </p:sp>
        <p:sp>
          <p:nvSpPr>
            <p:cNvPr id="87062" name="Oval 22"/>
            <p:cNvSpPr>
              <a:spLocks noChangeArrowheads="1"/>
            </p:cNvSpPr>
            <p:nvPr/>
          </p:nvSpPr>
          <p:spPr bwMode="auto">
            <a:xfrm>
              <a:off x="4704" y="2243"/>
              <a:ext cx="127" cy="127"/>
            </a:xfrm>
            <a:prstGeom prst="ellipse">
              <a:avLst/>
            </a:prstGeom>
            <a:solidFill>
              <a:schemeClr val="tx2"/>
            </a:solidFill>
            <a:ln w="9525">
              <a:noFill/>
              <a:round/>
            </a:ln>
            <a:effectLst/>
          </p:spPr>
          <p:txBody>
            <a:bodyPr wrap="none" anchor="ctr"/>
            <a:lstStyle/>
            <a:p>
              <a:endParaRPr lang="zh-CN" altLang="en-US"/>
            </a:p>
          </p:txBody>
        </p:sp>
        <p:sp>
          <p:nvSpPr>
            <p:cNvPr id="87063" name="Oval 23"/>
            <p:cNvSpPr>
              <a:spLocks noChangeArrowheads="1"/>
            </p:cNvSpPr>
            <p:nvPr/>
          </p:nvSpPr>
          <p:spPr bwMode="auto">
            <a:xfrm>
              <a:off x="4883" y="2243"/>
              <a:ext cx="127" cy="127"/>
            </a:xfrm>
            <a:prstGeom prst="ellipse">
              <a:avLst/>
            </a:prstGeom>
            <a:solidFill>
              <a:schemeClr val="tx2"/>
            </a:solidFill>
            <a:ln w="9525">
              <a:noFill/>
              <a:round/>
            </a:ln>
            <a:effectLst/>
          </p:spPr>
          <p:txBody>
            <a:bodyPr wrap="none" anchor="ctr"/>
            <a:lstStyle/>
            <a:p>
              <a:endParaRPr lang="zh-CN" altLang="en-US"/>
            </a:p>
          </p:txBody>
        </p:sp>
        <p:sp>
          <p:nvSpPr>
            <p:cNvPr id="87064" name="Oval 24"/>
            <p:cNvSpPr>
              <a:spLocks noChangeArrowheads="1"/>
            </p:cNvSpPr>
            <p:nvPr/>
          </p:nvSpPr>
          <p:spPr bwMode="auto">
            <a:xfrm>
              <a:off x="5062" y="2243"/>
              <a:ext cx="127" cy="127"/>
            </a:xfrm>
            <a:prstGeom prst="ellipse">
              <a:avLst/>
            </a:prstGeom>
            <a:solidFill>
              <a:schemeClr val="accent2"/>
            </a:solidFill>
            <a:ln w="9525">
              <a:noFill/>
              <a:round/>
            </a:ln>
            <a:effectLst/>
          </p:spPr>
          <p:txBody>
            <a:bodyPr wrap="none" anchor="ctr"/>
            <a:lstStyle/>
            <a:p>
              <a:endParaRPr lang="zh-CN" altLang="en-US"/>
            </a:p>
          </p:txBody>
        </p:sp>
        <p:sp>
          <p:nvSpPr>
            <p:cNvPr id="87065" name="Oval 25"/>
            <p:cNvSpPr>
              <a:spLocks noChangeArrowheads="1"/>
            </p:cNvSpPr>
            <p:nvPr/>
          </p:nvSpPr>
          <p:spPr bwMode="auto">
            <a:xfrm>
              <a:off x="5241" y="2243"/>
              <a:ext cx="127" cy="127"/>
            </a:xfrm>
            <a:prstGeom prst="ellipse">
              <a:avLst/>
            </a:prstGeom>
            <a:solidFill>
              <a:schemeClr val="accent2"/>
            </a:solidFill>
            <a:ln w="9525">
              <a:noFill/>
              <a:round/>
            </a:ln>
            <a:effectLst/>
          </p:spPr>
          <p:txBody>
            <a:bodyPr wrap="none" anchor="ctr"/>
            <a:lstStyle/>
            <a:p>
              <a:endParaRPr lang="zh-CN" altLang="en-US"/>
            </a:p>
          </p:txBody>
        </p:sp>
        <p:sp>
          <p:nvSpPr>
            <p:cNvPr id="87066" name="Oval 26"/>
            <p:cNvSpPr>
              <a:spLocks noChangeArrowheads="1"/>
            </p:cNvSpPr>
            <p:nvPr/>
          </p:nvSpPr>
          <p:spPr bwMode="auto">
            <a:xfrm>
              <a:off x="5420" y="2243"/>
              <a:ext cx="127" cy="127"/>
            </a:xfrm>
            <a:prstGeom prst="ellipse">
              <a:avLst/>
            </a:prstGeom>
            <a:solidFill>
              <a:schemeClr val="accent1"/>
            </a:solidFill>
            <a:ln w="9525">
              <a:noFill/>
              <a:round/>
            </a:ln>
            <a:effectLst/>
          </p:spPr>
          <p:txBody>
            <a:bodyPr wrap="none" anchor="ctr"/>
            <a:lstStyle/>
            <a:p>
              <a:endParaRPr lang="zh-CN" altLang="en-US"/>
            </a:p>
          </p:txBody>
        </p:sp>
        <p:sp>
          <p:nvSpPr>
            <p:cNvPr id="87067" name="Oval 27"/>
            <p:cNvSpPr>
              <a:spLocks noChangeArrowheads="1"/>
            </p:cNvSpPr>
            <p:nvPr/>
          </p:nvSpPr>
          <p:spPr bwMode="auto">
            <a:xfrm>
              <a:off x="4704" y="2421"/>
              <a:ext cx="127" cy="128"/>
            </a:xfrm>
            <a:prstGeom prst="ellipse">
              <a:avLst/>
            </a:prstGeom>
            <a:solidFill>
              <a:schemeClr val="tx2"/>
            </a:solidFill>
            <a:ln w="9525">
              <a:noFill/>
              <a:round/>
            </a:ln>
            <a:effectLst/>
          </p:spPr>
          <p:txBody>
            <a:bodyPr wrap="none" anchor="ctr"/>
            <a:lstStyle/>
            <a:p>
              <a:endParaRPr lang="zh-CN" altLang="en-US"/>
            </a:p>
          </p:txBody>
        </p:sp>
        <p:sp>
          <p:nvSpPr>
            <p:cNvPr id="87068" name="Oval 28"/>
            <p:cNvSpPr>
              <a:spLocks noChangeArrowheads="1"/>
            </p:cNvSpPr>
            <p:nvPr/>
          </p:nvSpPr>
          <p:spPr bwMode="auto">
            <a:xfrm>
              <a:off x="4883" y="2421"/>
              <a:ext cx="127" cy="128"/>
            </a:xfrm>
            <a:prstGeom prst="ellipse">
              <a:avLst/>
            </a:prstGeom>
            <a:solidFill>
              <a:schemeClr val="accent2"/>
            </a:solidFill>
            <a:ln w="9525">
              <a:noFill/>
              <a:round/>
            </a:ln>
            <a:effectLst/>
          </p:spPr>
          <p:txBody>
            <a:bodyPr wrap="none" anchor="ctr"/>
            <a:lstStyle/>
            <a:p>
              <a:endParaRPr lang="zh-CN" altLang="en-US"/>
            </a:p>
          </p:txBody>
        </p:sp>
        <p:sp>
          <p:nvSpPr>
            <p:cNvPr id="87069" name="Oval 29"/>
            <p:cNvSpPr>
              <a:spLocks noChangeArrowheads="1"/>
            </p:cNvSpPr>
            <p:nvPr/>
          </p:nvSpPr>
          <p:spPr bwMode="auto">
            <a:xfrm>
              <a:off x="5062" y="2421"/>
              <a:ext cx="127" cy="128"/>
            </a:xfrm>
            <a:prstGeom prst="ellipse">
              <a:avLst/>
            </a:prstGeom>
            <a:solidFill>
              <a:schemeClr val="accent2"/>
            </a:solidFill>
            <a:ln w="9525">
              <a:noFill/>
              <a:round/>
            </a:ln>
            <a:effectLst/>
          </p:spPr>
          <p:txBody>
            <a:bodyPr wrap="none" anchor="ctr"/>
            <a:lstStyle/>
            <a:p>
              <a:endParaRPr lang="zh-CN" altLang="en-US"/>
            </a:p>
          </p:txBody>
        </p:sp>
        <p:sp>
          <p:nvSpPr>
            <p:cNvPr id="87070" name="Oval 30"/>
            <p:cNvSpPr>
              <a:spLocks noChangeArrowheads="1"/>
            </p:cNvSpPr>
            <p:nvPr/>
          </p:nvSpPr>
          <p:spPr bwMode="auto">
            <a:xfrm>
              <a:off x="5241" y="2421"/>
              <a:ext cx="127" cy="128"/>
            </a:xfrm>
            <a:prstGeom prst="ellipse">
              <a:avLst/>
            </a:prstGeom>
            <a:solidFill>
              <a:schemeClr val="accent1"/>
            </a:solidFill>
            <a:ln w="9525">
              <a:noFill/>
              <a:round/>
            </a:ln>
            <a:effectLst/>
          </p:spPr>
          <p:txBody>
            <a:bodyPr wrap="none" anchor="ctr"/>
            <a:lstStyle/>
            <a:p>
              <a:endParaRPr lang="zh-CN" altLang="en-US"/>
            </a:p>
          </p:txBody>
        </p:sp>
        <p:sp>
          <p:nvSpPr>
            <p:cNvPr id="87071" name="Oval 31"/>
            <p:cNvSpPr>
              <a:spLocks noChangeArrowheads="1"/>
            </p:cNvSpPr>
            <p:nvPr/>
          </p:nvSpPr>
          <p:spPr bwMode="auto">
            <a:xfrm>
              <a:off x="4704" y="2600"/>
              <a:ext cx="127" cy="128"/>
            </a:xfrm>
            <a:prstGeom prst="ellipse">
              <a:avLst/>
            </a:prstGeom>
            <a:solidFill>
              <a:schemeClr val="accent2"/>
            </a:solidFill>
            <a:ln w="9525">
              <a:noFill/>
              <a:round/>
            </a:ln>
            <a:effectLst/>
          </p:spPr>
          <p:txBody>
            <a:bodyPr wrap="none" anchor="ctr"/>
            <a:lstStyle/>
            <a:p>
              <a:endParaRPr lang="zh-CN" altLang="en-US"/>
            </a:p>
          </p:txBody>
        </p:sp>
        <p:sp>
          <p:nvSpPr>
            <p:cNvPr id="87072" name="Oval 32"/>
            <p:cNvSpPr>
              <a:spLocks noChangeArrowheads="1"/>
            </p:cNvSpPr>
            <p:nvPr/>
          </p:nvSpPr>
          <p:spPr bwMode="auto">
            <a:xfrm>
              <a:off x="4883" y="2600"/>
              <a:ext cx="127" cy="128"/>
            </a:xfrm>
            <a:prstGeom prst="ellipse">
              <a:avLst/>
            </a:prstGeom>
            <a:solidFill>
              <a:schemeClr val="accent2"/>
            </a:solidFill>
            <a:ln w="9525">
              <a:noFill/>
              <a:round/>
            </a:ln>
            <a:effectLst/>
          </p:spPr>
          <p:txBody>
            <a:bodyPr wrap="none" anchor="ctr"/>
            <a:lstStyle/>
            <a:p>
              <a:endParaRPr lang="zh-CN" altLang="en-US"/>
            </a:p>
          </p:txBody>
        </p:sp>
        <p:sp>
          <p:nvSpPr>
            <p:cNvPr id="87073" name="Oval 33"/>
            <p:cNvSpPr>
              <a:spLocks noChangeArrowheads="1"/>
            </p:cNvSpPr>
            <p:nvPr/>
          </p:nvSpPr>
          <p:spPr bwMode="auto">
            <a:xfrm>
              <a:off x="5062" y="2600"/>
              <a:ext cx="127" cy="128"/>
            </a:xfrm>
            <a:prstGeom prst="ellipse">
              <a:avLst/>
            </a:prstGeom>
            <a:solidFill>
              <a:schemeClr val="accent1"/>
            </a:solidFill>
            <a:ln w="9525">
              <a:noFill/>
              <a:round/>
            </a:ln>
            <a:effectLst/>
          </p:spPr>
          <p:txBody>
            <a:bodyPr wrap="none" anchor="ctr"/>
            <a:lstStyle/>
            <a:p>
              <a:endParaRPr lang="zh-CN" altLang="en-US"/>
            </a:p>
          </p:txBody>
        </p:sp>
        <p:sp>
          <p:nvSpPr>
            <p:cNvPr id="87074" name="Oval 34"/>
            <p:cNvSpPr>
              <a:spLocks noChangeArrowheads="1"/>
            </p:cNvSpPr>
            <p:nvPr/>
          </p:nvSpPr>
          <p:spPr bwMode="auto">
            <a:xfrm>
              <a:off x="5241" y="2600"/>
              <a:ext cx="127" cy="128"/>
            </a:xfrm>
            <a:prstGeom prst="ellipse">
              <a:avLst/>
            </a:prstGeom>
            <a:solidFill>
              <a:schemeClr val="accent1"/>
            </a:solidFill>
            <a:ln w="9525">
              <a:noFill/>
              <a:round/>
            </a:ln>
            <a:effectLst/>
          </p:spPr>
          <p:txBody>
            <a:bodyPr wrap="none" anchor="ctr"/>
            <a:lstStyle/>
            <a:p>
              <a:endParaRPr lang="zh-CN" altLang="en-US"/>
            </a:p>
          </p:txBody>
        </p:sp>
        <p:sp>
          <p:nvSpPr>
            <p:cNvPr id="87075" name="Oval 35"/>
            <p:cNvSpPr>
              <a:spLocks noChangeArrowheads="1"/>
            </p:cNvSpPr>
            <p:nvPr/>
          </p:nvSpPr>
          <p:spPr bwMode="auto">
            <a:xfrm>
              <a:off x="5420" y="2600"/>
              <a:ext cx="127" cy="128"/>
            </a:xfrm>
            <a:prstGeom prst="ellipse">
              <a:avLst/>
            </a:prstGeom>
            <a:solidFill>
              <a:schemeClr val="folHlink"/>
            </a:solidFill>
            <a:ln w="9525">
              <a:noFill/>
              <a:round/>
            </a:ln>
            <a:effectLst/>
          </p:spPr>
          <p:txBody>
            <a:bodyPr wrap="none" anchor="ctr"/>
            <a:lstStyle/>
            <a:p>
              <a:endParaRPr lang="zh-CN" altLang="en-US"/>
            </a:p>
          </p:txBody>
        </p:sp>
        <p:sp>
          <p:nvSpPr>
            <p:cNvPr id="87076" name="Oval 36"/>
            <p:cNvSpPr>
              <a:spLocks noChangeArrowheads="1"/>
            </p:cNvSpPr>
            <p:nvPr/>
          </p:nvSpPr>
          <p:spPr bwMode="auto">
            <a:xfrm>
              <a:off x="4704" y="2779"/>
              <a:ext cx="127" cy="127"/>
            </a:xfrm>
            <a:prstGeom prst="ellipse">
              <a:avLst/>
            </a:prstGeom>
            <a:solidFill>
              <a:schemeClr val="accent2"/>
            </a:solidFill>
            <a:ln w="9525">
              <a:noFill/>
              <a:round/>
            </a:ln>
            <a:effectLst/>
          </p:spPr>
          <p:txBody>
            <a:bodyPr wrap="none" anchor="ctr"/>
            <a:lstStyle/>
            <a:p>
              <a:endParaRPr lang="zh-CN" altLang="en-US"/>
            </a:p>
          </p:txBody>
        </p:sp>
        <p:sp>
          <p:nvSpPr>
            <p:cNvPr id="87077" name="Oval 37"/>
            <p:cNvSpPr>
              <a:spLocks noChangeArrowheads="1"/>
            </p:cNvSpPr>
            <p:nvPr/>
          </p:nvSpPr>
          <p:spPr bwMode="auto">
            <a:xfrm>
              <a:off x="4883" y="2779"/>
              <a:ext cx="127" cy="127"/>
            </a:xfrm>
            <a:prstGeom prst="ellipse">
              <a:avLst/>
            </a:prstGeom>
            <a:solidFill>
              <a:schemeClr val="accent1"/>
            </a:solidFill>
            <a:ln w="9525">
              <a:noFill/>
              <a:round/>
            </a:ln>
            <a:effectLst/>
          </p:spPr>
          <p:txBody>
            <a:bodyPr wrap="none" anchor="ctr"/>
            <a:lstStyle/>
            <a:p>
              <a:endParaRPr lang="zh-CN" altLang="en-US"/>
            </a:p>
          </p:txBody>
        </p:sp>
        <p:sp>
          <p:nvSpPr>
            <p:cNvPr id="87078" name="Oval 38"/>
            <p:cNvSpPr>
              <a:spLocks noChangeArrowheads="1"/>
            </p:cNvSpPr>
            <p:nvPr/>
          </p:nvSpPr>
          <p:spPr bwMode="auto">
            <a:xfrm>
              <a:off x="5062" y="2779"/>
              <a:ext cx="127" cy="127"/>
            </a:xfrm>
            <a:prstGeom prst="ellipse">
              <a:avLst/>
            </a:prstGeom>
            <a:solidFill>
              <a:schemeClr val="accent1"/>
            </a:solidFill>
            <a:ln w="9525">
              <a:noFill/>
              <a:round/>
            </a:ln>
            <a:effectLst/>
          </p:spPr>
          <p:txBody>
            <a:bodyPr wrap="none" anchor="ctr"/>
            <a:lstStyle/>
            <a:p>
              <a:endParaRPr lang="zh-CN" altLang="en-US"/>
            </a:p>
          </p:txBody>
        </p:sp>
        <p:sp>
          <p:nvSpPr>
            <p:cNvPr id="87079" name="Oval 39"/>
            <p:cNvSpPr>
              <a:spLocks noChangeArrowheads="1"/>
            </p:cNvSpPr>
            <p:nvPr/>
          </p:nvSpPr>
          <p:spPr bwMode="auto">
            <a:xfrm>
              <a:off x="5241" y="2779"/>
              <a:ext cx="127" cy="127"/>
            </a:xfrm>
            <a:prstGeom prst="ellipse">
              <a:avLst/>
            </a:prstGeom>
            <a:solidFill>
              <a:schemeClr val="folHlink"/>
            </a:solidFill>
            <a:ln w="9525">
              <a:noFill/>
              <a:round/>
            </a:ln>
            <a:effectLst/>
          </p:spPr>
          <p:txBody>
            <a:bodyPr wrap="none" anchor="ctr"/>
            <a:lstStyle/>
            <a:p>
              <a:endParaRPr lang="zh-CN" altLang="en-US"/>
            </a:p>
          </p:txBody>
        </p:sp>
        <p:sp>
          <p:nvSpPr>
            <p:cNvPr id="87080" name="Oval 40"/>
            <p:cNvSpPr>
              <a:spLocks noChangeArrowheads="1"/>
            </p:cNvSpPr>
            <p:nvPr/>
          </p:nvSpPr>
          <p:spPr bwMode="auto">
            <a:xfrm>
              <a:off x="4704" y="2958"/>
              <a:ext cx="127" cy="127"/>
            </a:xfrm>
            <a:prstGeom prst="ellipse">
              <a:avLst/>
            </a:prstGeom>
            <a:solidFill>
              <a:schemeClr val="accent1"/>
            </a:solidFill>
            <a:ln w="9525">
              <a:noFill/>
              <a:round/>
            </a:ln>
            <a:effectLst/>
          </p:spPr>
          <p:txBody>
            <a:bodyPr wrap="none" anchor="ctr"/>
            <a:lstStyle/>
            <a:p>
              <a:endParaRPr lang="zh-CN" altLang="en-US"/>
            </a:p>
          </p:txBody>
        </p:sp>
        <p:sp>
          <p:nvSpPr>
            <p:cNvPr id="87081" name="Oval 41"/>
            <p:cNvSpPr>
              <a:spLocks noChangeArrowheads="1"/>
            </p:cNvSpPr>
            <p:nvPr/>
          </p:nvSpPr>
          <p:spPr bwMode="auto">
            <a:xfrm>
              <a:off x="4883" y="2958"/>
              <a:ext cx="127" cy="127"/>
            </a:xfrm>
            <a:prstGeom prst="ellipse">
              <a:avLst/>
            </a:prstGeom>
            <a:solidFill>
              <a:schemeClr val="accent1"/>
            </a:solidFill>
            <a:ln w="9525">
              <a:noFill/>
              <a:round/>
            </a:ln>
            <a:effectLst/>
          </p:spPr>
          <p:txBody>
            <a:bodyPr wrap="none" anchor="ctr"/>
            <a:lstStyle/>
            <a:p>
              <a:endParaRPr lang="zh-CN" altLang="en-US"/>
            </a:p>
          </p:txBody>
        </p:sp>
        <p:sp>
          <p:nvSpPr>
            <p:cNvPr id="87082" name="Oval 42"/>
            <p:cNvSpPr>
              <a:spLocks noChangeArrowheads="1"/>
            </p:cNvSpPr>
            <p:nvPr/>
          </p:nvSpPr>
          <p:spPr bwMode="auto">
            <a:xfrm>
              <a:off x="5062" y="2958"/>
              <a:ext cx="127" cy="127"/>
            </a:xfrm>
            <a:prstGeom prst="ellipse">
              <a:avLst/>
            </a:prstGeom>
            <a:solidFill>
              <a:schemeClr val="folHlink"/>
            </a:solidFill>
            <a:ln w="9525">
              <a:noFill/>
              <a:round/>
            </a:ln>
            <a:effectLst/>
          </p:spPr>
          <p:txBody>
            <a:bodyPr wrap="none" anchor="ctr"/>
            <a:lstStyle/>
            <a:p>
              <a:endParaRPr lang="zh-CN" altLang="en-US"/>
            </a:p>
          </p:txBody>
        </p:sp>
        <p:sp>
          <p:nvSpPr>
            <p:cNvPr id="87083" name="Oval 43"/>
            <p:cNvSpPr>
              <a:spLocks noChangeArrowheads="1"/>
            </p:cNvSpPr>
            <p:nvPr/>
          </p:nvSpPr>
          <p:spPr bwMode="auto">
            <a:xfrm>
              <a:off x="5241" y="2958"/>
              <a:ext cx="127" cy="127"/>
            </a:xfrm>
            <a:prstGeom prst="ellipse">
              <a:avLst/>
            </a:prstGeom>
            <a:solidFill>
              <a:schemeClr val="folHlink"/>
            </a:solidFill>
            <a:ln w="9525">
              <a:noFill/>
              <a:round/>
            </a:ln>
            <a:effectLst/>
          </p:spPr>
          <p:txBody>
            <a:bodyPr wrap="none" anchor="ctr"/>
            <a:lstStyle/>
            <a:p>
              <a:endParaRPr lang="zh-CN" altLang="en-US"/>
            </a:p>
          </p:txBody>
        </p:sp>
        <p:sp>
          <p:nvSpPr>
            <p:cNvPr id="87084" name="Oval 44"/>
            <p:cNvSpPr>
              <a:spLocks noChangeArrowheads="1"/>
            </p:cNvSpPr>
            <p:nvPr/>
          </p:nvSpPr>
          <p:spPr bwMode="auto">
            <a:xfrm>
              <a:off x="4883" y="3137"/>
              <a:ext cx="127" cy="127"/>
            </a:xfrm>
            <a:prstGeom prst="ellipse">
              <a:avLst/>
            </a:prstGeom>
            <a:solidFill>
              <a:schemeClr val="folHlink"/>
            </a:solidFill>
            <a:ln w="9525">
              <a:noFill/>
              <a:round/>
            </a:ln>
            <a:effectLst/>
          </p:spPr>
          <p:txBody>
            <a:bodyPr wrap="none" anchor="ctr"/>
            <a:lstStyle/>
            <a:p>
              <a:endParaRPr lang="zh-CN" altLang="en-US"/>
            </a:p>
          </p:txBody>
        </p:sp>
        <p:sp>
          <p:nvSpPr>
            <p:cNvPr id="87085" name="Oval 45"/>
            <p:cNvSpPr>
              <a:spLocks noChangeArrowheads="1"/>
            </p:cNvSpPr>
            <p:nvPr/>
          </p:nvSpPr>
          <p:spPr bwMode="auto">
            <a:xfrm>
              <a:off x="5241" y="3137"/>
              <a:ext cx="127" cy="127"/>
            </a:xfrm>
            <a:prstGeom prst="ellipse">
              <a:avLst/>
            </a:prstGeom>
            <a:solidFill>
              <a:schemeClr val="folHlink"/>
            </a:solidFill>
            <a:ln w="9525">
              <a:noFill/>
              <a:round/>
            </a:ln>
            <a:effectLst/>
          </p:spPr>
          <p:txBody>
            <a:bodyPr wrap="none" anchor="ctr"/>
            <a:lstStyle/>
            <a:p>
              <a:endParaRPr lang="zh-CN" altLang="en-US"/>
            </a:p>
          </p:txBody>
        </p:sp>
      </p:grpSp>
      <p:sp>
        <p:nvSpPr>
          <p:cNvPr id="87086" name="Rectangle 46"/>
          <p:cNvSpPr>
            <a:spLocks noChangeArrowheads="1"/>
          </p:cNvSpPr>
          <p:nvPr userDrawn="1"/>
        </p:nvSpPr>
        <p:spPr bwMode="auto">
          <a:xfrm>
            <a:off x="6351" y="6742114"/>
            <a:ext cx="11465983" cy="71437"/>
          </a:xfrm>
          <a:prstGeom prst="rect">
            <a:avLst/>
          </a:prstGeom>
          <a:solidFill>
            <a:srgbClr val="E88000"/>
          </a:solidFill>
          <a:ln w="9525">
            <a:noFill/>
            <a:miter lim="800000"/>
          </a:ln>
          <a:effectLst/>
        </p:spPr>
        <p:txBody>
          <a:bodyPr wrap="none" anchor="ctr"/>
          <a:lstStyle/>
          <a:p>
            <a:endParaRPr lang="zh-CN" altLang="en-US"/>
          </a:p>
        </p:txBody>
      </p:sp>
      <p:sp>
        <p:nvSpPr>
          <p:cNvPr id="87087" name="Rectangle 47"/>
          <p:cNvSpPr>
            <a:spLocks noChangeArrowheads="1"/>
          </p:cNvSpPr>
          <p:nvPr userDrawn="1"/>
        </p:nvSpPr>
        <p:spPr bwMode="auto">
          <a:xfrm>
            <a:off x="14818" y="6811964"/>
            <a:ext cx="12187767" cy="73025"/>
          </a:xfrm>
          <a:prstGeom prst="rect">
            <a:avLst/>
          </a:prstGeom>
          <a:solidFill>
            <a:srgbClr val="C95616"/>
          </a:solidFill>
          <a:ln w="9525">
            <a:noFill/>
            <a:miter lim="800000"/>
          </a:ln>
          <a:effectLst/>
        </p:spPr>
        <p:txBody>
          <a:bodyPr wrap="none" anchor="ctr"/>
          <a:lstStyle/>
          <a:p>
            <a:endParaRPr lang="zh-CN" altLang="en-US"/>
          </a:p>
        </p:txBody>
      </p:sp>
      <p:sp>
        <p:nvSpPr>
          <p:cNvPr id="87088" name="Rectangle 48"/>
          <p:cNvSpPr>
            <a:spLocks noChangeArrowheads="1"/>
          </p:cNvSpPr>
          <p:nvPr userDrawn="1"/>
        </p:nvSpPr>
        <p:spPr bwMode="auto">
          <a:xfrm>
            <a:off x="2117" y="6577013"/>
            <a:ext cx="11463867" cy="165100"/>
          </a:xfrm>
          <a:prstGeom prst="rect">
            <a:avLst/>
          </a:prstGeom>
          <a:solidFill>
            <a:srgbClr val="FCC24F"/>
          </a:solidFill>
          <a:ln w="9525">
            <a:noFill/>
            <a:miter lim="800000"/>
          </a:ln>
          <a:effectLst/>
        </p:spPr>
        <p:txBody>
          <a:bodyPr wrap="none" anchor="ctr"/>
          <a:lstStyle/>
          <a:p>
            <a:endParaRPr lang="zh-CN" altLang="en-US"/>
          </a:p>
        </p:txBody>
      </p:sp>
      <p:pic>
        <p:nvPicPr>
          <p:cNvPr id="87089" name="Picture 49" descr="buaa_1"/>
          <p:cNvPicPr>
            <a:picLocks noChangeAspect="1" noChangeArrowheads="1"/>
          </p:cNvPicPr>
          <p:nvPr userDrawn="1"/>
        </p:nvPicPr>
        <p:blipFill>
          <a:blip r:embed="rId2" cstate="print"/>
          <a:srcRect/>
          <a:stretch>
            <a:fillRect/>
          </a:stretch>
        </p:blipFill>
        <p:spPr bwMode="auto">
          <a:xfrm>
            <a:off x="1" y="6597650"/>
            <a:ext cx="1775884" cy="287338"/>
          </a:xfrm>
          <a:prstGeom prst="rect">
            <a:avLst/>
          </a:prstGeom>
          <a:noFill/>
          <a:ln w="9525">
            <a:noFill/>
            <a:miter lim="800000"/>
            <a:headEnd/>
            <a:tailEnd/>
          </a:ln>
        </p:spPr>
      </p:pic>
      <p:sp>
        <p:nvSpPr>
          <p:cNvPr id="87090" name="Line 50"/>
          <p:cNvSpPr>
            <a:spLocks noChangeShapeType="1"/>
          </p:cNvSpPr>
          <p:nvPr userDrawn="1"/>
        </p:nvSpPr>
        <p:spPr bwMode="auto">
          <a:xfrm flipV="1">
            <a:off x="624417" y="2852738"/>
            <a:ext cx="10752667" cy="0"/>
          </a:xfrm>
          <a:prstGeom prst="line">
            <a:avLst/>
          </a:prstGeom>
          <a:noFill/>
          <a:ln w="38100">
            <a:solidFill>
              <a:schemeClr val="bg2"/>
            </a:solidFill>
            <a:round/>
          </a:ln>
          <a:effectLst/>
        </p:spPr>
        <p:txBody>
          <a:bodyPr anchor="ctr">
            <a:spAutoFit/>
          </a:bodyPr>
          <a:lstStyle/>
          <a:p>
            <a:endParaRPr lang="zh-CN" altLang="en-US"/>
          </a:p>
        </p:txBody>
      </p:sp>
      <p:sp>
        <p:nvSpPr>
          <p:cNvPr id="87091" name="Line 51"/>
          <p:cNvSpPr>
            <a:spLocks noChangeShapeType="1"/>
          </p:cNvSpPr>
          <p:nvPr userDrawn="1"/>
        </p:nvSpPr>
        <p:spPr bwMode="auto">
          <a:xfrm>
            <a:off x="9935633" y="0"/>
            <a:ext cx="0" cy="5949950"/>
          </a:xfrm>
          <a:prstGeom prst="line">
            <a:avLst/>
          </a:prstGeom>
          <a:noFill/>
          <a:ln w="38100">
            <a:solidFill>
              <a:schemeClr val="bg2"/>
            </a:solidFill>
            <a:round/>
          </a:ln>
          <a:effectLst/>
        </p:spPr>
        <p:txBody>
          <a:bodyPr anchor="ctr">
            <a:spAutoFit/>
          </a:bodyPr>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7840795" y="1125538"/>
            <a:ext cx="3538405" cy="2202654"/>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608348" y="404814"/>
            <a:ext cx="770852" cy="289877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636950" y="404814"/>
            <a:ext cx="2922851" cy="289877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404814"/>
            <a:ext cx="7010400" cy="372603"/>
          </a:xfrm>
        </p:spPr>
        <p:txBody>
          <a:bodyPr/>
          <a:lstStyle>
            <a:lvl1pPr>
              <a:defRPr i="0"/>
            </a:lvl1pPr>
          </a:lstStyle>
          <a:p>
            <a:r>
              <a:rPr lang="zh-CN" altLang="en-US"/>
              <a:t>单击此处编辑母版标题样式</a:t>
            </a:r>
            <a:endParaRPr lang="zh-CN" altLang="en-US"/>
          </a:p>
        </p:txBody>
      </p:sp>
      <p:sp>
        <p:nvSpPr>
          <p:cNvPr id="3" name="文本占位符 2"/>
          <p:cNvSpPr>
            <a:spLocks noGrp="1"/>
          </p:cNvSpPr>
          <p:nvPr>
            <p:ph type="body" sz="half" idx="1"/>
          </p:nvPr>
        </p:nvSpPr>
        <p:spPr>
          <a:xfrm>
            <a:off x="914400" y="1125538"/>
            <a:ext cx="5130800" cy="18610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248400" y="1125539"/>
            <a:ext cx="5130800" cy="18610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6248400" y="2290764"/>
            <a:ext cx="5130800" cy="18610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404813"/>
            <a:ext cx="7010400" cy="372603"/>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914400" y="1125538"/>
            <a:ext cx="5130800" cy="18610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248400" y="1125538"/>
            <a:ext cx="5130800" cy="18610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41" name="图片 40"/>
          <p:cNvPicPr>
            <a:picLocks noChangeAspect="1"/>
          </p:cNvPicPr>
          <p:nvPr userDrawn="1"/>
        </p:nvPicPr>
        <p:blipFill>
          <a:blip r:embed="rId2"/>
          <a:stretch>
            <a:fillRect/>
          </a:stretch>
        </p:blipFill>
        <p:spPr>
          <a:xfrm>
            <a:off x="-529" y="-298"/>
            <a:ext cx="12193057" cy="6892509"/>
          </a:xfrm>
          <a:prstGeom prst="rect">
            <a:avLst/>
          </a:prstGeom>
        </p:spPr>
      </p:pic>
      <p:sp>
        <p:nvSpPr>
          <p:cNvPr id="42" name="矩形 41"/>
          <p:cNvSpPr/>
          <p:nvPr userDrawn="1"/>
        </p:nvSpPr>
        <p:spPr>
          <a:xfrm>
            <a:off x="0" y="3627545"/>
            <a:ext cx="12192000" cy="122564"/>
          </a:xfrm>
          <a:prstGeom prst="rect">
            <a:avLst/>
          </a:prstGeom>
          <a:solidFill>
            <a:srgbClr val="196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5" b="0">
              <a:solidFill>
                <a:srgbClr val="FFFFFF"/>
              </a:solidFill>
            </a:endParaRPr>
          </a:p>
        </p:txBody>
      </p:sp>
      <p:sp>
        <p:nvSpPr>
          <p:cNvPr id="43" name="矩形 42"/>
          <p:cNvSpPr/>
          <p:nvPr userDrawn="1"/>
        </p:nvSpPr>
        <p:spPr>
          <a:xfrm>
            <a:off x="0" y="1963271"/>
            <a:ext cx="12192000" cy="1532812"/>
          </a:xfrm>
          <a:prstGeom prst="rect">
            <a:avLst/>
          </a:prstGeom>
          <a:gradFill>
            <a:gsLst>
              <a:gs pos="0">
                <a:srgbClr val="2085E1"/>
              </a:gs>
              <a:gs pos="100000">
                <a:srgbClr val="1967A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5" b="0">
              <a:solidFill>
                <a:srgbClr val="FFFFFF"/>
              </a:solidFill>
            </a:endParaRPr>
          </a:p>
        </p:txBody>
      </p:sp>
      <p:sp>
        <p:nvSpPr>
          <p:cNvPr id="44" name="Subtitle 2"/>
          <p:cNvSpPr>
            <a:spLocks noGrp="1"/>
          </p:cNvSpPr>
          <p:nvPr>
            <p:ph type="subTitle" idx="1"/>
          </p:nvPr>
        </p:nvSpPr>
        <p:spPr>
          <a:xfrm>
            <a:off x="1524000" y="3750112"/>
            <a:ext cx="9144000" cy="1004407"/>
          </a:xfrm>
          <a:prstGeom prst="rect">
            <a:avLst/>
          </a:prstGeom>
        </p:spPr>
        <p:txBody>
          <a:bodyPr anchor="ctr">
            <a:normAutofit/>
          </a:bodyPr>
          <a:lstStyle>
            <a:lvl1pPr marL="0" indent="0" algn="ctr">
              <a:buNone/>
              <a:defRPr lang="en-US" sz="2700" b="1" kern="1200" dirty="0">
                <a:solidFill>
                  <a:schemeClr val="tx1"/>
                </a:solidFill>
                <a:latin typeface="微软雅黑" panose="020B0503020204020204" pitchFamily="34" charset="-122"/>
                <a:ea typeface="微软雅黑" panose="020B0503020204020204" pitchFamily="34" charset="-122"/>
                <a:cs typeface="+mj-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pic>
        <p:nvPicPr>
          <p:cNvPr id="45" name="图片 4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432" y="564342"/>
            <a:ext cx="5567281" cy="632410"/>
          </a:xfrm>
          <a:prstGeom prst="rect">
            <a:avLst/>
          </a:prstGeom>
        </p:spPr>
      </p:pic>
      <p:sp>
        <p:nvSpPr>
          <p:cNvPr id="46" name="Title 1"/>
          <p:cNvSpPr>
            <a:spLocks noGrp="1"/>
          </p:cNvSpPr>
          <p:nvPr>
            <p:ph type="ctrTitle"/>
          </p:nvPr>
        </p:nvSpPr>
        <p:spPr>
          <a:xfrm>
            <a:off x="914400" y="1963271"/>
            <a:ext cx="10363200" cy="1501946"/>
          </a:xfrm>
          <a:prstGeom prst="rect">
            <a:avLst/>
          </a:prstGeom>
        </p:spPr>
        <p:txBody>
          <a:bodyPr anchor="ctr">
            <a:normAutofit/>
          </a:bodyPr>
          <a:lstStyle>
            <a:lvl1pPr marL="0" algn="ctr" defTabSz="685800" rtl="0" eaLnBrk="1" latinLnBrk="0" hangingPunct="1">
              <a:lnSpc>
                <a:spcPct val="100000"/>
              </a:lnSpc>
              <a:spcBef>
                <a:spcPct val="0"/>
              </a:spcBef>
              <a:buNone/>
              <a:defRPr lang="en-US" sz="3600" b="1" i="0"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en-US" dirty="0"/>
          </a:p>
        </p:txBody>
      </p:sp>
      <p:pic>
        <p:nvPicPr>
          <p:cNvPr id="63490" name="Picture 2" descr="E:\Work buaa\Other\北航\软件学院图标.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20136" y="492333"/>
            <a:ext cx="3312368" cy="6770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41" name="图片 40"/>
          <p:cNvPicPr>
            <a:picLocks noChangeAspect="1"/>
          </p:cNvPicPr>
          <p:nvPr userDrawn="1"/>
        </p:nvPicPr>
        <p:blipFill>
          <a:blip r:embed="rId2"/>
          <a:stretch>
            <a:fillRect/>
          </a:stretch>
        </p:blipFill>
        <p:spPr>
          <a:xfrm>
            <a:off x="-529" y="-297"/>
            <a:ext cx="12193057" cy="6858594"/>
          </a:xfrm>
          <a:prstGeom prst="rect">
            <a:avLst/>
          </a:prstGeom>
        </p:spPr>
      </p:pic>
      <p:sp>
        <p:nvSpPr>
          <p:cNvPr id="42" name="矩形 41"/>
          <p:cNvSpPr/>
          <p:nvPr userDrawn="1"/>
        </p:nvSpPr>
        <p:spPr>
          <a:xfrm>
            <a:off x="0" y="3627545"/>
            <a:ext cx="12192000" cy="122564"/>
          </a:xfrm>
          <a:prstGeom prst="rect">
            <a:avLst/>
          </a:prstGeom>
          <a:solidFill>
            <a:srgbClr val="196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矩形 42"/>
          <p:cNvSpPr/>
          <p:nvPr userDrawn="1"/>
        </p:nvSpPr>
        <p:spPr>
          <a:xfrm>
            <a:off x="0" y="1963271"/>
            <a:ext cx="12192000" cy="1532812"/>
          </a:xfrm>
          <a:prstGeom prst="rect">
            <a:avLst/>
          </a:prstGeom>
          <a:gradFill>
            <a:gsLst>
              <a:gs pos="0">
                <a:srgbClr val="2085E1"/>
              </a:gs>
              <a:gs pos="100000">
                <a:srgbClr val="1967A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Subtitle 2"/>
          <p:cNvSpPr>
            <a:spLocks noGrp="1"/>
          </p:cNvSpPr>
          <p:nvPr>
            <p:ph type="subTitle" idx="1"/>
          </p:nvPr>
        </p:nvSpPr>
        <p:spPr>
          <a:xfrm>
            <a:off x="1524000" y="3750110"/>
            <a:ext cx="9144000" cy="1004407"/>
          </a:xfrm>
          <a:prstGeom prst="rect">
            <a:avLst/>
          </a:prstGeom>
        </p:spPr>
        <p:txBody>
          <a:bodyPr anchor="ctr">
            <a:normAutofit/>
          </a:bodyPr>
          <a:lstStyle>
            <a:lvl1pPr marL="0" indent="0" algn="ctr">
              <a:buNone/>
              <a:defRPr lang="en-US" sz="3600" b="1" kern="1200" dirty="0">
                <a:solidFill>
                  <a:schemeClr val="tx1"/>
                </a:solidFill>
                <a:latin typeface="微软雅黑" panose="020B0503020204020204" pitchFamily="34" charset="-122"/>
                <a:ea typeface="微软雅黑" panose="020B0503020204020204" pitchFamily="34" charset="-122"/>
                <a:cs typeface="+mj-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45" name="图片 4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8878" y="564339"/>
            <a:ext cx="8254245" cy="663787"/>
          </a:xfrm>
          <a:prstGeom prst="rect">
            <a:avLst/>
          </a:prstGeom>
        </p:spPr>
      </p:pic>
      <p:sp>
        <p:nvSpPr>
          <p:cNvPr id="46" name="Title 1"/>
          <p:cNvSpPr>
            <a:spLocks noGrp="1"/>
          </p:cNvSpPr>
          <p:nvPr>
            <p:ph type="ctrTitle"/>
          </p:nvPr>
        </p:nvSpPr>
        <p:spPr>
          <a:xfrm>
            <a:off x="914400" y="1963271"/>
            <a:ext cx="10363200" cy="1501946"/>
          </a:xfrm>
          <a:prstGeom prst="rect">
            <a:avLst/>
          </a:prstGeom>
        </p:spPr>
        <p:txBody>
          <a:bodyPr anchor="ctr">
            <a:normAutofit/>
          </a:bodyPr>
          <a:lstStyle>
            <a:lvl1pPr marL="0" algn="ctr" defTabSz="914400" rtl="0" eaLnBrk="1" latinLnBrk="0" hangingPunct="1">
              <a:lnSpc>
                <a:spcPct val="100000"/>
              </a:lnSpc>
              <a:spcBef>
                <a:spcPct val="0"/>
              </a:spcBef>
              <a:buNone/>
              <a:defRPr lang="en-US" sz="4800" b="1" i="0"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188641"/>
            <a:ext cx="7010400" cy="372603"/>
          </a:xfrm>
        </p:spPr>
        <p:txBody>
          <a:bodyPr/>
          <a:lstStyle>
            <a:lvl1pPr>
              <a:defRPr i="0" baseline="0">
                <a:latin typeface="Arial Unicode MS" panose="020B0604020202020204" pitchFamily="34"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914400" y="764705"/>
            <a:ext cx="10464800" cy="1897955"/>
          </a:xfrm>
        </p:spPr>
        <p:txBody>
          <a:bodyPr/>
          <a:lstStyle>
            <a:lvl1pPr>
              <a:lnSpc>
                <a:spcPct val="125000"/>
              </a:lnSpc>
              <a:spcBef>
                <a:spcPts val="0"/>
              </a:spcBef>
              <a:defRPr sz="2200">
                <a:latin typeface="微软雅黑" panose="020B0503020204020204" pitchFamily="34" charset="-122"/>
                <a:ea typeface="微软雅黑" panose="020B0503020204020204" pitchFamily="34" charset="-122"/>
              </a:defRPr>
            </a:lvl1pPr>
            <a:lvl2pPr>
              <a:lnSpc>
                <a:spcPct val="125000"/>
              </a:lnSpc>
              <a:spcBef>
                <a:spcPts val="0"/>
              </a:spcBef>
              <a:defRPr sz="2000">
                <a:latin typeface="微软雅黑" panose="020B0503020204020204" pitchFamily="34" charset="-122"/>
                <a:ea typeface="微软雅黑" panose="020B0503020204020204" pitchFamily="34" charset="-122"/>
              </a:defRPr>
            </a:lvl2pPr>
            <a:lvl3pPr>
              <a:lnSpc>
                <a:spcPct val="125000"/>
              </a:lnSpc>
              <a:spcBef>
                <a:spcPts val="0"/>
              </a:spcBef>
              <a:defRPr>
                <a:latin typeface="微软雅黑" panose="020B0503020204020204" pitchFamily="34" charset="-122"/>
                <a:ea typeface="微软雅黑" panose="020B0503020204020204" pitchFamily="34" charset="-122"/>
              </a:defRPr>
            </a:lvl3pPr>
            <a:lvl4pPr>
              <a:lnSpc>
                <a:spcPct val="125000"/>
              </a:lnSpc>
              <a:spcBef>
                <a:spcPts val="0"/>
              </a:spcBef>
              <a:defRPr sz="1800">
                <a:latin typeface="微软雅黑" panose="020B0503020204020204" pitchFamily="34" charset="-122"/>
                <a:ea typeface="微软雅黑" panose="020B0503020204020204" pitchFamily="34" charset="-122"/>
              </a:defRPr>
            </a:lvl4pPr>
            <a:lvl5pPr>
              <a:lnSpc>
                <a:spcPct val="125000"/>
              </a:lnSpc>
              <a:spcBef>
                <a:spcPts val="0"/>
              </a:spcBef>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914400" y="1125538"/>
            <a:ext cx="5130800" cy="2178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248400" y="1125538"/>
            <a:ext cx="5130800" cy="2178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372603"/>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704746"/>
            <a:ext cx="5386917" cy="4701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183486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704746"/>
            <a:ext cx="5389033" cy="4701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183486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404814"/>
            <a:ext cx="7010400" cy="372603"/>
          </a:xfrm>
        </p:spPr>
        <p:txBody>
          <a:bodyPr/>
          <a:lstStyle>
            <a:lvl1pPr>
              <a:defRPr i="0"/>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914400" y="1125538"/>
            <a:ext cx="10464800" cy="18610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75584" y="260648"/>
            <a:ext cx="7010400" cy="372603"/>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914400" y="1125538"/>
            <a:ext cx="5130800" cy="19441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248400" y="1125538"/>
            <a:ext cx="5130800" cy="19441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260648"/>
            <a:ext cx="7010400" cy="372603"/>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914400" y="1125538"/>
            <a:ext cx="5130800" cy="19441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248400" y="1125539"/>
            <a:ext cx="5130800" cy="19441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6248400" y="2290764"/>
            <a:ext cx="5130800" cy="194412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15413" y="116633"/>
            <a:ext cx="9144000" cy="372603"/>
          </a:xfrm>
        </p:spPr>
        <p:txBody>
          <a:bodyPr anchor="ctr"/>
          <a:lstStyle>
            <a:lvl1pPr algn="l">
              <a:defRPr/>
            </a:lvl1pPr>
          </a:lstStyle>
          <a:p>
            <a:r>
              <a:rPr lang="zh-CN" altLang="en-US" dirty="0"/>
              <a:t>单击此处编辑母版标题样式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586827"/>
          </a:xfrm>
        </p:spPr>
        <p:txBody>
          <a:bodyPr/>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4047827"/>
            <a:ext cx="10363200" cy="35907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914400" y="1125538"/>
            <a:ext cx="5130800" cy="200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248400" y="1125538"/>
            <a:ext cx="5130800" cy="200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372603"/>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754247"/>
            <a:ext cx="5386917" cy="42062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175022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754247"/>
            <a:ext cx="5389033" cy="42062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175022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1116038"/>
            <a:ext cx="4011084" cy="319062"/>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229190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26674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5048276"/>
            <a:ext cx="7315200" cy="319062"/>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5437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26674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1.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0"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2284" y="404814"/>
            <a:ext cx="7010400" cy="372603"/>
          </a:xfrm>
          <a:prstGeom prst="rect">
            <a:avLst/>
          </a:prstGeom>
          <a:noFill/>
          <a:ln w="12700">
            <a:noFill/>
            <a:miter lim="800000"/>
          </a:ln>
          <a:effectLst/>
        </p:spPr>
        <p:txBody>
          <a:bodyPr vert="horz" wrap="square" lIns="63500" tIns="25400" rIns="63500" bIns="25400" numCol="1" anchor="t" anchorCtr="0" compatLnSpc="1">
            <a:spAutoFit/>
          </a:bodyPr>
          <a:lstStyle/>
          <a:p>
            <a:pPr lvl="0"/>
            <a:r>
              <a:rPr lang="zh-CN" altLang="en-US"/>
              <a:t>标题</a:t>
            </a:r>
            <a:endParaRPr lang="zh-CN" altLang="en-US"/>
          </a:p>
        </p:txBody>
      </p:sp>
      <p:sp>
        <p:nvSpPr>
          <p:cNvPr id="1029" name="Rectangle 5"/>
          <p:cNvSpPr>
            <a:spLocks noGrp="1" noChangeArrowheads="1"/>
          </p:cNvSpPr>
          <p:nvPr>
            <p:ph type="body" idx="1"/>
          </p:nvPr>
        </p:nvSpPr>
        <p:spPr bwMode="auto">
          <a:xfrm>
            <a:off x="914400" y="1125538"/>
            <a:ext cx="10464800" cy="2202654"/>
          </a:xfrm>
          <a:prstGeom prst="rect">
            <a:avLst/>
          </a:prstGeom>
          <a:noFill/>
          <a:ln w="12700">
            <a:noFill/>
            <a:miter lim="800000"/>
          </a:ln>
          <a:effectLst/>
        </p:spPr>
        <p:txBody>
          <a:bodyPr vert="horz" wrap="square" lIns="63500" tIns="25400" rIns="63500" bIns="25400" numCol="1" anchor="t" anchorCtr="0" compatLnSpc="1">
            <a:spAutoFit/>
          </a:bodyPr>
          <a:lstStyle/>
          <a:p>
            <a:pPr lvl="0"/>
            <a:r>
              <a:rPr lang="en-US" altLang="zh-CN"/>
              <a:t>This is our 1st Level Bullet</a:t>
            </a:r>
            <a:endParaRPr lang="en-US" altLang="zh-CN"/>
          </a:p>
          <a:p>
            <a:pPr lvl="1"/>
            <a:r>
              <a:rPr lang="en-US" altLang="zh-CN"/>
              <a:t>This is our 2nd level bullet</a:t>
            </a:r>
            <a:endParaRPr lang="en-US" altLang="zh-CN"/>
          </a:p>
          <a:p>
            <a:pPr lvl="2"/>
            <a:r>
              <a:rPr lang="en-US" altLang="zh-CN"/>
              <a:t>This is our 3rd level bullet</a:t>
            </a:r>
            <a:endParaRPr lang="en-US" altLang="zh-CN"/>
          </a:p>
          <a:p>
            <a:pPr lvl="0"/>
            <a:r>
              <a:rPr lang="en-US" altLang="zh-CN"/>
              <a:t>This is our next 1st Level Bullet</a:t>
            </a:r>
            <a:endParaRPr lang="en-US" altLang="zh-CN"/>
          </a:p>
          <a:p>
            <a:pPr lvl="1"/>
            <a:r>
              <a:rPr lang="en-US" altLang="zh-CN"/>
              <a:t>This is our 2nd level bullet</a:t>
            </a:r>
            <a:endParaRPr lang="en-US" altLang="zh-CN"/>
          </a:p>
          <a:p>
            <a:pPr lvl="2"/>
            <a:r>
              <a:rPr lang="en-US" altLang="zh-CN"/>
              <a:t>This is our 3rd level bullet</a:t>
            </a:r>
            <a:endParaRPr lang="en-US" altLang="zh-CN"/>
          </a:p>
        </p:txBody>
      </p:sp>
      <p:sp>
        <p:nvSpPr>
          <p:cNvPr id="1035" name="Rectangle 11"/>
          <p:cNvSpPr>
            <a:spLocks noChangeArrowheads="1"/>
          </p:cNvSpPr>
          <p:nvPr/>
        </p:nvSpPr>
        <p:spPr bwMode="auto">
          <a:xfrm>
            <a:off x="0" y="0"/>
            <a:ext cx="9840384" cy="260350"/>
          </a:xfrm>
          <a:prstGeom prst="rect">
            <a:avLst/>
          </a:prstGeom>
          <a:solidFill>
            <a:srgbClr val="C30224"/>
          </a:solidFill>
          <a:ln w="9525">
            <a:noFill/>
            <a:miter lim="800000"/>
          </a:ln>
          <a:effectLst/>
        </p:spPr>
        <p:txBody>
          <a:bodyPr wrap="none" anchor="ctr"/>
          <a:lstStyle/>
          <a:p>
            <a:pPr eaLnBrk="1" hangingPunct="1">
              <a:lnSpc>
                <a:spcPct val="100000"/>
              </a:lnSpc>
              <a:spcBef>
                <a:spcPct val="0"/>
              </a:spcBef>
              <a:buClrTx/>
              <a:buSzTx/>
              <a:buFontTx/>
              <a:buNone/>
            </a:pPr>
            <a:endParaRPr lang="zh-CN" altLang="en-US" sz="2400" b="0">
              <a:solidFill>
                <a:schemeClr val="tx2"/>
              </a:solidFill>
              <a:latin typeface="Times New Roman" panose="02020603050405020304" pitchFamily="18" charset="0"/>
            </a:endParaRPr>
          </a:p>
        </p:txBody>
      </p:sp>
      <p:sp>
        <p:nvSpPr>
          <p:cNvPr id="1037" name="Line 13"/>
          <p:cNvSpPr>
            <a:spLocks noChangeShapeType="1"/>
          </p:cNvSpPr>
          <p:nvPr/>
        </p:nvSpPr>
        <p:spPr bwMode="auto">
          <a:xfrm flipV="1">
            <a:off x="814917" y="836613"/>
            <a:ext cx="10752667" cy="0"/>
          </a:xfrm>
          <a:prstGeom prst="line">
            <a:avLst/>
          </a:prstGeom>
          <a:noFill/>
          <a:ln w="38100">
            <a:solidFill>
              <a:schemeClr val="bg2"/>
            </a:solidFill>
            <a:round/>
          </a:ln>
          <a:effectLst/>
        </p:spPr>
        <p:txBody>
          <a:bodyPr anchor="ctr">
            <a:spAutoFit/>
          </a:bodyPr>
          <a:lstStyle/>
          <a:p>
            <a:endParaRPr lang="zh-CN" altLang="en-US"/>
          </a:p>
        </p:txBody>
      </p:sp>
      <p:sp>
        <p:nvSpPr>
          <p:cNvPr id="1038" name="Rectangle 14"/>
          <p:cNvSpPr>
            <a:spLocks noChangeArrowheads="1"/>
          </p:cNvSpPr>
          <p:nvPr/>
        </p:nvSpPr>
        <p:spPr bwMode="auto">
          <a:xfrm>
            <a:off x="6351" y="6742114"/>
            <a:ext cx="11465983" cy="71437"/>
          </a:xfrm>
          <a:prstGeom prst="rect">
            <a:avLst/>
          </a:prstGeom>
          <a:solidFill>
            <a:srgbClr val="E88000"/>
          </a:solidFill>
          <a:ln w="9525">
            <a:noFill/>
            <a:miter lim="800000"/>
          </a:ln>
          <a:effectLst/>
        </p:spPr>
        <p:txBody>
          <a:bodyPr wrap="none" anchor="ctr"/>
          <a:lstStyle/>
          <a:p>
            <a:endParaRPr lang="zh-CN" altLang="en-US"/>
          </a:p>
        </p:txBody>
      </p:sp>
      <p:sp>
        <p:nvSpPr>
          <p:cNvPr id="1039" name="Rectangle 15"/>
          <p:cNvSpPr>
            <a:spLocks noChangeArrowheads="1"/>
          </p:cNvSpPr>
          <p:nvPr/>
        </p:nvSpPr>
        <p:spPr bwMode="auto">
          <a:xfrm>
            <a:off x="14818" y="6811964"/>
            <a:ext cx="12187767" cy="73025"/>
          </a:xfrm>
          <a:prstGeom prst="rect">
            <a:avLst/>
          </a:prstGeom>
          <a:solidFill>
            <a:srgbClr val="C95616"/>
          </a:solidFill>
          <a:ln w="9525">
            <a:noFill/>
            <a:miter lim="800000"/>
          </a:ln>
          <a:effectLst/>
        </p:spPr>
        <p:txBody>
          <a:bodyPr wrap="none" anchor="ctr"/>
          <a:lstStyle/>
          <a:p>
            <a:endParaRPr lang="zh-CN" altLang="en-US"/>
          </a:p>
        </p:txBody>
      </p:sp>
      <p:sp>
        <p:nvSpPr>
          <p:cNvPr id="1040" name="Rectangle 16"/>
          <p:cNvSpPr>
            <a:spLocks noChangeArrowheads="1"/>
          </p:cNvSpPr>
          <p:nvPr/>
        </p:nvSpPr>
        <p:spPr bwMode="auto">
          <a:xfrm>
            <a:off x="2117" y="6577013"/>
            <a:ext cx="11463867" cy="165100"/>
          </a:xfrm>
          <a:prstGeom prst="rect">
            <a:avLst/>
          </a:prstGeom>
          <a:solidFill>
            <a:srgbClr val="FCC24F"/>
          </a:solidFill>
          <a:ln w="9525">
            <a:noFill/>
            <a:miter lim="800000"/>
          </a:ln>
          <a:effectLst/>
        </p:spPr>
        <p:txBody>
          <a:bodyPr wrap="none" anchor="ctr"/>
          <a:lstStyle/>
          <a:p>
            <a:endParaRPr lang="zh-CN" altLang="en-US"/>
          </a:p>
        </p:txBody>
      </p:sp>
      <p:sp>
        <p:nvSpPr>
          <p:cNvPr id="1041" name="Text Box 17"/>
          <p:cNvSpPr txBox="1">
            <a:spLocks noChangeArrowheads="1"/>
          </p:cNvSpPr>
          <p:nvPr/>
        </p:nvSpPr>
        <p:spPr bwMode="auto">
          <a:xfrm>
            <a:off x="11377084" y="6524625"/>
            <a:ext cx="768349" cy="304800"/>
          </a:xfrm>
          <a:prstGeom prst="rect">
            <a:avLst/>
          </a:prstGeom>
          <a:noFill/>
          <a:ln w="9525">
            <a:noFill/>
            <a:miter lim="800000"/>
          </a:ln>
          <a:effectLst/>
        </p:spPr>
        <p:txBody>
          <a:bodyPr>
            <a:spAutoFit/>
          </a:bodyPr>
          <a:lstStyle/>
          <a:p>
            <a:pPr algn="ctr">
              <a:lnSpc>
                <a:spcPct val="100000"/>
              </a:lnSpc>
              <a:spcBef>
                <a:spcPct val="50000"/>
              </a:spcBef>
              <a:buClrTx/>
              <a:buSzTx/>
              <a:buFontTx/>
              <a:buNone/>
            </a:pPr>
            <a:fld id="{8E6141A4-B4DF-417A-BE19-BD33A1D78EA3}" type="slidenum">
              <a:rPr lang="zh-CN" altLang="en-US" sz="1400" b="0">
                <a:solidFill>
                  <a:srgbClr val="000099"/>
                </a:solidFill>
              </a:rPr>
            </a:fld>
            <a:endParaRPr lang="en-US" altLang="zh-CN" sz="1400" b="0">
              <a:solidFill>
                <a:srgbClr val="000099"/>
              </a:solidFill>
            </a:endParaRPr>
          </a:p>
        </p:txBody>
      </p:sp>
      <p:pic>
        <p:nvPicPr>
          <p:cNvPr id="1044" name="Picture 20" descr="buaa_1"/>
          <p:cNvPicPr>
            <a:picLocks noChangeAspect="1" noChangeArrowheads="1"/>
          </p:cNvPicPr>
          <p:nvPr/>
        </p:nvPicPr>
        <p:blipFill>
          <a:blip r:embed="rId15" cstate="print"/>
          <a:srcRect/>
          <a:stretch>
            <a:fillRect/>
          </a:stretch>
        </p:blipFill>
        <p:spPr bwMode="auto">
          <a:xfrm>
            <a:off x="1" y="6597650"/>
            <a:ext cx="1775884" cy="28733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rtl="0" eaLnBrk="0" fontAlgn="base" hangingPunct="0">
        <a:lnSpc>
          <a:spcPct val="87000"/>
        </a:lnSpc>
        <a:spcBef>
          <a:spcPct val="0"/>
        </a:spcBef>
        <a:spcAft>
          <a:spcPct val="0"/>
        </a:spcAft>
        <a:defRPr sz="2400" b="1" i="1">
          <a:solidFill>
            <a:srgbClr val="FF0000"/>
          </a:solidFill>
          <a:latin typeface="+mn-lt"/>
          <a:ea typeface="+mj-ea"/>
          <a:cs typeface="+mj-cs"/>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p:titleStyle>
    <p:bodyStyle>
      <a:lvl1pPr marL="284480" indent="-284480" algn="l" rtl="0" eaLnBrk="0" fontAlgn="base" hangingPunct="0">
        <a:spcBef>
          <a:spcPct val="10000"/>
        </a:spcBef>
        <a:spcAft>
          <a:spcPct val="1000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spcBef>
          <a:spcPct val="10000"/>
        </a:spcBef>
        <a:spcAft>
          <a:spcPct val="10000"/>
        </a:spcAft>
        <a:buClr>
          <a:srgbClr val="001ADC"/>
        </a:buClr>
        <a:buSzPct val="100000"/>
        <a:buFont typeface="Wingdings" panose="05000000000000000000" pitchFamily="2" charset="2"/>
        <a:buChar char="Ø"/>
        <a:defRPr b="1">
          <a:solidFill>
            <a:schemeClr val="tx1"/>
          </a:solidFill>
          <a:latin typeface="+mn-lt"/>
          <a:ea typeface="+mn-ea"/>
        </a:defRPr>
      </a:lvl2pPr>
      <a:lvl3pPr marL="1050925" indent="-192405" algn="l" rtl="0" eaLnBrk="0" fontAlgn="base" hangingPunct="0">
        <a:spcBef>
          <a:spcPct val="10000"/>
        </a:spcBef>
        <a:spcAft>
          <a:spcPct val="10000"/>
        </a:spcAft>
        <a:buClr>
          <a:srgbClr val="05AD01"/>
        </a:buClr>
        <a:buSzPct val="100000"/>
        <a:buFont typeface="Wingdings" panose="05000000000000000000" pitchFamily="2" charset="2"/>
        <a:buChar char="§"/>
        <a:defRPr b="1">
          <a:solidFill>
            <a:schemeClr val="tx1"/>
          </a:solidFill>
          <a:latin typeface="+mn-lt"/>
          <a:ea typeface="+mn-ea"/>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9">
            <a:extLst>
              <a:ext uri="{28A0092B-C50C-407E-A947-70E740481C1C}">
                <a14:useLocalDpi xmlns:a14="http://schemas.microsoft.com/office/drawing/2010/main" val="0"/>
              </a:ext>
            </a:extLst>
          </a:blip>
          <a:srcRect l="19240"/>
          <a:stretch>
            <a:fillRect/>
          </a:stretch>
        </p:blipFill>
        <p:spPr>
          <a:xfrm>
            <a:off x="0" y="0"/>
            <a:ext cx="12192000" cy="692696"/>
          </a:xfrm>
          <a:prstGeom prst="rect">
            <a:avLst/>
          </a:prstGeom>
        </p:spPr>
      </p:pic>
      <p:sp>
        <p:nvSpPr>
          <p:cNvPr id="36867" name="Rectangle 12"/>
          <p:cNvSpPr>
            <a:spLocks noGrp="1" noChangeArrowheads="1"/>
          </p:cNvSpPr>
          <p:nvPr>
            <p:ph type="title"/>
          </p:nvPr>
        </p:nvSpPr>
        <p:spPr bwMode="auto">
          <a:xfrm>
            <a:off x="912284" y="188641"/>
            <a:ext cx="7010400" cy="372603"/>
          </a:xfrm>
          <a:prstGeom prst="rect">
            <a:avLst/>
          </a:prstGeom>
          <a:noFill/>
          <a:ln w="12700">
            <a:noFill/>
            <a:miter lim="800000"/>
          </a:ln>
        </p:spPr>
        <p:txBody>
          <a:bodyPr vert="horz" wrap="square" lIns="63500" tIns="25400" rIns="63500" bIns="25400" numCol="1" anchor="t" anchorCtr="0" compatLnSpc="1">
            <a:spAutoFit/>
          </a:bodyPr>
          <a:lstStyle/>
          <a:p>
            <a:pPr lvl="0"/>
            <a:r>
              <a:rPr lang="zh-CN" altLang="en-US"/>
              <a:t>标题</a:t>
            </a:r>
            <a:endParaRPr lang="zh-CN" altLang="en-US"/>
          </a:p>
        </p:txBody>
      </p:sp>
      <p:sp>
        <p:nvSpPr>
          <p:cNvPr id="36869" name="Rectangle 14"/>
          <p:cNvSpPr>
            <a:spLocks noGrp="1" noChangeArrowheads="1"/>
          </p:cNvSpPr>
          <p:nvPr>
            <p:ph type="body" idx="1"/>
          </p:nvPr>
        </p:nvSpPr>
        <p:spPr bwMode="auto">
          <a:xfrm>
            <a:off x="914400" y="908720"/>
            <a:ext cx="10464800" cy="2359620"/>
          </a:xfrm>
          <a:prstGeom prst="rect">
            <a:avLst/>
          </a:prstGeom>
          <a:noFill/>
          <a:ln w="12700">
            <a:noFill/>
            <a:miter lim="800000"/>
          </a:ln>
        </p:spPr>
        <p:txBody>
          <a:bodyPr vert="horz" wrap="square" lIns="63500" tIns="25400" rIns="63500" bIns="25400" numCol="1" anchor="t" anchorCtr="0" compatLnSpc="1">
            <a:spAutoFit/>
          </a:bodyPr>
          <a:lstStyle/>
          <a:p>
            <a:pPr lvl="0"/>
            <a:r>
              <a:rPr lang="en-US" altLang="zh-CN" dirty="0"/>
              <a:t>This is our 1st Level Bullet</a:t>
            </a:r>
            <a:endParaRPr lang="en-US" altLang="zh-CN" dirty="0"/>
          </a:p>
          <a:p>
            <a:pPr lvl="1"/>
            <a:r>
              <a:rPr lang="en-US" altLang="zh-CN" dirty="0"/>
              <a:t>This is our 2nd level bullet</a:t>
            </a:r>
            <a:endParaRPr lang="en-US" altLang="zh-CN" dirty="0"/>
          </a:p>
          <a:p>
            <a:pPr lvl="2"/>
            <a:r>
              <a:rPr lang="en-US" altLang="zh-CN" dirty="0"/>
              <a:t>This is our 3rd level bullet</a:t>
            </a:r>
            <a:endParaRPr lang="en-US" altLang="zh-CN" dirty="0"/>
          </a:p>
          <a:p>
            <a:pPr lvl="0"/>
            <a:r>
              <a:rPr lang="en-US" altLang="zh-CN" dirty="0"/>
              <a:t>This is our next 1st Level Bullet</a:t>
            </a:r>
            <a:endParaRPr lang="en-US" altLang="zh-CN" dirty="0"/>
          </a:p>
          <a:p>
            <a:pPr lvl="1"/>
            <a:r>
              <a:rPr lang="en-US" altLang="zh-CN" dirty="0"/>
              <a:t>This is our 2nd level bullet</a:t>
            </a:r>
            <a:endParaRPr lang="en-US" altLang="zh-CN" dirty="0"/>
          </a:p>
          <a:p>
            <a:pPr lvl="2"/>
            <a:r>
              <a:rPr lang="en-US" altLang="zh-CN" dirty="0"/>
              <a:t>This is our 3rd level bullet</a:t>
            </a:r>
            <a:endParaRPr lang="en-US" altLang="zh-CN" dirty="0"/>
          </a:p>
        </p:txBody>
      </p:sp>
      <p:sp>
        <p:nvSpPr>
          <p:cNvPr id="12" name="Text Box 17"/>
          <p:cNvSpPr txBox="1">
            <a:spLocks noChangeArrowheads="1"/>
          </p:cNvSpPr>
          <p:nvPr userDrawn="1"/>
        </p:nvSpPr>
        <p:spPr bwMode="auto">
          <a:xfrm>
            <a:off x="11280577" y="6553201"/>
            <a:ext cx="864096" cy="276999"/>
          </a:xfrm>
          <a:prstGeom prst="rect">
            <a:avLst/>
          </a:prstGeom>
          <a:noFill/>
          <a:ln w="9525">
            <a:noFill/>
            <a:miter lim="800000"/>
          </a:ln>
          <a:effectLst/>
        </p:spPr>
        <p:txBody>
          <a:bodyPr wrap="square">
            <a:spAutoFit/>
          </a:bodyPr>
          <a:lstStyle/>
          <a:p>
            <a:pPr algn="ctr">
              <a:lnSpc>
                <a:spcPct val="100000"/>
              </a:lnSpc>
              <a:spcBef>
                <a:spcPct val="50000"/>
              </a:spcBef>
              <a:buClrTx/>
              <a:buSzTx/>
              <a:buFontTx/>
              <a:buNone/>
            </a:pPr>
            <a:fld id="{8E6141A4-B4DF-417A-BE19-BD33A1D78EA3}" type="slidenum">
              <a:rPr lang="zh-CN" altLang="en-US" sz="1200" b="0">
                <a:solidFill>
                  <a:srgbClr val="000099"/>
                </a:solidFill>
                <a:latin typeface="Arial" panose="020B0604020202020204" pitchFamily="34" charset="0"/>
                <a:ea typeface="Yu Gothic" panose="020B0400000000000000" pitchFamily="34" charset="-128"/>
                <a:cs typeface="Arial" panose="020B0604020202020204" pitchFamily="34" charset="0"/>
              </a:rPr>
            </a:fld>
            <a:endParaRPr lang="en-US" altLang="zh-CN" sz="1200" b="0" dirty="0">
              <a:solidFill>
                <a:srgbClr val="000099"/>
              </a:solidFill>
              <a:latin typeface="Arial" panose="020B0604020202020204" pitchFamily="34" charset="0"/>
              <a:ea typeface="Yu Gothic" panose="020B0400000000000000" pitchFamily="34" charset="-128"/>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Lst>
  <p:txStyles>
    <p:title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p:titleStyle>
    <p:body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6.xml"/><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image" Target="../media/image15.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9.jpe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21.GIF"/><Relationship Id="rId1"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6.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6.xml"/><Relationship Id="rId2" Type="http://schemas.openxmlformats.org/officeDocument/2006/relationships/image" Target="../media/image18.png"/><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6.xml"/><Relationship Id="rId2" Type="http://schemas.openxmlformats.org/officeDocument/2006/relationships/image" Target="../media/image24.png"/><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26.png"/><Relationship Id="rId1" Type="http://schemas.openxmlformats.org/officeDocument/2006/relationships/image" Target="../media/image25.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6.jpe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6.xml"/><Relationship Id="rId2" Type="http://schemas.openxmlformats.org/officeDocument/2006/relationships/image" Target="../media/image9.emf"/><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vmlDrawing" Target="../drawings/vmlDrawing1.vml"/><Relationship Id="rId3" Type="http://schemas.openxmlformats.org/officeDocument/2006/relationships/slideLayout" Target="../slideLayouts/slideLayout16.xml"/><Relationship Id="rId2" Type="http://schemas.openxmlformats.org/officeDocument/2006/relationships/image" Target="../media/image30.wmf"/><Relationship Id="rId1" Type="http://schemas.openxmlformats.org/officeDocument/2006/relationships/oleObject" Target="../embeddings/oleObject1.bin"/></Relationships>
</file>

<file path=ppt/slides/_rels/slide41.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6.xml"/><Relationship Id="rId2" Type="http://schemas.openxmlformats.org/officeDocument/2006/relationships/image" Target="../media/image31.wmf"/><Relationship Id="rId1"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6.xml"/><Relationship Id="rId2" Type="http://schemas.openxmlformats.org/officeDocument/2006/relationships/image" Target="../media/image32.wmf"/><Relationship Id="rId1" Type="http://schemas.openxmlformats.org/officeDocument/2006/relationships/oleObject" Target="../embeddings/oleObject3.bin"/></Relationships>
</file>

<file path=ppt/slides/_rels/slide43.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6.xml"/><Relationship Id="rId2" Type="http://schemas.openxmlformats.org/officeDocument/2006/relationships/image" Target="../media/image33.wmf"/><Relationship Id="rId1" Type="http://schemas.openxmlformats.org/officeDocument/2006/relationships/oleObject" Target="../embeddings/oleObject4.bin"/></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6.xml"/><Relationship Id="rId2" Type="http://schemas.openxmlformats.org/officeDocument/2006/relationships/image" Target="../media/image34.wmf"/><Relationship Id="rId1" Type="http://schemas.openxmlformats.org/officeDocument/2006/relationships/oleObject" Target="../embeddings/oleObject5.bin"/></Relationships>
</file>

<file path=ppt/slides/_rels/slide45.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6.xml"/><Relationship Id="rId2" Type="http://schemas.openxmlformats.org/officeDocument/2006/relationships/image" Target="../media/image35.wmf"/><Relationship Id="rId1" Type="http://schemas.openxmlformats.org/officeDocument/2006/relationships/oleObject" Target="../embeddings/oleObject6.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6.xml"/><Relationship Id="rId1" Type="http://schemas.openxmlformats.org/officeDocument/2006/relationships/image" Target="../media/image6.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6.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6.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6.xml"/><Relationship Id="rId2" Type="http://schemas.openxmlformats.org/officeDocument/2006/relationships/image" Target="../media/image11.emf"/><Relationship Id="rId1" Type="http://schemas.openxmlformats.org/officeDocument/2006/relationships/image" Target="../media/image10.emf"/></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6.xml"/><Relationship Id="rId1" Type="http://schemas.openxmlformats.org/officeDocument/2006/relationships/image" Target="../media/image4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6.xml"/><Relationship Id="rId1"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6.xml"/><Relationship Id="rId1" Type="http://schemas.openxmlformats.org/officeDocument/2006/relationships/image" Target="../media/image4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6.xml"/><Relationship Id="rId1" Type="http://schemas.openxmlformats.org/officeDocument/2006/relationships/image" Target="../media/image43.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image" Target="../media/image12.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6.xml"/><Relationship Id="rId2" Type="http://schemas.openxmlformats.org/officeDocument/2006/relationships/image" Target="../media/image46.png"/><Relationship Id="rId1" Type="http://schemas.openxmlformats.org/officeDocument/2006/relationships/image" Target="../media/image4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6.xml"/><Relationship Id="rId1"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6.xml"/><Relationship Id="rId1" Type="http://schemas.openxmlformats.org/officeDocument/2006/relationships/image" Target="../media/image48.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6.xml"/><Relationship Id="rId1" Type="http://schemas.openxmlformats.org/officeDocument/2006/relationships/image" Target="../media/image4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6.jpe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16.xml"/><Relationship Id="rId2" Type="http://schemas.openxmlformats.org/officeDocument/2006/relationships/image" Target="../media/image51.png"/><Relationship Id="rId1"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6.xml"/><Relationship Id="rId1" Type="http://schemas.openxmlformats.org/officeDocument/2006/relationships/image" Target="../media/image5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6.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53.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54.emf"/></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55.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6.xml"/><Relationship Id="rId1"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16.xml"/><Relationship Id="rId2" Type="http://schemas.microsoft.com/office/2007/relationships/hdphoto" Target="../media/image58.wdp"/><Relationship Id="rId1" Type="http://schemas.openxmlformats.org/officeDocument/2006/relationships/image" Target="../media/image5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6.xml"/><Relationship Id="rId1" Type="http://schemas.openxmlformats.org/officeDocument/2006/relationships/image" Target="../media/image59.png"/></Relationships>
</file>

<file path=ppt/slides/_rels/slide78.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vmlDrawing" Target="../drawings/vmlDrawing7.vml"/><Relationship Id="rId4" Type="http://schemas.openxmlformats.org/officeDocument/2006/relationships/slideLayout" Target="../slideLayouts/slideLayout16.xml"/><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oleObject" Target="../embeddings/oleObject7.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6.xml"/><Relationship Id="rId1" Type="http://schemas.openxmlformats.org/officeDocument/2006/relationships/image" Target="../media/image6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6.xml"/><Relationship Id="rId1" Type="http://schemas.openxmlformats.org/officeDocument/2006/relationships/image" Target="../media/image63.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19.xml"/><Relationship Id="rId2" Type="http://schemas.openxmlformats.org/officeDocument/2006/relationships/image" Target="../media/image64.emf"/><Relationship Id="rId1"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t>计算机</a:t>
            </a:r>
            <a:r>
              <a:rPr lang="zh-CN" altLang="en-US"/>
              <a:t>硬件基础</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91344" y="197635"/>
            <a:ext cx="5257800" cy="373062"/>
          </a:xfrm>
        </p:spPr>
        <p:txBody>
          <a:bodyPr/>
          <a:lstStyle/>
          <a:p>
            <a:r>
              <a:rPr lang="zh-CN" altLang="en-US" dirty="0"/>
              <a:t>硬磁盘基本结构</a:t>
            </a:r>
            <a:endParaRPr lang="en-US" altLang="zh-CN" dirty="0"/>
          </a:p>
        </p:txBody>
      </p:sp>
      <p:sp>
        <p:nvSpPr>
          <p:cNvPr id="19459" name="Rectangle 3"/>
          <p:cNvSpPr>
            <a:spLocks noGrp="1" noChangeArrowheads="1"/>
          </p:cNvSpPr>
          <p:nvPr>
            <p:ph type="body" idx="1"/>
          </p:nvPr>
        </p:nvSpPr>
        <p:spPr>
          <a:xfrm>
            <a:off x="335360" y="777875"/>
            <a:ext cx="11377264" cy="3418372"/>
          </a:xfrm>
        </p:spPr>
        <p:txBody>
          <a:bodyPr/>
          <a:lstStyle/>
          <a:p>
            <a:pPr marL="0" lvl="0" indent="0">
              <a:lnSpc>
                <a:spcPct val="120000"/>
              </a:lnSpc>
              <a:spcBef>
                <a:spcPct val="10000"/>
              </a:spcBef>
              <a:spcAft>
                <a:spcPct val="10000"/>
              </a:spcAft>
              <a:buClr>
                <a:srgbClr val="001ADC"/>
              </a:buClr>
              <a:buFont typeface="Wingdings" panose="05000000000000000000" pitchFamily="2" charset="2"/>
              <a:buChar char="Ø"/>
            </a:pPr>
            <a:r>
              <a:rPr lang="zh-CN" altLang="en-US" sz="2800" kern="1200" dirty="0">
                <a:solidFill>
                  <a:srgbClr val="000000"/>
                </a:solidFill>
                <a:latin typeface="Arial" panose="020B0604020202020204" pitchFamily="34" charset="0"/>
                <a:ea typeface="宋体" panose="02010600030101010101" pitchFamily="2" charset="-122"/>
              </a:rPr>
              <a:t>磁盘驱动器基本结构</a:t>
            </a:r>
            <a:endParaRPr lang="zh-CN" altLang="en-US" sz="2800" kern="1200" dirty="0">
              <a:solidFill>
                <a:srgbClr val="000000"/>
              </a:solidFill>
              <a:latin typeface="Arial" panose="020B0604020202020204" pitchFamily="34" charset="0"/>
              <a:ea typeface="宋体" panose="02010600030101010101" pitchFamily="2" charset="-122"/>
            </a:endParaRPr>
          </a:p>
          <a:p>
            <a:pPr marL="457200" lvl="1" indent="0">
              <a:lnSpc>
                <a:spcPct val="120000"/>
              </a:lnSpc>
              <a:spcBef>
                <a:spcPct val="10000"/>
              </a:spcBef>
              <a:spcAft>
                <a:spcPct val="10000"/>
              </a:spcAft>
            </a:pPr>
            <a:r>
              <a:rPr lang="zh-CN" altLang="en-US" kern="1200" dirty="0">
                <a:solidFill>
                  <a:srgbClr val="000000"/>
                </a:solidFill>
                <a:latin typeface="Arial" panose="020B0604020202020204" pitchFamily="34" charset="0"/>
                <a:ea typeface="宋体" panose="02010600030101010101" pitchFamily="2" charset="-122"/>
                <a:cs typeface="+mn-cs"/>
              </a:rPr>
              <a:t>全密封：浮动磁头组件、磁头驱动机构、盘片和主轴组件和前置控制电路等密封在一起。</a:t>
            </a:r>
            <a:endParaRPr lang="zh-CN" altLang="en-US" kern="1200" dirty="0">
              <a:solidFill>
                <a:srgbClr val="000000"/>
              </a:solidFill>
              <a:latin typeface="Arial" panose="020B0604020202020204" pitchFamily="34" charset="0"/>
              <a:ea typeface="宋体" panose="02010600030101010101" pitchFamily="2" charset="-122"/>
              <a:cs typeface="+mn-cs"/>
            </a:endParaRPr>
          </a:p>
          <a:p>
            <a:pPr marL="457200" lvl="1" indent="0">
              <a:lnSpc>
                <a:spcPct val="120000"/>
              </a:lnSpc>
              <a:spcBef>
                <a:spcPct val="0"/>
              </a:spcBef>
            </a:pPr>
            <a:r>
              <a:rPr lang="zh-CN" altLang="en-US" kern="1200" dirty="0">
                <a:solidFill>
                  <a:srgbClr val="000000"/>
                </a:solidFill>
                <a:latin typeface="Arial" panose="020B0604020202020204" pitchFamily="34" charset="0"/>
                <a:ea typeface="宋体" panose="02010600030101010101" pitchFamily="2" charset="-122"/>
                <a:cs typeface="+mn-cs"/>
              </a:rPr>
              <a:t>磁头：非接触式浮动磁头，盘面分启停区和数据区。不工作时</a:t>
            </a:r>
            <a:r>
              <a:rPr lang="en-US" altLang="zh-CN" kern="1200" dirty="0">
                <a:solidFill>
                  <a:srgbClr val="000000"/>
                </a:solidFill>
                <a:latin typeface="Arial" panose="020B0604020202020204" pitchFamily="34" charset="0"/>
                <a:ea typeface="宋体" panose="02010600030101010101" pitchFamily="2" charset="-122"/>
                <a:cs typeface="+mn-cs"/>
              </a:rPr>
              <a:t>，</a:t>
            </a:r>
            <a:r>
              <a:rPr lang="zh-CN" altLang="en-US" kern="1200" dirty="0">
                <a:solidFill>
                  <a:srgbClr val="000000"/>
                </a:solidFill>
                <a:latin typeface="Arial" panose="020B0604020202020204" pitchFamily="34" charset="0"/>
                <a:ea typeface="宋体" panose="02010600030101010101" pitchFamily="2" charset="-122"/>
                <a:cs typeface="+mn-cs"/>
              </a:rPr>
              <a:t>磁头停留在启停区；工作时，磁盘高速旋转带动气流使磁头漂浮在磁表面上方，头盘间隙仅有</a:t>
            </a:r>
            <a:r>
              <a:rPr lang="en-US" altLang="zh-CN" kern="1200" dirty="0">
                <a:solidFill>
                  <a:srgbClr val="000000"/>
                </a:solidFill>
                <a:latin typeface="Arial" panose="020B0604020202020204" pitchFamily="34" charset="0"/>
                <a:ea typeface="宋体" panose="02010600030101010101" pitchFamily="2" charset="-122"/>
                <a:cs typeface="+mn-cs"/>
              </a:rPr>
              <a:t>0.1</a:t>
            </a:r>
            <a:r>
              <a:rPr lang="zh-CN" altLang="en-US" kern="1200" dirty="0">
                <a:solidFill>
                  <a:srgbClr val="000000"/>
                </a:solidFill>
                <a:latin typeface="Arial" panose="020B0604020202020204" pitchFamily="34" charset="0"/>
                <a:ea typeface="宋体" panose="02010600030101010101" pitchFamily="2" charset="-122"/>
                <a:cs typeface="+mn-cs"/>
              </a:rPr>
              <a:t>微米</a:t>
            </a:r>
            <a:r>
              <a:rPr lang="en-US" altLang="zh-CN" kern="1200" dirty="0">
                <a:solidFill>
                  <a:srgbClr val="000000"/>
                </a:solidFill>
                <a:latin typeface="Arial" panose="020B0604020202020204" pitchFamily="34" charset="0"/>
                <a:ea typeface="宋体" panose="02010600030101010101" pitchFamily="2" charset="-122"/>
                <a:cs typeface="+mn-cs"/>
              </a:rPr>
              <a:t>~0.5</a:t>
            </a:r>
            <a:r>
              <a:rPr lang="zh-CN" altLang="en-US" kern="1200" dirty="0">
                <a:solidFill>
                  <a:srgbClr val="000000"/>
                </a:solidFill>
                <a:latin typeface="Arial" panose="020B0604020202020204" pitchFamily="34" charset="0"/>
                <a:ea typeface="宋体" panose="02010600030101010101" pitchFamily="2" charset="-122"/>
                <a:cs typeface="+mn-cs"/>
              </a:rPr>
              <a:t>微米，甚至</a:t>
            </a:r>
            <a:r>
              <a:rPr lang="en-US" altLang="zh-CN" kern="1200" dirty="0">
                <a:solidFill>
                  <a:srgbClr val="000000"/>
                </a:solidFill>
                <a:latin typeface="Arial" panose="020B0604020202020204" pitchFamily="34" charset="0"/>
                <a:ea typeface="宋体" panose="02010600030101010101" pitchFamily="2" charset="-122"/>
                <a:cs typeface="+mn-cs"/>
              </a:rPr>
              <a:t>0.005-0.01</a:t>
            </a:r>
            <a:r>
              <a:rPr lang="zh-CN" altLang="en-US" kern="1200" dirty="0">
                <a:solidFill>
                  <a:srgbClr val="000000"/>
                </a:solidFill>
                <a:latin typeface="Arial" panose="020B0604020202020204" pitchFamily="34" charset="0"/>
                <a:ea typeface="宋体" panose="02010600030101010101" pitchFamily="2" charset="-122"/>
                <a:cs typeface="+mn-cs"/>
              </a:rPr>
              <a:t>微米； </a:t>
            </a:r>
            <a:endParaRPr lang="zh-CN" altLang="en-US" kern="1200" dirty="0">
              <a:solidFill>
                <a:srgbClr val="000000"/>
              </a:solidFill>
              <a:latin typeface="Arial" panose="020B0604020202020204" pitchFamily="34" charset="0"/>
              <a:ea typeface="宋体" panose="02010600030101010101" pitchFamily="2" charset="-122"/>
              <a:cs typeface="+mn-cs"/>
            </a:endParaRPr>
          </a:p>
          <a:p>
            <a:pPr marL="457200" lvl="1" indent="0">
              <a:lnSpc>
                <a:spcPct val="120000"/>
              </a:lnSpc>
              <a:spcBef>
                <a:spcPct val="10000"/>
              </a:spcBef>
              <a:spcAft>
                <a:spcPct val="10000"/>
              </a:spcAft>
            </a:pPr>
            <a:r>
              <a:rPr lang="zh-CN" altLang="en-US" kern="1200" dirty="0">
                <a:solidFill>
                  <a:srgbClr val="000000"/>
                </a:solidFill>
                <a:latin typeface="Arial" panose="020B0604020202020204" pitchFamily="34" charset="0"/>
                <a:ea typeface="宋体" panose="02010600030101010101" pitchFamily="2" charset="-122"/>
                <a:cs typeface="+mn-cs"/>
              </a:rPr>
              <a:t>读写电路：安装在磁头臂接近磁头的地方，以减少干扰； </a:t>
            </a:r>
            <a:endParaRPr lang="en-US" altLang="zh-CN" kern="1200" dirty="0">
              <a:solidFill>
                <a:srgbClr val="000000"/>
              </a:solidFill>
              <a:latin typeface="Arial" panose="020B0604020202020204" pitchFamily="34" charset="0"/>
              <a:ea typeface="宋体" panose="02010600030101010101" pitchFamily="2" charset="-122"/>
              <a:cs typeface="+mn-cs"/>
            </a:endParaRPr>
          </a:p>
          <a:p>
            <a:pPr marL="457200" lvl="1" indent="0">
              <a:lnSpc>
                <a:spcPct val="120000"/>
              </a:lnSpc>
              <a:spcBef>
                <a:spcPct val="10000"/>
              </a:spcBef>
              <a:spcAft>
                <a:spcPct val="10000"/>
              </a:spcAft>
            </a:pPr>
            <a:r>
              <a:rPr lang="zh-CN" altLang="en-US" kern="1200" dirty="0">
                <a:solidFill>
                  <a:srgbClr val="000000"/>
                </a:solidFill>
                <a:latin typeface="Arial" panose="020B0604020202020204" pitchFamily="34" charset="0"/>
                <a:ea typeface="宋体" panose="02010600030101010101" pitchFamily="2" charset="-122"/>
                <a:cs typeface="+mn-cs"/>
              </a:rPr>
              <a:t>旋转速度：</a:t>
            </a:r>
            <a:r>
              <a:rPr lang="en-US" altLang="zh-CN" kern="1200" dirty="0">
                <a:solidFill>
                  <a:srgbClr val="000000"/>
                </a:solidFill>
                <a:latin typeface="Arial" panose="020B0604020202020204" pitchFamily="34" charset="0"/>
                <a:ea typeface="宋体" panose="02010600030101010101" pitchFamily="2" charset="-122"/>
                <a:cs typeface="+mn-cs"/>
              </a:rPr>
              <a:t>54</a:t>
            </a:r>
            <a:r>
              <a:rPr lang="zh-CN" altLang="en-US" kern="1200" dirty="0">
                <a:solidFill>
                  <a:srgbClr val="000000"/>
                </a:solidFill>
                <a:latin typeface="Arial" panose="020B0604020202020204" pitchFamily="34" charset="0"/>
                <a:ea typeface="宋体" panose="02010600030101010101" pitchFamily="2" charset="-122"/>
                <a:cs typeface="+mn-cs"/>
              </a:rPr>
              <a:t>00</a:t>
            </a:r>
            <a:r>
              <a:rPr lang="en-US" altLang="zh-CN" kern="1200" dirty="0">
                <a:solidFill>
                  <a:srgbClr val="000000"/>
                </a:solidFill>
                <a:latin typeface="Arial" panose="020B0604020202020204" pitchFamily="34" charset="0"/>
                <a:ea typeface="宋体" panose="02010600030101010101" pitchFamily="2" charset="-122"/>
                <a:cs typeface="+mn-cs"/>
              </a:rPr>
              <a:t>RPM，7200RPM，10000RPM</a:t>
            </a:r>
            <a:r>
              <a:rPr lang="zh-CN" altLang="en-US" kern="1200" dirty="0">
                <a:solidFill>
                  <a:srgbClr val="000000"/>
                </a:solidFill>
                <a:latin typeface="Arial" panose="020B0604020202020204" pitchFamily="34" charset="0"/>
                <a:ea typeface="宋体" panose="02010600030101010101" pitchFamily="2" charset="-122"/>
                <a:cs typeface="+mn-cs"/>
              </a:rPr>
              <a:t>，</a:t>
            </a:r>
            <a:r>
              <a:rPr lang="en-US" altLang="zh-CN" kern="1200" dirty="0">
                <a:solidFill>
                  <a:srgbClr val="000000"/>
                </a:solidFill>
                <a:latin typeface="Arial" panose="020B0604020202020204" pitchFamily="34" charset="0"/>
                <a:ea typeface="宋体" panose="02010600030101010101" pitchFamily="2" charset="-122"/>
                <a:cs typeface="+mn-cs"/>
              </a:rPr>
              <a:t>15KPRM</a:t>
            </a:r>
            <a:r>
              <a:rPr lang="zh-CN" altLang="en-US" kern="1200" dirty="0">
                <a:solidFill>
                  <a:srgbClr val="000000"/>
                </a:solidFill>
                <a:latin typeface="Arial" panose="020B0604020202020204" pitchFamily="34" charset="0"/>
                <a:ea typeface="宋体" panose="02010600030101010101" pitchFamily="2" charset="-122"/>
                <a:cs typeface="+mn-cs"/>
              </a:rPr>
              <a:t>；一般等角速度旋转。</a:t>
            </a:r>
            <a:endParaRPr lang="zh-CN" altLang="en-US" kern="1200" dirty="0">
              <a:solidFill>
                <a:srgbClr val="000000"/>
              </a:solidFill>
              <a:latin typeface="Arial" panose="020B0604020202020204" pitchFamily="34" charset="0"/>
              <a:ea typeface="宋体" panose="02010600030101010101" pitchFamily="2" charset="-122"/>
              <a:cs typeface="+mn-cs"/>
            </a:endParaRPr>
          </a:p>
          <a:p>
            <a:pPr marL="474980" lvl="1" indent="0">
              <a:lnSpc>
                <a:spcPct val="120000"/>
              </a:lnSpc>
              <a:buNone/>
            </a:pPr>
            <a:r>
              <a:rPr lang="zh-CN" altLang="en-US" sz="2200" b="0" dirty="0"/>
              <a:t> </a:t>
            </a:r>
            <a:endParaRPr lang="en-US" altLang="zh-CN" sz="2200" b="0" dirty="0"/>
          </a:p>
        </p:txBody>
      </p:sp>
      <p:pic>
        <p:nvPicPr>
          <p:cNvPr id="5" name="图片 4" descr="硬盘.jpg"/>
          <p:cNvPicPr>
            <a:picLocks noChangeAspect="1"/>
          </p:cNvPicPr>
          <p:nvPr/>
        </p:nvPicPr>
        <p:blipFill>
          <a:blip r:embed="rId1" cstate="print"/>
          <a:srcRect/>
          <a:stretch>
            <a:fillRect/>
          </a:stretch>
        </p:blipFill>
        <p:spPr bwMode="auto">
          <a:xfrm>
            <a:off x="1703512" y="4071939"/>
            <a:ext cx="3357563" cy="2446337"/>
          </a:xfrm>
          <a:prstGeom prst="rect">
            <a:avLst/>
          </a:prstGeom>
          <a:noFill/>
          <a:ln w="9525">
            <a:solidFill>
              <a:srgbClr val="C00000"/>
            </a:solidFill>
            <a:miter lim="800000"/>
            <a:headEnd/>
            <a:tailEnd/>
          </a:ln>
        </p:spPr>
      </p:pic>
      <p:pic>
        <p:nvPicPr>
          <p:cNvPr id="6" name="图片 5" descr="硬盘图1.gif"/>
          <p:cNvPicPr>
            <a:picLocks noChangeAspect="1"/>
          </p:cNvPicPr>
          <p:nvPr/>
        </p:nvPicPr>
        <p:blipFill>
          <a:blip r:embed="rId2" cstate="print"/>
          <a:srcRect/>
          <a:stretch>
            <a:fillRect/>
          </a:stretch>
        </p:blipFill>
        <p:spPr bwMode="auto">
          <a:xfrm>
            <a:off x="5275387" y="3786189"/>
            <a:ext cx="1857375" cy="2725737"/>
          </a:xfrm>
          <a:prstGeom prst="rect">
            <a:avLst/>
          </a:prstGeom>
          <a:noFill/>
          <a:ln w="9525">
            <a:solidFill>
              <a:srgbClr val="C00000"/>
            </a:solidFill>
            <a:miter lim="800000"/>
            <a:headEnd/>
            <a:tailEnd/>
          </a:ln>
        </p:spPr>
      </p:pic>
      <p:pic>
        <p:nvPicPr>
          <p:cNvPr id="7" name="Picture 2" descr="https://timgsa.baidu.com/timg?image&amp;quality=80&amp;size=b9999_10000&amp;sec=1544617238093&amp;di=befe28031a4ecd3243ae25e626d6cf92&amp;imgtype=0&amp;src=http%3A%2F%2Fpic1.997788.com%2Fpic_auction%2F00%2F04%2F99%2F52%2Fau499526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2291" y="4123104"/>
            <a:ext cx="2923720" cy="21927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9376" y="779413"/>
            <a:ext cx="11017224" cy="5961955"/>
          </a:xfrm>
          <a:prstGeom prst="rect">
            <a:avLst/>
          </a:prstGeom>
          <a:noFill/>
        </p:spPr>
        <p:txBody>
          <a:bodyPr wrap="square" rtlCol="0">
            <a:noAutofit/>
          </a:bodyPr>
          <a:lstStyle/>
          <a:p>
            <a:pPr marL="342900" lvl="0" indent="-342900">
              <a:lnSpc>
                <a:spcPct val="150000"/>
              </a:lnSpc>
              <a:spcBef>
                <a:spcPts val="600"/>
              </a:spcBef>
              <a:buFont typeface="Wingdings" panose="05000000000000000000" pitchFamily="2" charset="2"/>
              <a:buChar char="u"/>
            </a:pPr>
            <a:r>
              <a:rPr lang="zh-CN" altLang="en-US" sz="2000" dirty="0">
                <a:solidFill>
                  <a:srgbClr val="000000"/>
                </a:solidFill>
                <a:latin typeface="黑体" panose="02010609060101010101" pitchFamily="49" charset="-122"/>
                <a:ea typeface="黑体" panose="02010609060101010101" pitchFamily="49" charset="-122"/>
              </a:rPr>
              <a:t>不同点</a:t>
            </a:r>
            <a:endParaRPr lang="en-US" altLang="zh-CN" sz="2000" dirty="0">
              <a:solidFill>
                <a:srgbClr val="000000"/>
              </a:solidFill>
              <a:latin typeface="黑体" panose="02010609060101010101" pitchFamily="49" charset="-122"/>
              <a:ea typeface="黑体" panose="02010609060101010101" pitchFamily="49" charset="-122"/>
            </a:endParaRPr>
          </a:p>
          <a:p>
            <a:pPr marL="342900" lvl="0" indent="-342900">
              <a:lnSpc>
                <a:spcPct val="150000"/>
              </a:lnSpc>
              <a:spcBef>
                <a:spcPts val="600"/>
              </a:spcBef>
            </a:pPr>
            <a:r>
              <a:rPr lang="zh-CN" altLang="en-US" dirty="0">
                <a:solidFill>
                  <a:srgbClr val="000000"/>
                </a:solidFill>
                <a:latin typeface="黑体" panose="02010609060101010101" pitchFamily="49" charset="-122"/>
                <a:ea typeface="黑体" panose="02010609060101010101" pitchFamily="49" charset="-122"/>
              </a:rPr>
              <a:t>侧重点不同：</a:t>
            </a:r>
            <a:r>
              <a:rPr lang="en-US" altLang="zh-CN" dirty="0">
                <a:solidFill>
                  <a:srgbClr val="000000"/>
                </a:solidFill>
                <a:latin typeface="黑体" panose="02010609060101010101" pitchFamily="49" charset="-122"/>
                <a:ea typeface="黑体" panose="02010609060101010101" pitchFamily="49" charset="-122"/>
              </a:rPr>
              <a:t>cache</a:t>
            </a:r>
            <a:r>
              <a:rPr lang="zh-CN" altLang="en-US" dirty="0">
                <a:solidFill>
                  <a:srgbClr val="000000"/>
                </a:solidFill>
                <a:latin typeface="黑体" panose="02010609060101010101" pitchFamily="49" charset="-122"/>
                <a:ea typeface="黑体" panose="02010609060101010101" pitchFamily="49" charset="-122"/>
              </a:rPr>
              <a:t>主要解决主存与</a:t>
            </a:r>
            <a:r>
              <a:rPr lang="en-US" altLang="zh-CN" dirty="0">
                <a:solidFill>
                  <a:srgbClr val="000000"/>
                </a:solidFill>
                <a:latin typeface="黑体" panose="02010609060101010101" pitchFamily="49" charset="-122"/>
                <a:ea typeface="黑体" panose="02010609060101010101" pitchFamily="49" charset="-122"/>
              </a:rPr>
              <a:t>CPU</a:t>
            </a:r>
            <a:r>
              <a:rPr lang="zh-CN" altLang="en-US" dirty="0">
                <a:solidFill>
                  <a:srgbClr val="000000"/>
                </a:solidFill>
                <a:latin typeface="黑体" panose="02010609060101010101" pitchFamily="49" charset="-122"/>
                <a:ea typeface="黑体" panose="02010609060101010101" pitchFamily="49" charset="-122"/>
              </a:rPr>
              <a:t>的速度差异问题；而就性能价格比的提高而言，虚存主要是解决存储容量问题，另外还包括存储管理、主存分配和存储保护等方面。</a:t>
            </a:r>
            <a:endParaRPr lang="zh-CN" altLang="en-US" dirty="0">
              <a:solidFill>
                <a:srgbClr val="000000"/>
              </a:solidFill>
              <a:latin typeface="黑体" panose="02010609060101010101" pitchFamily="49" charset="-122"/>
              <a:ea typeface="黑体" panose="02010609060101010101" pitchFamily="49" charset="-122"/>
            </a:endParaRPr>
          </a:p>
          <a:p>
            <a:pPr marL="342900" indent="-342900">
              <a:lnSpc>
                <a:spcPct val="150000"/>
              </a:lnSpc>
            </a:pPr>
            <a:r>
              <a:rPr lang="zh-CN" altLang="en-US" b="1" dirty="0">
                <a:solidFill>
                  <a:schemeClr val="tx1"/>
                </a:solidFill>
                <a:latin typeface="黑体" panose="02010609060101010101" pitchFamily="49" charset="-122"/>
                <a:ea typeface="黑体" panose="02010609060101010101" pitchFamily="49" charset="-122"/>
              </a:rPr>
              <a:t>数据通路不同：</a:t>
            </a:r>
            <a:r>
              <a:rPr lang="en-US" altLang="zh-CN" b="1" dirty="0">
                <a:solidFill>
                  <a:schemeClr val="tx1"/>
                </a:solidFill>
                <a:latin typeface="黑体" panose="02010609060101010101" pitchFamily="49" charset="-122"/>
                <a:ea typeface="黑体" panose="02010609060101010101" pitchFamily="49" charset="-122"/>
              </a:rPr>
              <a:t>CPU</a:t>
            </a:r>
            <a:r>
              <a:rPr lang="zh-CN" altLang="en-US" b="1" dirty="0">
                <a:solidFill>
                  <a:schemeClr val="tx1"/>
                </a:solidFill>
                <a:latin typeface="黑体" panose="02010609060101010101" pitchFamily="49" charset="-122"/>
                <a:ea typeface="黑体" panose="02010609060101010101" pitchFamily="49" charset="-122"/>
              </a:rPr>
              <a:t>与</a:t>
            </a:r>
            <a:r>
              <a:rPr lang="en-US" altLang="zh-CN" b="1" dirty="0">
                <a:solidFill>
                  <a:schemeClr val="tx1"/>
                </a:solidFill>
                <a:latin typeface="黑体" panose="02010609060101010101" pitchFamily="49" charset="-122"/>
                <a:ea typeface="黑体" panose="02010609060101010101" pitchFamily="49" charset="-122"/>
              </a:rPr>
              <a:t>cache</a:t>
            </a:r>
            <a:r>
              <a:rPr lang="zh-CN" altLang="en-US" b="1" dirty="0">
                <a:solidFill>
                  <a:schemeClr val="tx1"/>
                </a:solidFill>
                <a:latin typeface="黑体" panose="02010609060101010101" pitchFamily="49" charset="-122"/>
                <a:ea typeface="黑体" panose="02010609060101010101" pitchFamily="49" charset="-122"/>
              </a:rPr>
              <a:t>和主存之间均有直接访问通路，</a:t>
            </a:r>
            <a:r>
              <a:rPr lang="en-US" altLang="zh-CN" b="1" dirty="0">
                <a:solidFill>
                  <a:schemeClr val="tx1"/>
                </a:solidFill>
                <a:latin typeface="黑体" panose="02010609060101010101" pitchFamily="49" charset="-122"/>
                <a:ea typeface="黑体" panose="02010609060101010101" pitchFamily="49" charset="-122"/>
              </a:rPr>
              <a:t>cache</a:t>
            </a:r>
            <a:r>
              <a:rPr lang="zh-CN" altLang="en-US" b="1" dirty="0">
                <a:solidFill>
                  <a:schemeClr val="tx1"/>
                </a:solidFill>
                <a:latin typeface="黑体" panose="02010609060101010101" pitchFamily="49" charset="-122"/>
                <a:ea typeface="黑体" panose="02010609060101010101" pitchFamily="49" charset="-122"/>
              </a:rPr>
              <a:t>不命中时可直接访问主存；而虚存所依赖的辅存与</a:t>
            </a:r>
            <a:r>
              <a:rPr lang="en-US" altLang="zh-CN" b="1" dirty="0">
                <a:solidFill>
                  <a:schemeClr val="tx1"/>
                </a:solidFill>
                <a:latin typeface="黑体" panose="02010609060101010101" pitchFamily="49" charset="-122"/>
                <a:ea typeface="黑体" panose="02010609060101010101" pitchFamily="49" charset="-122"/>
              </a:rPr>
              <a:t>CPU</a:t>
            </a:r>
            <a:r>
              <a:rPr lang="zh-CN" altLang="en-US" b="1" dirty="0">
                <a:solidFill>
                  <a:schemeClr val="tx1"/>
                </a:solidFill>
                <a:latin typeface="黑体" panose="02010609060101010101" pitchFamily="49" charset="-122"/>
                <a:ea typeface="黑体" panose="02010609060101010101" pitchFamily="49" charset="-122"/>
              </a:rPr>
              <a:t>之间不存在直接的数据通路，当主存不命中时只能通过调页解决，</a:t>
            </a:r>
            <a:r>
              <a:rPr lang="en-US" altLang="zh-CN" b="1" dirty="0">
                <a:solidFill>
                  <a:schemeClr val="tx1"/>
                </a:solidFill>
                <a:latin typeface="黑体" panose="02010609060101010101" pitchFamily="49" charset="-122"/>
                <a:ea typeface="黑体" panose="02010609060101010101" pitchFamily="49" charset="-122"/>
              </a:rPr>
              <a:t>CPU</a:t>
            </a:r>
            <a:r>
              <a:rPr lang="zh-CN" altLang="en-US" b="1" dirty="0">
                <a:solidFill>
                  <a:schemeClr val="tx1"/>
                </a:solidFill>
                <a:latin typeface="黑体" panose="02010609060101010101" pitchFamily="49" charset="-122"/>
                <a:ea typeface="黑体" panose="02010609060101010101" pitchFamily="49" charset="-122"/>
              </a:rPr>
              <a:t>最终还是要访问主存。</a:t>
            </a:r>
            <a:endParaRPr lang="en-US" altLang="zh-CN" b="1" dirty="0">
              <a:solidFill>
                <a:schemeClr val="tx1"/>
              </a:solidFill>
              <a:latin typeface="黑体" panose="02010609060101010101" pitchFamily="49" charset="-122"/>
              <a:ea typeface="黑体" panose="02010609060101010101" pitchFamily="49" charset="-122"/>
            </a:endParaRPr>
          </a:p>
          <a:p>
            <a:pPr marL="342900" indent="-342900">
              <a:lnSpc>
                <a:spcPct val="150000"/>
              </a:lnSpc>
            </a:pPr>
            <a:r>
              <a:rPr lang="zh-CN" altLang="en-US" b="1" dirty="0">
                <a:solidFill>
                  <a:schemeClr val="tx1"/>
                </a:solidFill>
                <a:latin typeface="黑体" panose="02010609060101010101" pitchFamily="49" charset="-122"/>
                <a:ea typeface="黑体" panose="02010609060101010101" pitchFamily="49" charset="-122"/>
              </a:rPr>
              <a:t>透明性不同：</a:t>
            </a:r>
            <a:r>
              <a:rPr lang="en-US" altLang="zh-CN" b="1" dirty="0">
                <a:solidFill>
                  <a:schemeClr val="tx1"/>
                </a:solidFill>
                <a:latin typeface="黑体" panose="02010609060101010101" pitchFamily="49" charset="-122"/>
                <a:ea typeface="黑体" panose="02010609060101010101" pitchFamily="49" charset="-122"/>
              </a:rPr>
              <a:t>cache</a:t>
            </a:r>
            <a:r>
              <a:rPr lang="zh-CN" altLang="en-US" b="1" dirty="0">
                <a:solidFill>
                  <a:schemeClr val="tx1"/>
                </a:solidFill>
                <a:latin typeface="黑体" panose="02010609060101010101" pitchFamily="49" charset="-122"/>
                <a:ea typeface="黑体" panose="02010609060101010101" pitchFamily="49" charset="-122"/>
              </a:rPr>
              <a:t>的管理完全由硬件完成，对系统程序员和应用程序员均透明；而虚存管理由软件（操作系统）和硬件共同完成，由于软件的介入，虚存对实现存储管理的系统程序员不透明，而只对应用程序员透明（段式和段页式管理对应用程序员“半透明”）。</a:t>
            </a:r>
            <a:endParaRPr lang="en-US" altLang="zh-CN" b="1" dirty="0">
              <a:solidFill>
                <a:schemeClr val="tx1"/>
              </a:solidFill>
              <a:latin typeface="黑体" panose="02010609060101010101" pitchFamily="49" charset="-122"/>
              <a:ea typeface="黑体" panose="02010609060101010101" pitchFamily="49" charset="-122"/>
            </a:endParaRPr>
          </a:p>
          <a:p>
            <a:pPr marL="342900" indent="-342900">
              <a:lnSpc>
                <a:spcPct val="150000"/>
              </a:lnSpc>
            </a:pPr>
            <a:r>
              <a:rPr lang="zh-CN" altLang="en-US" b="1" dirty="0">
                <a:solidFill>
                  <a:schemeClr val="tx1"/>
                </a:solidFill>
                <a:latin typeface="黑体" panose="02010609060101010101" pitchFamily="49" charset="-122"/>
                <a:ea typeface="黑体" panose="02010609060101010101" pitchFamily="49" charset="-122"/>
              </a:rPr>
              <a:t>未命中时的损失不同：由于主存的存取时间是</a:t>
            </a:r>
            <a:r>
              <a:rPr lang="en-US" altLang="zh-CN" b="1" dirty="0">
                <a:solidFill>
                  <a:schemeClr val="tx1"/>
                </a:solidFill>
                <a:latin typeface="黑体" panose="02010609060101010101" pitchFamily="49" charset="-122"/>
                <a:ea typeface="黑体" panose="02010609060101010101" pitchFamily="49" charset="-122"/>
              </a:rPr>
              <a:t>cache</a:t>
            </a:r>
            <a:r>
              <a:rPr lang="zh-CN" altLang="en-US" b="1" dirty="0">
                <a:solidFill>
                  <a:schemeClr val="tx1"/>
                </a:solidFill>
                <a:latin typeface="黑体" panose="02010609060101010101" pitchFamily="49" charset="-122"/>
                <a:ea typeface="黑体" panose="02010609060101010101" pitchFamily="49" charset="-122"/>
              </a:rPr>
              <a:t>的存取时间的</a:t>
            </a:r>
            <a:r>
              <a:rPr lang="en-US" altLang="zh-CN" b="1" dirty="0">
                <a:solidFill>
                  <a:schemeClr val="tx1"/>
                </a:solidFill>
                <a:latin typeface="黑体" panose="02010609060101010101" pitchFamily="49" charset="-122"/>
                <a:ea typeface="黑体" panose="02010609060101010101" pitchFamily="49" charset="-122"/>
              </a:rPr>
              <a:t>5</a:t>
            </a:r>
            <a:r>
              <a:rPr lang="zh-CN" altLang="en-US" b="1" dirty="0">
                <a:solidFill>
                  <a:schemeClr val="tx1"/>
                </a:solidFill>
                <a:latin typeface="黑体" panose="02010609060101010101" pitchFamily="49" charset="-122"/>
                <a:ea typeface="黑体" panose="02010609060101010101" pitchFamily="49" charset="-122"/>
              </a:rPr>
              <a:t>～</a:t>
            </a:r>
            <a:r>
              <a:rPr lang="en-US" altLang="zh-CN" b="1" dirty="0">
                <a:solidFill>
                  <a:schemeClr val="tx1"/>
                </a:solidFill>
                <a:latin typeface="黑体" panose="02010609060101010101" pitchFamily="49" charset="-122"/>
                <a:ea typeface="黑体" panose="02010609060101010101" pitchFamily="49" charset="-122"/>
              </a:rPr>
              <a:t>10</a:t>
            </a:r>
            <a:r>
              <a:rPr lang="zh-CN" altLang="en-US" b="1" dirty="0">
                <a:solidFill>
                  <a:schemeClr val="tx1"/>
                </a:solidFill>
                <a:latin typeface="黑体" panose="02010609060101010101" pitchFamily="49" charset="-122"/>
                <a:ea typeface="黑体" panose="02010609060101010101" pitchFamily="49" charset="-122"/>
              </a:rPr>
              <a:t>倍，而主存的存取速度通常比辅存的存取速度快上千倍，故主存未命中时系统的性能损失要远大于</a:t>
            </a:r>
            <a:r>
              <a:rPr lang="en-US" altLang="zh-CN" b="1" dirty="0">
                <a:solidFill>
                  <a:schemeClr val="tx1"/>
                </a:solidFill>
                <a:latin typeface="黑体" panose="02010609060101010101" pitchFamily="49" charset="-122"/>
                <a:ea typeface="黑体" panose="02010609060101010101" pitchFamily="49" charset="-122"/>
              </a:rPr>
              <a:t>cache</a:t>
            </a:r>
            <a:r>
              <a:rPr lang="zh-CN" altLang="en-US" b="1" dirty="0">
                <a:solidFill>
                  <a:schemeClr val="tx1"/>
                </a:solidFill>
                <a:latin typeface="黑体" panose="02010609060101010101" pitchFamily="49" charset="-122"/>
                <a:ea typeface="黑体" panose="02010609060101010101" pitchFamily="49" charset="-122"/>
              </a:rPr>
              <a:t>未命中时的损失。</a:t>
            </a:r>
            <a:endParaRPr lang="zh-CN" altLang="en-US" sz="1400" dirty="0"/>
          </a:p>
        </p:txBody>
      </p:sp>
      <p:sp>
        <p:nvSpPr>
          <p:cNvPr id="3" name="Title 3"/>
          <p:cNvSpPr txBox="1"/>
          <p:nvPr/>
        </p:nvSpPr>
        <p:spPr bwMode="auto">
          <a:xfrm>
            <a:off x="407368" y="188640"/>
            <a:ext cx="5257800" cy="373062"/>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1">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a:buNone/>
            </a:pPr>
            <a:r>
              <a:rPr lang="en-US" altLang="zh-CN" i="0" kern="0" dirty="0">
                <a:latin typeface="Times New Roman" panose="02020603050405020304" pitchFamily="18" charset="0"/>
                <a:cs typeface="Times New Roman" panose="02020603050405020304" pitchFamily="18" charset="0"/>
              </a:rPr>
              <a:t>Cache vs VM</a:t>
            </a:r>
            <a:endParaRPr lang="zh-CN" altLang="en-US" i="0" kern="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91344" y="274728"/>
            <a:ext cx="5257800" cy="373062"/>
          </a:xfrm>
        </p:spPr>
        <p:txBody>
          <a:bodyPr/>
          <a:lstStyle/>
          <a:p>
            <a:r>
              <a:rPr lang="zh-CN" altLang="en-US" dirty="0"/>
              <a:t>硬磁盘基本结构</a:t>
            </a:r>
            <a:endParaRPr lang="en-US" altLang="zh-CN" dirty="0"/>
          </a:p>
        </p:txBody>
      </p:sp>
      <p:sp>
        <p:nvSpPr>
          <p:cNvPr id="19459" name="Rectangle 3"/>
          <p:cNvSpPr>
            <a:spLocks noGrp="1" noChangeArrowheads="1"/>
          </p:cNvSpPr>
          <p:nvPr>
            <p:ph type="body" idx="1"/>
          </p:nvPr>
        </p:nvSpPr>
        <p:spPr>
          <a:xfrm>
            <a:off x="407368" y="836712"/>
            <a:ext cx="8715375" cy="482183"/>
          </a:xfrm>
        </p:spPr>
        <p:txBody>
          <a:bodyPr/>
          <a:lstStyle/>
          <a:p>
            <a:pPr>
              <a:lnSpc>
                <a:spcPct val="100000"/>
              </a:lnSpc>
              <a:spcBef>
                <a:spcPct val="10000"/>
              </a:spcBef>
              <a:spcAft>
                <a:spcPct val="10000"/>
              </a:spcAft>
            </a:pPr>
            <a:r>
              <a:rPr lang="zh-CN" altLang="en-US" sz="2800" dirty="0">
                <a:ea typeface="宋体" panose="02010600030101010101" pitchFamily="2" charset="-122"/>
              </a:rPr>
              <a:t>结构：盘面和磁头</a:t>
            </a:r>
            <a:endParaRPr lang="zh-CN" altLang="en-US" sz="2800" dirty="0">
              <a:ea typeface="宋体" panose="02010600030101010101" pitchFamily="2" charset="-122"/>
            </a:endParaRPr>
          </a:p>
        </p:txBody>
      </p:sp>
      <p:pic>
        <p:nvPicPr>
          <p:cNvPr id="13314" name="Picture 2" descr="http://info.mrtlab.com/uploadfile/201305/14/104026617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0" y="2344362"/>
            <a:ext cx="4572000" cy="353291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www.zqnx.com/UploadFiles/User/223/201205082147082948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852" y="2349144"/>
            <a:ext cx="4512149" cy="33841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63352" y="204466"/>
            <a:ext cx="5257800" cy="373062"/>
          </a:xfrm>
        </p:spPr>
        <p:txBody>
          <a:bodyPr/>
          <a:lstStyle/>
          <a:p>
            <a:r>
              <a:rPr lang="zh-CN" altLang="en-US" dirty="0"/>
              <a:t>硬磁盘基本结构</a:t>
            </a:r>
            <a:endParaRPr lang="en-US" altLang="zh-CN" dirty="0"/>
          </a:p>
        </p:txBody>
      </p:sp>
      <p:sp>
        <p:nvSpPr>
          <p:cNvPr id="310275" name="Rectangle 3"/>
          <p:cNvSpPr>
            <a:spLocks noGrp="1" noChangeArrowheads="1"/>
          </p:cNvSpPr>
          <p:nvPr>
            <p:ph type="body" idx="1"/>
          </p:nvPr>
        </p:nvSpPr>
        <p:spPr>
          <a:xfrm>
            <a:off x="187291" y="777875"/>
            <a:ext cx="4684573" cy="4852610"/>
          </a:xfrm>
        </p:spPr>
        <p:txBody>
          <a:bodyPr/>
          <a:lstStyle/>
          <a:p>
            <a:pPr>
              <a:lnSpc>
                <a:spcPct val="150000"/>
              </a:lnSpc>
              <a:spcBef>
                <a:spcPct val="0"/>
              </a:spcBef>
            </a:pPr>
            <a:r>
              <a:rPr lang="zh-CN" altLang="en-US" sz="2800" dirty="0">
                <a:ea typeface="宋体" panose="02010600030101010101" pitchFamily="2" charset="-122"/>
              </a:rPr>
              <a:t>数据结构与格式</a:t>
            </a:r>
            <a:endParaRPr lang="zh-CN" altLang="en-US" sz="2800" dirty="0">
              <a:ea typeface="宋体" panose="02010600030101010101" pitchFamily="2" charset="-122"/>
            </a:endParaRPr>
          </a:p>
          <a:p>
            <a:pPr lvl="1">
              <a:lnSpc>
                <a:spcPct val="150000"/>
              </a:lnSpc>
              <a:spcBef>
                <a:spcPct val="0"/>
              </a:spcBef>
            </a:pPr>
            <a:r>
              <a:rPr lang="zh-CN" altLang="en-US" dirty="0">
                <a:ea typeface="宋体" panose="02010600030101010101" pitchFamily="2" charset="-122"/>
              </a:rPr>
              <a:t>数据结构：</a:t>
            </a:r>
            <a:endParaRPr lang="zh-CN" altLang="en-US" dirty="0">
              <a:ea typeface="宋体" panose="02010600030101010101" pitchFamily="2" charset="-122"/>
            </a:endParaRPr>
          </a:p>
          <a:p>
            <a:pPr lvl="2">
              <a:lnSpc>
                <a:spcPct val="150000"/>
              </a:lnSpc>
              <a:spcBef>
                <a:spcPct val="0"/>
              </a:spcBef>
            </a:pPr>
            <a:r>
              <a:rPr lang="zh-CN" altLang="en-US" sz="2000" dirty="0">
                <a:ea typeface="宋体" panose="02010600030101010101" pitchFamily="2" charset="-122"/>
              </a:rPr>
              <a:t>磁道（柱面：</a:t>
            </a:r>
            <a:r>
              <a:rPr lang="en-US" altLang="zh-CN" sz="2000" dirty="0">
                <a:ea typeface="宋体" panose="02010600030101010101" pitchFamily="2" charset="-122"/>
              </a:rPr>
              <a:t>Cylinder）</a:t>
            </a:r>
            <a:endParaRPr lang="en-US" altLang="zh-CN" sz="2000" dirty="0">
              <a:ea typeface="宋体" panose="02010600030101010101" pitchFamily="2" charset="-122"/>
            </a:endParaRPr>
          </a:p>
          <a:p>
            <a:pPr lvl="2">
              <a:lnSpc>
                <a:spcPct val="150000"/>
              </a:lnSpc>
              <a:spcBef>
                <a:spcPct val="0"/>
              </a:spcBef>
            </a:pPr>
            <a:r>
              <a:rPr lang="zh-CN" altLang="en-US" sz="2000" dirty="0">
                <a:ea typeface="宋体" panose="02010600030101010101" pitchFamily="2" charset="-122"/>
              </a:rPr>
              <a:t>盘面（磁头：</a:t>
            </a:r>
            <a:r>
              <a:rPr lang="en-US" altLang="zh-CN" sz="2000" dirty="0">
                <a:ea typeface="宋体" panose="02010600030101010101" pitchFamily="2" charset="-122"/>
              </a:rPr>
              <a:t>Head</a:t>
            </a:r>
            <a:r>
              <a:rPr lang="zh-CN" altLang="en-US" sz="2000" dirty="0">
                <a:ea typeface="宋体" panose="02010600030101010101" pitchFamily="2" charset="-122"/>
              </a:rPr>
              <a:t>）</a:t>
            </a:r>
            <a:endParaRPr lang="zh-CN" altLang="en-US" sz="2000" dirty="0">
              <a:ea typeface="宋体" panose="02010600030101010101" pitchFamily="2" charset="-122"/>
            </a:endParaRPr>
          </a:p>
          <a:p>
            <a:pPr lvl="2">
              <a:lnSpc>
                <a:spcPct val="150000"/>
              </a:lnSpc>
              <a:spcBef>
                <a:spcPct val="0"/>
              </a:spcBef>
            </a:pPr>
            <a:r>
              <a:rPr lang="zh-CN" altLang="en-US" sz="2000" dirty="0">
                <a:ea typeface="宋体" panose="02010600030101010101" pitchFamily="2" charset="-122"/>
              </a:rPr>
              <a:t>扇区（</a:t>
            </a:r>
            <a:r>
              <a:rPr lang="en-US" altLang="zh-CN" sz="2000" dirty="0">
                <a:ea typeface="宋体" panose="02010600030101010101" pitchFamily="2" charset="-122"/>
              </a:rPr>
              <a:t>Sector）</a:t>
            </a:r>
            <a:endParaRPr lang="en-US" altLang="zh-CN" sz="2000" dirty="0">
              <a:ea typeface="宋体" panose="02010600030101010101" pitchFamily="2" charset="-122"/>
            </a:endParaRPr>
          </a:p>
          <a:p>
            <a:pPr lvl="1">
              <a:lnSpc>
                <a:spcPct val="150000"/>
              </a:lnSpc>
              <a:spcBef>
                <a:spcPct val="0"/>
              </a:spcBef>
            </a:pPr>
            <a:r>
              <a:rPr lang="zh-CN" altLang="en-US" dirty="0">
                <a:ea typeface="宋体" panose="02010600030101010101" pitchFamily="2" charset="-122"/>
              </a:rPr>
              <a:t>扇区容量：512</a:t>
            </a:r>
            <a:r>
              <a:rPr lang="en-US" altLang="zh-CN" dirty="0">
                <a:ea typeface="宋体" panose="02010600030101010101" pitchFamily="2" charset="-122"/>
              </a:rPr>
              <a:t>/4096</a:t>
            </a:r>
            <a:r>
              <a:rPr lang="zh-CN" altLang="en-US" dirty="0">
                <a:ea typeface="宋体" panose="02010600030101010101" pitchFamily="2" charset="-122"/>
              </a:rPr>
              <a:t> </a:t>
            </a:r>
            <a:r>
              <a:rPr lang="en-US" altLang="zh-CN" dirty="0">
                <a:ea typeface="宋体" panose="02010600030101010101" pitchFamily="2" charset="-122"/>
              </a:rPr>
              <a:t>Bytes</a:t>
            </a:r>
            <a:endParaRPr lang="en-US" altLang="zh-CN" dirty="0">
              <a:ea typeface="宋体" panose="02010600030101010101" pitchFamily="2" charset="-122"/>
            </a:endParaRPr>
          </a:p>
          <a:p>
            <a:pPr lvl="1">
              <a:lnSpc>
                <a:spcPct val="150000"/>
              </a:lnSpc>
              <a:spcBef>
                <a:spcPct val="0"/>
              </a:spcBef>
            </a:pPr>
            <a:r>
              <a:rPr lang="zh-CN" altLang="en-US" dirty="0">
                <a:ea typeface="宋体" panose="02010600030101010101" pitchFamily="2" charset="-122"/>
              </a:rPr>
              <a:t>每个磁道包含的扇区数相同</a:t>
            </a:r>
            <a:endParaRPr lang="zh-CN" altLang="en-US" dirty="0">
              <a:ea typeface="宋体" panose="02010600030101010101" pitchFamily="2" charset="-122"/>
            </a:endParaRPr>
          </a:p>
          <a:p>
            <a:pPr lvl="1">
              <a:lnSpc>
                <a:spcPct val="150000"/>
              </a:lnSpc>
              <a:spcBef>
                <a:spcPct val="0"/>
              </a:spcBef>
            </a:pPr>
            <a:r>
              <a:rPr lang="zh-CN" altLang="en-US" dirty="0">
                <a:ea typeface="宋体" panose="02010600030101010101" pitchFamily="2" charset="-122"/>
              </a:rPr>
              <a:t>最小访问单位：扇区</a:t>
            </a:r>
            <a:endParaRPr lang="zh-CN" altLang="en-US" dirty="0">
              <a:ea typeface="宋体" panose="02010600030101010101" pitchFamily="2" charset="-122"/>
            </a:endParaRPr>
          </a:p>
          <a:p>
            <a:pPr lvl="1">
              <a:lnSpc>
                <a:spcPct val="150000"/>
              </a:lnSpc>
              <a:spcBef>
                <a:spcPct val="0"/>
              </a:spcBef>
            </a:pPr>
            <a:r>
              <a:rPr lang="zh-CN" altLang="en-US" dirty="0">
                <a:ea typeface="宋体" panose="02010600030101010101" pitchFamily="2" charset="-122"/>
              </a:rPr>
              <a:t>扇区的地址表示</a:t>
            </a:r>
            <a:endParaRPr lang="en-US" altLang="zh-CN" dirty="0">
              <a:ea typeface="宋体" panose="02010600030101010101" pitchFamily="2" charset="-122"/>
            </a:endParaRPr>
          </a:p>
          <a:p>
            <a:pPr lvl="1">
              <a:lnSpc>
                <a:spcPct val="150000"/>
              </a:lnSpc>
              <a:spcBef>
                <a:spcPct val="0"/>
              </a:spcBef>
            </a:pPr>
            <a:r>
              <a:rPr lang="zh-CN" altLang="en-US" dirty="0">
                <a:ea typeface="宋体" panose="02010600030101010101" pitchFamily="2" charset="-122"/>
              </a:rPr>
              <a:t>存储容量</a:t>
            </a:r>
            <a:endParaRPr lang="zh-CN" altLang="en-US" dirty="0">
              <a:ea typeface="宋体" panose="02010600030101010101" pitchFamily="2" charset="-122"/>
            </a:endParaRPr>
          </a:p>
        </p:txBody>
      </p:sp>
      <p:grpSp>
        <p:nvGrpSpPr>
          <p:cNvPr id="20486" name="Group 6"/>
          <p:cNvGrpSpPr/>
          <p:nvPr/>
        </p:nvGrpSpPr>
        <p:grpSpPr bwMode="auto">
          <a:xfrm>
            <a:off x="5231904" y="6020147"/>
            <a:ext cx="5943600" cy="381000"/>
            <a:chOff x="528" y="3456"/>
            <a:chExt cx="3744" cy="240"/>
          </a:xfrm>
        </p:grpSpPr>
        <p:sp>
          <p:nvSpPr>
            <p:cNvPr id="20488" name="Rectangle 7"/>
            <p:cNvSpPr>
              <a:spLocks noChangeArrowheads="1"/>
            </p:cNvSpPr>
            <p:nvPr/>
          </p:nvSpPr>
          <p:spPr bwMode="auto">
            <a:xfrm>
              <a:off x="528" y="3456"/>
              <a:ext cx="1248" cy="240"/>
            </a:xfrm>
            <a:prstGeom prst="rect">
              <a:avLst/>
            </a:prstGeom>
            <a:noFill/>
            <a:ln w="12700">
              <a:solidFill>
                <a:schemeClr val="tx1"/>
              </a:solidFill>
              <a:miter lim="800000"/>
            </a:ln>
          </p:spPr>
          <p:txBody>
            <a:bodyPr wrap="none" anchor="ctr"/>
            <a:lstStyle/>
            <a:p>
              <a:pPr algn="ctr" eaLnBrk="0" hangingPunct="0">
                <a:buNone/>
              </a:pPr>
              <a:r>
                <a:rPr lang="en-US" altLang="zh-CN" dirty="0">
                  <a:solidFill>
                    <a:srgbClr val="0000FF"/>
                  </a:solidFill>
                </a:rPr>
                <a:t>Cylinder＃</a:t>
              </a:r>
              <a:endParaRPr lang="en-US" altLang="zh-CN" dirty="0">
                <a:solidFill>
                  <a:srgbClr val="0000FF"/>
                </a:solidFill>
              </a:endParaRPr>
            </a:p>
          </p:txBody>
        </p:sp>
        <p:sp>
          <p:nvSpPr>
            <p:cNvPr id="20489" name="Rectangle 8"/>
            <p:cNvSpPr>
              <a:spLocks noChangeArrowheads="1"/>
            </p:cNvSpPr>
            <p:nvPr/>
          </p:nvSpPr>
          <p:spPr bwMode="auto">
            <a:xfrm>
              <a:off x="1776" y="3456"/>
              <a:ext cx="1248" cy="240"/>
            </a:xfrm>
            <a:prstGeom prst="rect">
              <a:avLst/>
            </a:prstGeom>
            <a:noFill/>
            <a:ln w="12700">
              <a:solidFill>
                <a:schemeClr val="tx1"/>
              </a:solidFill>
              <a:miter lim="800000"/>
            </a:ln>
          </p:spPr>
          <p:txBody>
            <a:bodyPr wrap="none" anchor="ctr"/>
            <a:lstStyle/>
            <a:p>
              <a:pPr algn="ctr" eaLnBrk="0" hangingPunct="0">
                <a:buNone/>
              </a:pPr>
              <a:r>
                <a:rPr lang="en-US" altLang="zh-CN">
                  <a:solidFill>
                    <a:srgbClr val="0000FF"/>
                  </a:solidFill>
                </a:rPr>
                <a:t>Head＃</a:t>
              </a:r>
              <a:endParaRPr lang="en-US" altLang="zh-CN">
                <a:solidFill>
                  <a:srgbClr val="0000FF"/>
                </a:solidFill>
              </a:endParaRPr>
            </a:p>
          </p:txBody>
        </p:sp>
        <p:sp>
          <p:nvSpPr>
            <p:cNvPr id="20490" name="Rectangle 9"/>
            <p:cNvSpPr>
              <a:spLocks noChangeArrowheads="1"/>
            </p:cNvSpPr>
            <p:nvPr/>
          </p:nvSpPr>
          <p:spPr bwMode="auto">
            <a:xfrm>
              <a:off x="3024" y="3456"/>
              <a:ext cx="1248" cy="240"/>
            </a:xfrm>
            <a:prstGeom prst="rect">
              <a:avLst/>
            </a:prstGeom>
            <a:noFill/>
            <a:ln w="12700">
              <a:solidFill>
                <a:schemeClr val="tx1"/>
              </a:solidFill>
              <a:miter lim="800000"/>
            </a:ln>
          </p:spPr>
          <p:txBody>
            <a:bodyPr wrap="none" anchor="ctr"/>
            <a:lstStyle/>
            <a:p>
              <a:pPr algn="ctr" eaLnBrk="0" hangingPunct="0">
                <a:buNone/>
              </a:pPr>
              <a:r>
                <a:rPr lang="en-US" altLang="zh-CN">
                  <a:solidFill>
                    <a:srgbClr val="0000FF"/>
                  </a:solidFill>
                </a:rPr>
                <a:t>Sector＃</a:t>
              </a:r>
              <a:endParaRPr lang="en-US" altLang="zh-CN">
                <a:solidFill>
                  <a:srgbClr val="0000FF"/>
                </a:solidFill>
              </a:endParaRPr>
            </a:p>
          </p:txBody>
        </p:sp>
      </p:grpSp>
      <p:pic>
        <p:nvPicPr>
          <p:cNvPr id="20485" name="图片 10" descr="扇区结构.jpg"/>
          <p:cNvPicPr>
            <a:picLocks noChangeAspect="1"/>
          </p:cNvPicPr>
          <p:nvPr/>
        </p:nvPicPr>
        <p:blipFill>
          <a:blip r:embed="rId1" cstate="print"/>
          <a:srcRect/>
          <a:stretch>
            <a:fillRect/>
          </a:stretch>
        </p:blipFill>
        <p:spPr bwMode="auto">
          <a:xfrm>
            <a:off x="6238875" y="1071563"/>
            <a:ext cx="4103688" cy="3357562"/>
          </a:xfrm>
          <a:prstGeom prst="rect">
            <a:avLst/>
          </a:prstGeom>
          <a:noFill/>
          <a:ln w="9525">
            <a:solidFill>
              <a:schemeClr val="bg1"/>
            </a:solidFill>
            <a:miter lim="800000"/>
            <a:headEnd/>
            <a:tailEnd/>
          </a:ln>
        </p:spPr>
      </p:pic>
      <p:pic>
        <p:nvPicPr>
          <p:cNvPr id="14338" name="Picture 2" descr="D:\niu\嵌入式系统\计算机组成原理\Chap07\Image\7.18.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1904" y="4653136"/>
            <a:ext cx="5372100" cy="1162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066" name="Picture 18" descr="http://upload.wikimedia.org/wikipedia/commons/thumb/2/20/DiskStructure.svg/600px-DiskStructure.svg.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00264" y="620688"/>
            <a:ext cx="6264696" cy="6264696"/>
          </a:xfrm>
          <a:prstGeom prst="rect">
            <a:avLst/>
          </a:prstGeom>
          <a:noFill/>
          <a:extLst>
            <a:ext uri="{909E8E84-426E-40DD-AFC4-6F175D3DCCD1}">
              <a14:hiddenFill xmlns:a14="http://schemas.microsoft.com/office/drawing/2010/main">
                <a:solidFill>
                  <a:srgbClr val="FFFFFF"/>
                </a:solidFill>
              </a14:hiddenFill>
            </a:ext>
          </a:extLst>
        </p:spPr>
      </p:pic>
      <p:sp>
        <p:nvSpPr>
          <p:cNvPr id="2051" name="Rectangle 2"/>
          <p:cNvSpPr>
            <a:spLocks noGrp="1" noChangeArrowheads="1"/>
          </p:cNvSpPr>
          <p:nvPr>
            <p:ph type="title"/>
          </p:nvPr>
        </p:nvSpPr>
        <p:spPr>
          <a:xfrm>
            <a:off x="191344" y="219647"/>
            <a:ext cx="5257800" cy="373062"/>
          </a:xfrm>
        </p:spPr>
        <p:txBody>
          <a:bodyPr/>
          <a:lstStyle/>
          <a:p>
            <a:r>
              <a:rPr lang="zh-CN" altLang="en-US" dirty="0"/>
              <a:t>硬磁盘基本结构</a:t>
            </a:r>
            <a:endParaRPr lang="en-US" altLang="zh-CN" dirty="0"/>
          </a:p>
        </p:txBody>
      </p:sp>
      <p:sp>
        <p:nvSpPr>
          <p:cNvPr id="2052" name="Rectangle 3"/>
          <p:cNvSpPr>
            <a:spLocks noGrp="1" noChangeArrowheads="1"/>
          </p:cNvSpPr>
          <p:nvPr>
            <p:ph type="body" idx="1"/>
          </p:nvPr>
        </p:nvSpPr>
        <p:spPr>
          <a:xfrm>
            <a:off x="623392" y="876413"/>
            <a:ext cx="8105775" cy="1320874"/>
          </a:xfrm>
        </p:spPr>
        <p:txBody>
          <a:bodyPr/>
          <a:lstStyle/>
          <a:p>
            <a:r>
              <a:rPr lang="en-US" altLang="zh-CN" dirty="0">
                <a:ea typeface="宋体" panose="02010600030101010101" pitchFamily="2" charset="-122"/>
              </a:rPr>
              <a:t>ZBR</a:t>
            </a:r>
            <a:r>
              <a:rPr lang="zh-CN" altLang="en-US" dirty="0">
                <a:ea typeface="宋体" panose="02010600030101010101" pitchFamily="2" charset="-122"/>
              </a:rPr>
              <a:t>技术（</a:t>
            </a:r>
            <a:r>
              <a:rPr lang="en-US" altLang="zh-CN" dirty="0">
                <a:ea typeface="宋体" panose="02010600030101010101" pitchFamily="2" charset="-122"/>
              </a:rPr>
              <a:t>Zone Bit Recording</a:t>
            </a:r>
            <a:r>
              <a:rPr lang="zh-CN" altLang="en-US" dirty="0">
                <a:ea typeface="宋体" panose="02010600030101010101" pitchFamily="2" charset="-122"/>
              </a:rPr>
              <a:t>）</a:t>
            </a:r>
            <a:endParaRPr lang="en-US" altLang="zh-CN" dirty="0">
              <a:ea typeface="宋体" panose="02010600030101010101" pitchFamily="2" charset="-122"/>
            </a:endParaRPr>
          </a:p>
          <a:p>
            <a:pPr marL="0" indent="0">
              <a:buNone/>
            </a:pPr>
            <a:r>
              <a:rPr lang="zh-CN" altLang="en-US" dirty="0">
                <a:ea typeface="宋体" panose="02010600030101010101" pitchFamily="2" charset="-122"/>
              </a:rPr>
              <a:t>也叫</a:t>
            </a:r>
            <a:r>
              <a:rPr lang="en-US" altLang="zh-CN" dirty="0"/>
              <a:t>Zone Constant Angular Velocity </a:t>
            </a:r>
            <a:endParaRPr lang="en-US" altLang="zh-CN" dirty="0"/>
          </a:p>
          <a:p>
            <a:pPr marL="0" indent="0">
              <a:buNone/>
            </a:pPr>
            <a:r>
              <a:rPr lang="en-US" altLang="zh-CN" dirty="0"/>
              <a:t>(Zone CAV, Z-CAV, or ZCAV)</a:t>
            </a:r>
            <a:endParaRPr lang="zh-CN" altLang="en-US" dirty="0">
              <a:ea typeface="宋体" panose="02010600030101010101" pitchFamily="2" charset="-122"/>
            </a:endParaRPr>
          </a:p>
        </p:txBody>
      </p:sp>
      <p:cxnSp>
        <p:nvCxnSpPr>
          <p:cNvPr id="3" name="直接箭头连接符 2"/>
          <p:cNvCxnSpPr/>
          <p:nvPr/>
        </p:nvCxnSpPr>
        <p:spPr bwMode="auto">
          <a:xfrm flipH="1">
            <a:off x="8508776" y="1556792"/>
            <a:ext cx="1944216" cy="576064"/>
          </a:xfrm>
          <a:prstGeom prst="straightConnector1">
            <a:avLst/>
          </a:prstGeom>
          <a:noFill/>
          <a:ln w="12700" cap="flat" cmpd="sng" algn="ctr">
            <a:solidFill>
              <a:schemeClr val="tx1"/>
            </a:solidFill>
            <a:prstDash val="solid"/>
            <a:round/>
            <a:headEnd type="none" w="med" len="med"/>
            <a:tailEnd type="arrow"/>
          </a:ln>
          <a:effectLst/>
        </p:spPr>
      </p:cxnSp>
      <p:sp>
        <p:nvSpPr>
          <p:cNvPr id="4" name="TextBox 3"/>
          <p:cNvSpPr txBox="1"/>
          <p:nvPr/>
        </p:nvSpPr>
        <p:spPr>
          <a:xfrm>
            <a:off x="9012832" y="1023120"/>
            <a:ext cx="2411760" cy="327782"/>
          </a:xfrm>
          <a:prstGeom prst="rect">
            <a:avLst/>
          </a:prstGeom>
          <a:noFill/>
        </p:spPr>
        <p:txBody>
          <a:bodyPr wrap="square" rtlCol="0">
            <a:spAutoFit/>
          </a:bodyPr>
          <a:lstStyle/>
          <a:p>
            <a:pPr>
              <a:buNone/>
            </a:pPr>
            <a:r>
              <a:rPr lang="en-US" altLang="zh-CN" dirty="0"/>
              <a:t>Higher data rate</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191344" y="219647"/>
            <a:ext cx="5257800" cy="373062"/>
          </a:xfrm>
        </p:spPr>
        <p:txBody>
          <a:bodyPr/>
          <a:lstStyle/>
          <a:p>
            <a:r>
              <a:rPr lang="zh-CN" altLang="en-US" dirty="0"/>
              <a:t>磁盘访问</a:t>
            </a:r>
            <a:endParaRPr lang="en-US" altLang="zh-CN" dirty="0"/>
          </a:p>
        </p:txBody>
      </p:sp>
      <p:sp>
        <p:nvSpPr>
          <p:cNvPr id="5" name="Oval 2"/>
          <p:cNvSpPr>
            <a:spLocks noChangeAspect="1" noChangeArrowheads="1"/>
          </p:cNvSpPr>
          <p:nvPr/>
        </p:nvSpPr>
        <p:spPr bwMode="auto">
          <a:xfrm>
            <a:off x="738188" y="2090738"/>
            <a:ext cx="1716087" cy="1714500"/>
          </a:xfrm>
          <a:prstGeom prst="ellipse">
            <a:avLst/>
          </a:prstGeom>
          <a:solidFill>
            <a:schemeClr val="bg1"/>
          </a:solidFill>
          <a:ln w="9525">
            <a:solidFill>
              <a:schemeClr val="tx1"/>
            </a:solidFill>
            <a:round/>
          </a:ln>
          <a:effectLst>
            <a:outerShdw blurRad="63500" dist="107763" dir="2700000" algn="ctr" rotWithShape="0">
              <a:schemeClr val="bg2">
                <a:alpha val="74998"/>
              </a:schemeClr>
            </a:outerShdw>
          </a:effectLst>
        </p:spPr>
        <p:txBody>
          <a:bodyPr wrap="none" anchor="ctr"/>
          <a:lstStyle/>
          <a:p>
            <a:pPr>
              <a:defRPr/>
            </a:pPr>
            <a:endParaRPr lang="en-US"/>
          </a:p>
        </p:txBody>
      </p:sp>
      <p:grpSp>
        <p:nvGrpSpPr>
          <p:cNvPr id="6" name="Group 3"/>
          <p:cNvGrpSpPr/>
          <p:nvPr/>
        </p:nvGrpSpPr>
        <p:grpSpPr bwMode="auto">
          <a:xfrm>
            <a:off x="735013" y="2090738"/>
            <a:ext cx="7799387" cy="1722437"/>
            <a:chOff x="463" y="1317"/>
            <a:chExt cx="4913" cy="1085"/>
          </a:xfrm>
        </p:grpSpPr>
        <p:grpSp>
          <p:nvGrpSpPr>
            <p:cNvPr id="7" name="Group 4"/>
            <p:cNvGrpSpPr/>
            <p:nvPr/>
          </p:nvGrpSpPr>
          <p:grpSpPr bwMode="auto">
            <a:xfrm>
              <a:off x="463" y="1317"/>
              <a:ext cx="1088" cy="1085"/>
              <a:chOff x="463" y="1317"/>
              <a:chExt cx="1088" cy="1085"/>
            </a:xfrm>
          </p:grpSpPr>
          <p:sp>
            <p:nvSpPr>
              <p:cNvPr id="9" name="Line 5"/>
              <p:cNvSpPr>
                <a:spLocks noChangeAspect="1" noChangeShapeType="1"/>
              </p:cNvSpPr>
              <p:nvPr/>
            </p:nvSpPr>
            <p:spPr bwMode="auto">
              <a:xfrm>
                <a:off x="1006" y="1317"/>
                <a:ext cx="0" cy="1080"/>
              </a:xfrm>
              <a:prstGeom prst="line">
                <a:avLst/>
              </a:prstGeom>
              <a:noFill/>
              <a:ln w="9525">
                <a:solidFill>
                  <a:schemeClr val="tx1"/>
                </a:solidFill>
                <a:round/>
              </a:ln>
            </p:spPr>
            <p:txBody>
              <a:bodyPr/>
              <a:lstStyle/>
              <a:p>
                <a:endParaRPr lang="en-US"/>
              </a:p>
            </p:txBody>
          </p:sp>
          <p:sp>
            <p:nvSpPr>
              <p:cNvPr id="10" name="Line 6"/>
              <p:cNvSpPr>
                <a:spLocks noChangeAspect="1" noChangeShapeType="1"/>
              </p:cNvSpPr>
              <p:nvPr/>
            </p:nvSpPr>
            <p:spPr bwMode="auto">
              <a:xfrm rot="1800000">
                <a:off x="1008" y="1319"/>
                <a:ext cx="0" cy="1081"/>
              </a:xfrm>
              <a:prstGeom prst="line">
                <a:avLst/>
              </a:prstGeom>
              <a:noFill/>
              <a:ln w="9525">
                <a:solidFill>
                  <a:schemeClr val="tx1"/>
                </a:solidFill>
                <a:round/>
              </a:ln>
            </p:spPr>
            <p:txBody>
              <a:bodyPr/>
              <a:lstStyle/>
              <a:p>
                <a:endParaRPr lang="en-US"/>
              </a:p>
            </p:txBody>
          </p:sp>
          <p:sp>
            <p:nvSpPr>
              <p:cNvPr id="11" name="Line 7"/>
              <p:cNvSpPr>
                <a:spLocks noChangeAspect="1" noChangeShapeType="1"/>
              </p:cNvSpPr>
              <p:nvPr/>
            </p:nvSpPr>
            <p:spPr bwMode="auto">
              <a:xfrm rot="3600000">
                <a:off x="1004" y="1321"/>
                <a:ext cx="0" cy="1081"/>
              </a:xfrm>
              <a:prstGeom prst="line">
                <a:avLst/>
              </a:prstGeom>
              <a:noFill/>
              <a:ln w="9525">
                <a:solidFill>
                  <a:schemeClr val="tx1"/>
                </a:solidFill>
                <a:round/>
              </a:ln>
            </p:spPr>
            <p:txBody>
              <a:bodyPr/>
              <a:lstStyle/>
              <a:p>
                <a:endParaRPr lang="en-US"/>
              </a:p>
            </p:txBody>
          </p:sp>
          <p:sp>
            <p:nvSpPr>
              <p:cNvPr id="12" name="Line 8"/>
              <p:cNvSpPr>
                <a:spLocks noChangeAspect="1" noChangeShapeType="1"/>
              </p:cNvSpPr>
              <p:nvPr/>
            </p:nvSpPr>
            <p:spPr bwMode="auto">
              <a:xfrm rot="5400000">
                <a:off x="1004" y="1307"/>
                <a:ext cx="0" cy="1081"/>
              </a:xfrm>
              <a:prstGeom prst="line">
                <a:avLst/>
              </a:prstGeom>
              <a:noFill/>
              <a:ln w="9525">
                <a:solidFill>
                  <a:schemeClr val="tx1"/>
                </a:solidFill>
                <a:round/>
              </a:ln>
            </p:spPr>
            <p:txBody>
              <a:bodyPr/>
              <a:lstStyle/>
              <a:p>
                <a:endParaRPr lang="en-US"/>
              </a:p>
            </p:txBody>
          </p:sp>
          <p:sp>
            <p:nvSpPr>
              <p:cNvPr id="13" name="Line 9"/>
              <p:cNvSpPr>
                <a:spLocks noChangeAspect="1" noChangeShapeType="1"/>
              </p:cNvSpPr>
              <p:nvPr/>
            </p:nvSpPr>
            <p:spPr bwMode="auto">
              <a:xfrm rot="7200000">
                <a:off x="1011" y="1300"/>
                <a:ext cx="0" cy="1081"/>
              </a:xfrm>
              <a:prstGeom prst="line">
                <a:avLst/>
              </a:prstGeom>
              <a:noFill/>
              <a:ln w="9525">
                <a:solidFill>
                  <a:schemeClr val="tx1"/>
                </a:solidFill>
                <a:round/>
              </a:ln>
            </p:spPr>
            <p:txBody>
              <a:bodyPr/>
              <a:lstStyle/>
              <a:p>
                <a:endParaRPr lang="en-US"/>
              </a:p>
            </p:txBody>
          </p:sp>
          <p:sp>
            <p:nvSpPr>
              <p:cNvPr id="14" name="Line 10"/>
              <p:cNvSpPr>
                <a:spLocks noChangeAspect="1" noChangeShapeType="1"/>
              </p:cNvSpPr>
              <p:nvPr/>
            </p:nvSpPr>
            <p:spPr bwMode="auto">
              <a:xfrm rot="9000000">
                <a:off x="1017" y="1322"/>
                <a:ext cx="0" cy="1080"/>
              </a:xfrm>
              <a:prstGeom prst="line">
                <a:avLst/>
              </a:prstGeom>
              <a:noFill/>
              <a:ln w="9525">
                <a:solidFill>
                  <a:schemeClr val="tx1"/>
                </a:solidFill>
                <a:round/>
              </a:ln>
            </p:spPr>
            <p:txBody>
              <a:bodyPr/>
              <a:lstStyle/>
              <a:p>
                <a:endParaRPr lang="en-US"/>
              </a:p>
            </p:txBody>
          </p:sp>
        </p:grpSp>
        <p:sp>
          <p:nvSpPr>
            <p:cNvPr id="8" name="Rectangle 11"/>
            <p:cNvSpPr>
              <a:spLocks noChangeArrowheads="1"/>
            </p:cNvSpPr>
            <p:nvPr/>
          </p:nvSpPr>
          <p:spPr bwMode="auto">
            <a:xfrm>
              <a:off x="1776" y="1488"/>
              <a:ext cx="3600" cy="528"/>
            </a:xfrm>
            <a:prstGeom prst="rect">
              <a:avLst/>
            </a:prstGeom>
            <a:noFill/>
            <a:ln w="12700">
              <a:noFill/>
              <a:miter lim="800000"/>
            </a:ln>
          </p:spPr>
          <p:txBody>
            <a:bodyPr lIns="90488" tIns="44450" rIns="90488" bIns="44450" anchor="b"/>
            <a:lstStyle/>
            <a:p>
              <a:pPr defTabSz="914400">
                <a:lnSpc>
                  <a:spcPct val="100000"/>
                </a:lnSpc>
                <a:buClrTx/>
                <a:buSzTx/>
                <a:buFontTx/>
                <a:buNone/>
              </a:pPr>
              <a:r>
                <a:rPr lang="en-US" sz="2800">
                  <a:solidFill>
                    <a:schemeClr val="tx2"/>
                  </a:solidFill>
                  <a:latin typeface="Arial" panose="020B0604020202020204" pitchFamily="34" charset="0"/>
                </a:rPr>
                <a:t>Tracks divided into sectors</a:t>
              </a:r>
              <a:endParaRPr lang="en-US" sz="2800">
                <a:solidFill>
                  <a:schemeClr val="tx2"/>
                </a:solidFill>
                <a:latin typeface="Arial" panose="020B0604020202020204" pitchFamily="34" charset="0"/>
              </a:endParaRPr>
            </a:p>
          </p:txBody>
        </p:sp>
      </p:grpSp>
      <p:grpSp>
        <p:nvGrpSpPr>
          <p:cNvPr id="15" name="Group 13"/>
          <p:cNvGrpSpPr/>
          <p:nvPr/>
        </p:nvGrpSpPr>
        <p:grpSpPr bwMode="auto">
          <a:xfrm>
            <a:off x="928688" y="1524000"/>
            <a:ext cx="7300912" cy="2117725"/>
            <a:chOff x="585" y="960"/>
            <a:chExt cx="4599" cy="1334"/>
          </a:xfrm>
        </p:grpSpPr>
        <p:grpSp>
          <p:nvGrpSpPr>
            <p:cNvPr id="16" name="Group 14"/>
            <p:cNvGrpSpPr/>
            <p:nvPr/>
          </p:nvGrpSpPr>
          <p:grpSpPr bwMode="auto">
            <a:xfrm>
              <a:off x="585" y="1430"/>
              <a:ext cx="865" cy="864"/>
              <a:chOff x="585" y="1430"/>
              <a:chExt cx="865" cy="864"/>
            </a:xfrm>
          </p:grpSpPr>
          <p:sp>
            <p:nvSpPr>
              <p:cNvPr id="18" name="Oval 15"/>
              <p:cNvSpPr>
                <a:spLocks noChangeAspect="1" noChangeArrowheads="1"/>
              </p:cNvSpPr>
              <p:nvPr/>
            </p:nvSpPr>
            <p:spPr bwMode="auto">
              <a:xfrm>
                <a:off x="900" y="1765"/>
                <a:ext cx="216" cy="216"/>
              </a:xfrm>
              <a:prstGeom prst="ellipse">
                <a:avLst/>
              </a:prstGeom>
              <a:solidFill>
                <a:schemeClr val="bg1"/>
              </a:solidFill>
              <a:ln w="9525">
                <a:solidFill>
                  <a:schemeClr val="tx1"/>
                </a:solidFill>
                <a:round/>
              </a:ln>
            </p:spPr>
            <p:txBody>
              <a:bodyPr wrap="none" anchor="ctr"/>
              <a:lstStyle/>
              <a:p>
                <a:endParaRPr lang="en-US"/>
              </a:p>
            </p:txBody>
          </p:sp>
          <p:sp>
            <p:nvSpPr>
              <p:cNvPr id="19" name="Oval 16"/>
              <p:cNvSpPr>
                <a:spLocks noChangeAspect="1" noChangeArrowheads="1"/>
              </p:cNvSpPr>
              <p:nvPr/>
            </p:nvSpPr>
            <p:spPr bwMode="auto">
              <a:xfrm>
                <a:off x="585" y="1430"/>
                <a:ext cx="865" cy="864"/>
              </a:xfrm>
              <a:prstGeom prst="ellipse">
                <a:avLst/>
              </a:prstGeom>
              <a:noFill/>
              <a:ln w="9525">
                <a:solidFill>
                  <a:schemeClr val="tx1"/>
                </a:solidFill>
                <a:round/>
              </a:ln>
            </p:spPr>
            <p:txBody>
              <a:bodyPr wrap="none" anchor="ctr"/>
              <a:lstStyle/>
              <a:p>
                <a:endParaRPr lang="en-US"/>
              </a:p>
            </p:txBody>
          </p:sp>
          <p:sp>
            <p:nvSpPr>
              <p:cNvPr id="20" name="Oval 17"/>
              <p:cNvSpPr>
                <a:spLocks noChangeAspect="1" noChangeArrowheads="1"/>
              </p:cNvSpPr>
              <p:nvPr/>
            </p:nvSpPr>
            <p:spPr bwMode="auto">
              <a:xfrm>
                <a:off x="693" y="1538"/>
                <a:ext cx="649" cy="648"/>
              </a:xfrm>
              <a:prstGeom prst="ellipse">
                <a:avLst/>
              </a:prstGeom>
              <a:noFill/>
              <a:ln w="9525">
                <a:solidFill>
                  <a:schemeClr val="tx1"/>
                </a:solidFill>
                <a:round/>
              </a:ln>
            </p:spPr>
            <p:txBody>
              <a:bodyPr wrap="none" anchor="ctr"/>
              <a:lstStyle/>
              <a:p>
                <a:endParaRPr lang="en-US"/>
              </a:p>
            </p:txBody>
          </p:sp>
          <p:sp>
            <p:nvSpPr>
              <p:cNvPr id="21" name="Oval 18"/>
              <p:cNvSpPr>
                <a:spLocks noChangeAspect="1" noChangeArrowheads="1"/>
              </p:cNvSpPr>
              <p:nvPr/>
            </p:nvSpPr>
            <p:spPr bwMode="auto">
              <a:xfrm>
                <a:off x="792" y="1657"/>
                <a:ext cx="432" cy="432"/>
              </a:xfrm>
              <a:prstGeom prst="ellipse">
                <a:avLst/>
              </a:prstGeom>
              <a:noFill/>
              <a:ln w="9525">
                <a:solidFill>
                  <a:schemeClr val="tx1"/>
                </a:solidFill>
                <a:round/>
              </a:ln>
            </p:spPr>
            <p:txBody>
              <a:bodyPr wrap="none" anchor="ctr"/>
              <a:lstStyle/>
              <a:p>
                <a:endParaRPr lang="en-US"/>
              </a:p>
            </p:txBody>
          </p:sp>
        </p:grpSp>
        <p:sp>
          <p:nvSpPr>
            <p:cNvPr id="17" name="Rectangle 19"/>
            <p:cNvSpPr>
              <a:spLocks noChangeArrowheads="1"/>
            </p:cNvSpPr>
            <p:nvPr/>
          </p:nvSpPr>
          <p:spPr bwMode="auto">
            <a:xfrm>
              <a:off x="1776" y="960"/>
              <a:ext cx="3408" cy="528"/>
            </a:xfrm>
            <a:prstGeom prst="rect">
              <a:avLst/>
            </a:prstGeom>
            <a:noFill/>
            <a:ln w="12700">
              <a:noFill/>
              <a:miter lim="800000"/>
            </a:ln>
          </p:spPr>
          <p:txBody>
            <a:bodyPr lIns="90488" tIns="44450" rIns="90488" bIns="44450" anchor="b"/>
            <a:lstStyle/>
            <a:p>
              <a:pPr defTabSz="914400">
                <a:lnSpc>
                  <a:spcPct val="100000"/>
                </a:lnSpc>
                <a:buClrTx/>
                <a:buSzTx/>
                <a:buFontTx/>
                <a:buNone/>
              </a:pPr>
              <a:r>
                <a:rPr lang="en-US" sz="2800" dirty="0">
                  <a:solidFill>
                    <a:schemeClr val="tx2"/>
                  </a:solidFill>
                  <a:latin typeface="Arial" panose="020B0604020202020204" pitchFamily="34" charset="0"/>
                </a:rPr>
                <a:t>Surface organized into tracks</a:t>
              </a:r>
              <a:endParaRPr lang="en-US" sz="2800" dirty="0">
                <a:solidFill>
                  <a:schemeClr val="tx2"/>
                </a:solidFill>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191344" y="219647"/>
            <a:ext cx="5257800" cy="373062"/>
          </a:xfrm>
        </p:spPr>
        <p:txBody>
          <a:bodyPr/>
          <a:lstStyle/>
          <a:p>
            <a:r>
              <a:rPr lang="zh-CN" altLang="en-US" dirty="0"/>
              <a:t>磁盘访问</a:t>
            </a:r>
            <a:endParaRPr lang="en-US" altLang="zh-CN" dirty="0"/>
          </a:p>
        </p:txBody>
      </p:sp>
      <p:grpSp>
        <p:nvGrpSpPr>
          <p:cNvPr id="22" name="Group 3"/>
          <p:cNvGrpSpPr>
            <a:grpSpLocks noChangeAspect="1"/>
          </p:cNvGrpSpPr>
          <p:nvPr/>
        </p:nvGrpSpPr>
        <p:grpSpPr bwMode="auto">
          <a:xfrm>
            <a:off x="735013" y="2090738"/>
            <a:ext cx="1727200" cy="1722437"/>
            <a:chOff x="525" y="1152"/>
            <a:chExt cx="1449" cy="1446"/>
          </a:xfrm>
        </p:grpSpPr>
        <p:sp>
          <p:nvSpPr>
            <p:cNvPr id="23" name="Oval 4"/>
            <p:cNvSpPr>
              <a:spLocks noChangeAspect="1" noChangeArrowheads="1"/>
            </p:cNvSpPr>
            <p:nvPr/>
          </p:nvSpPr>
          <p:spPr bwMode="auto">
            <a:xfrm>
              <a:off x="528" y="1152"/>
              <a:ext cx="1440" cy="1439"/>
            </a:xfrm>
            <a:prstGeom prst="ellipse">
              <a:avLst/>
            </a:prstGeom>
            <a:solidFill>
              <a:schemeClr val="bg1"/>
            </a:solidFill>
            <a:ln w="9525">
              <a:solidFill>
                <a:schemeClr val="tx1"/>
              </a:solidFill>
              <a:round/>
            </a:ln>
            <a:effectLst>
              <a:outerShdw blurRad="63500" dist="107763" dir="2700000" algn="ctr" rotWithShape="0">
                <a:schemeClr val="bg2">
                  <a:alpha val="74998"/>
                </a:schemeClr>
              </a:outerShdw>
            </a:effectLst>
          </p:spPr>
          <p:txBody>
            <a:bodyPr wrap="none" anchor="ctr"/>
            <a:lstStyle/>
            <a:p>
              <a:pPr>
                <a:defRPr/>
              </a:pPr>
              <a:endParaRPr lang="en-US"/>
            </a:p>
          </p:txBody>
        </p:sp>
        <p:sp>
          <p:nvSpPr>
            <p:cNvPr id="24" name="Oval 5"/>
            <p:cNvSpPr>
              <a:spLocks noChangeAspect="1" noChangeArrowheads="1"/>
            </p:cNvSpPr>
            <p:nvPr/>
          </p:nvSpPr>
          <p:spPr bwMode="auto">
            <a:xfrm>
              <a:off x="687" y="1302"/>
              <a:ext cx="1152" cy="1152"/>
            </a:xfrm>
            <a:prstGeom prst="ellipse">
              <a:avLst/>
            </a:prstGeom>
            <a:solidFill>
              <a:schemeClr val="bg1"/>
            </a:solidFill>
            <a:ln w="9525">
              <a:solidFill>
                <a:schemeClr val="tx1"/>
              </a:solidFill>
              <a:round/>
            </a:ln>
          </p:spPr>
          <p:txBody>
            <a:bodyPr wrap="none" anchor="ctr"/>
            <a:lstStyle/>
            <a:p>
              <a:endParaRPr lang="en-US"/>
            </a:p>
          </p:txBody>
        </p:sp>
        <p:sp>
          <p:nvSpPr>
            <p:cNvPr id="25" name="Oval 6"/>
            <p:cNvSpPr>
              <a:spLocks noChangeAspect="1" noChangeArrowheads="1"/>
            </p:cNvSpPr>
            <p:nvPr/>
          </p:nvSpPr>
          <p:spPr bwMode="auto">
            <a:xfrm>
              <a:off x="831" y="1446"/>
              <a:ext cx="864" cy="864"/>
            </a:xfrm>
            <a:prstGeom prst="ellipse">
              <a:avLst/>
            </a:prstGeom>
            <a:solidFill>
              <a:schemeClr val="bg1"/>
            </a:solidFill>
            <a:ln w="9525">
              <a:solidFill>
                <a:schemeClr val="tx1"/>
              </a:solidFill>
              <a:round/>
            </a:ln>
          </p:spPr>
          <p:txBody>
            <a:bodyPr wrap="none" anchor="ctr"/>
            <a:lstStyle/>
            <a:p>
              <a:endParaRPr lang="en-US"/>
            </a:p>
          </p:txBody>
        </p:sp>
        <p:sp>
          <p:nvSpPr>
            <p:cNvPr id="26" name="Oval 7"/>
            <p:cNvSpPr>
              <a:spLocks noChangeAspect="1" noChangeArrowheads="1"/>
            </p:cNvSpPr>
            <p:nvPr/>
          </p:nvSpPr>
          <p:spPr bwMode="auto">
            <a:xfrm>
              <a:off x="963" y="1605"/>
              <a:ext cx="576" cy="576"/>
            </a:xfrm>
            <a:prstGeom prst="ellipse">
              <a:avLst/>
            </a:prstGeom>
            <a:solidFill>
              <a:schemeClr val="bg1"/>
            </a:solidFill>
            <a:ln w="9525">
              <a:solidFill>
                <a:schemeClr val="tx1"/>
              </a:solidFill>
              <a:round/>
            </a:ln>
          </p:spPr>
          <p:txBody>
            <a:bodyPr wrap="none" anchor="ctr"/>
            <a:lstStyle/>
            <a:p>
              <a:endParaRPr lang="en-US"/>
            </a:p>
          </p:txBody>
        </p:sp>
        <p:sp>
          <p:nvSpPr>
            <p:cNvPr id="27" name="Line 8"/>
            <p:cNvSpPr>
              <a:spLocks noChangeAspect="1" noChangeShapeType="1"/>
            </p:cNvSpPr>
            <p:nvPr/>
          </p:nvSpPr>
          <p:spPr bwMode="auto">
            <a:xfrm>
              <a:off x="1248" y="1152"/>
              <a:ext cx="0" cy="1440"/>
            </a:xfrm>
            <a:prstGeom prst="line">
              <a:avLst/>
            </a:prstGeom>
            <a:noFill/>
            <a:ln w="9525">
              <a:solidFill>
                <a:schemeClr val="tx1"/>
              </a:solidFill>
              <a:round/>
            </a:ln>
          </p:spPr>
          <p:txBody>
            <a:bodyPr/>
            <a:lstStyle/>
            <a:p>
              <a:endParaRPr lang="en-US"/>
            </a:p>
          </p:txBody>
        </p:sp>
        <p:sp>
          <p:nvSpPr>
            <p:cNvPr id="28" name="Line 9"/>
            <p:cNvSpPr>
              <a:spLocks noChangeAspect="1" noChangeShapeType="1"/>
            </p:cNvSpPr>
            <p:nvPr/>
          </p:nvSpPr>
          <p:spPr bwMode="auto">
            <a:xfrm rot="1800000">
              <a:off x="1251" y="1155"/>
              <a:ext cx="0" cy="1440"/>
            </a:xfrm>
            <a:prstGeom prst="line">
              <a:avLst/>
            </a:prstGeom>
            <a:noFill/>
            <a:ln w="9525">
              <a:solidFill>
                <a:schemeClr val="tx1"/>
              </a:solidFill>
              <a:round/>
            </a:ln>
          </p:spPr>
          <p:txBody>
            <a:bodyPr/>
            <a:lstStyle/>
            <a:p>
              <a:endParaRPr lang="en-US"/>
            </a:p>
          </p:txBody>
        </p:sp>
        <p:sp>
          <p:nvSpPr>
            <p:cNvPr id="29" name="Line 10"/>
            <p:cNvSpPr>
              <a:spLocks noChangeAspect="1" noChangeShapeType="1"/>
            </p:cNvSpPr>
            <p:nvPr/>
          </p:nvSpPr>
          <p:spPr bwMode="auto">
            <a:xfrm rot="3600000">
              <a:off x="1245" y="1158"/>
              <a:ext cx="0" cy="1440"/>
            </a:xfrm>
            <a:prstGeom prst="line">
              <a:avLst/>
            </a:prstGeom>
            <a:noFill/>
            <a:ln w="9525">
              <a:solidFill>
                <a:schemeClr val="tx1"/>
              </a:solidFill>
              <a:round/>
            </a:ln>
          </p:spPr>
          <p:txBody>
            <a:bodyPr/>
            <a:lstStyle/>
            <a:p>
              <a:endParaRPr lang="en-US"/>
            </a:p>
          </p:txBody>
        </p:sp>
        <p:sp>
          <p:nvSpPr>
            <p:cNvPr id="30" name="Line 11"/>
            <p:cNvSpPr>
              <a:spLocks noChangeAspect="1" noChangeShapeType="1"/>
            </p:cNvSpPr>
            <p:nvPr/>
          </p:nvSpPr>
          <p:spPr bwMode="auto">
            <a:xfrm rot="5400000">
              <a:off x="1245" y="1140"/>
              <a:ext cx="0" cy="1440"/>
            </a:xfrm>
            <a:prstGeom prst="line">
              <a:avLst/>
            </a:prstGeom>
            <a:noFill/>
            <a:ln w="9525">
              <a:solidFill>
                <a:schemeClr val="tx1"/>
              </a:solidFill>
              <a:round/>
            </a:ln>
          </p:spPr>
          <p:txBody>
            <a:bodyPr/>
            <a:lstStyle/>
            <a:p>
              <a:endParaRPr lang="en-US"/>
            </a:p>
          </p:txBody>
        </p:sp>
        <p:sp>
          <p:nvSpPr>
            <p:cNvPr id="31" name="Line 12"/>
            <p:cNvSpPr>
              <a:spLocks noChangeAspect="1" noChangeShapeType="1"/>
            </p:cNvSpPr>
            <p:nvPr/>
          </p:nvSpPr>
          <p:spPr bwMode="auto">
            <a:xfrm rot="7200000">
              <a:off x="1254" y="1131"/>
              <a:ext cx="0" cy="1440"/>
            </a:xfrm>
            <a:prstGeom prst="line">
              <a:avLst/>
            </a:prstGeom>
            <a:noFill/>
            <a:ln w="9525">
              <a:solidFill>
                <a:schemeClr val="tx1"/>
              </a:solidFill>
              <a:round/>
            </a:ln>
          </p:spPr>
          <p:txBody>
            <a:bodyPr/>
            <a:lstStyle/>
            <a:p>
              <a:endParaRPr lang="en-US"/>
            </a:p>
          </p:txBody>
        </p:sp>
        <p:sp>
          <p:nvSpPr>
            <p:cNvPr id="32" name="Line 13"/>
            <p:cNvSpPr>
              <a:spLocks noChangeAspect="1" noChangeShapeType="1"/>
            </p:cNvSpPr>
            <p:nvPr/>
          </p:nvSpPr>
          <p:spPr bwMode="auto">
            <a:xfrm rot="9000000">
              <a:off x="1263" y="1158"/>
              <a:ext cx="0" cy="1440"/>
            </a:xfrm>
            <a:prstGeom prst="line">
              <a:avLst/>
            </a:prstGeom>
            <a:noFill/>
            <a:ln w="9525">
              <a:solidFill>
                <a:schemeClr val="tx1"/>
              </a:solidFill>
              <a:round/>
            </a:ln>
          </p:spPr>
          <p:txBody>
            <a:bodyPr/>
            <a:lstStyle/>
            <a:p>
              <a:endParaRPr lang="en-US"/>
            </a:p>
          </p:txBody>
        </p:sp>
        <p:sp>
          <p:nvSpPr>
            <p:cNvPr id="33" name="Oval 14"/>
            <p:cNvSpPr>
              <a:spLocks noChangeAspect="1" noChangeArrowheads="1"/>
            </p:cNvSpPr>
            <p:nvPr/>
          </p:nvSpPr>
          <p:spPr bwMode="auto">
            <a:xfrm>
              <a:off x="1107" y="1749"/>
              <a:ext cx="288" cy="288"/>
            </a:xfrm>
            <a:prstGeom prst="ellipse">
              <a:avLst/>
            </a:prstGeom>
            <a:solidFill>
              <a:schemeClr val="bg1"/>
            </a:solidFill>
            <a:ln w="9525">
              <a:solidFill>
                <a:schemeClr val="tx1"/>
              </a:solidFill>
              <a:round/>
            </a:ln>
          </p:spPr>
          <p:txBody>
            <a:bodyPr wrap="none" anchor="ctr"/>
            <a:lstStyle/>
            <a:p>
              <a:endParaRPr lang="en-US"/>
            </a:p>
          </p:txBody>
        </p:sp>
      </p:grpSp>
      <p:sp>
        <p:nvSpPr>
          <p:cNvPr id="34" name="AutoShape 15"/>
          <p:cNvSpPr>
            <a:spLocks noChangeAspect="1" noChangeArrowheads="1"/>
          </p:cNvSpPr>
          <p:nvPr/>
        </p:nvSpPr>
        <p:spPr bwMode="auto">
          <a:xfrm>
            <a:off x="1460500" y="1962150"/>
            <a:ext cx="290513" cy="555625"/>
          </a:xfrm>
          <a:prstGeom prst="downArrow">
            <a:avLst>
              <a:gd name="adj1" fmla="val 50000"/>
              <a:gd name="adj2" fmla="val 47814"/>
            </a:avLst>
          </a:prstGeom>
          <a:solidFill>
            <a:srgbClr val="000000"/>
          </a:solidFill>
          <a:ln w="9525">
            <a:solidFill>
              <a:schemeClr val="tx1"/>
            </a:solidFill>
            <a:miter lim="800000"/>
          </a:ln>
        </p:spPr>
        <p:txBody>
          <a:bodyPr wrap="none" anchor="ctr"/>
          <a:lstStyle/>
          <a:p>
            <a:endParaRPr lang="en-US"/>
          </a:p>
        </p:txBody>
      </p:sp>
      <p:sp>
        <p:nvSpPr>
          <p:cNvPr id="35" name="Rectangle 16"/>
          <p:cNvSpPr>
            <a:spLocks noChangeArrowheads="1"/>
          </p:cNvSpPr>
          <p:nvPr/>
        </p:nvSpPr>
        <p:spPr bwMode="auto">
          <a:xfrm>
            <a:off x="1981200" y="4495800"/>
            <a:ext cx="5410200" cy="838200"/>
          </a:xfrm>
          <a:prstGeom prst="rect">
            <a:avLst/>
          </a:prstGeom>
          <a:noFill/>
          <a:ln w="12700">
            <a:noFill/>
            <a:miter lim="800000"/>
          </a:ln>
        </p:spPr>
        <p:txBody>
          <a:bodyPr lIns="90488" tIns="44450" rIns="90488" bIns="44450" anchor="b"/>
          <a:lstStyle/>
          <a:p>
            <a:pPr defTabSz="914400">
              <a:lnSpc>
                <a:spcPct val="100000"/>
              </a:lnSpc>
              <a:buClrTx/>
              <a:buSzTx/>
              <a:buFontTx/>
              <a:buNone/>
            </a:pPr>
            <a:r>
              <a:rPr lang="en-US" sz="2800" dirty="0">
                <a:solidFill>
                  <a:schemeClr val="tx2"/>
                </a:solidFill>
                <a:latin typeface="Arial" panose="020B0604020202020204" pitchFamily="34" charset="0"/>
              </a:rPr>
              <a:t>Head in position above a track</a:t>
            </a:r>
            <a:endParaRPr lang="en-US" sz="2800" dirty="0">
              <a:solidFill>
                <a:schemeClr val="tx2"/>
              </a:solidFill>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191344" y="219647"/>
            <a:ext cx="5257800" cy="373062"/>
          </a:xfrm>
        </p:spPr>
        <p:txBody>
          <a:bodyPr/>
          <a:lstStyle/>
          <a:p>
            <a:r>
              <a:rPr lang="zh-CN" altLang="en-US" dirty="0"/>
              <a:t>磁盘访问</a:t>
            </a:r>
            <a:endParaRPr lang="en-US" altLang="zh-CN" dirty="0"/>
          </a:p>
        </p:txBody>
      </p:sp>
      <p:grpSp>
        <p:nvGrpSpPr>
          <p:cNvPr id="3" name="Group 3"/>
          <p:cNvGrpSpPr>
            <a:grpSpLocks noChangeAspect="1"/>
          </p:cNvGrpSpPr>
          <p:nvPr/>
        </p:nvGrpSpPr>
        <p:grpSpPr bwMode="auto">
          <a:xfrm>
            <a:off x="735013" y="2090738"/>
            <a:ext cx="1727200" cy="1722437"/>
            <a:chOff x="525" y="1152"/>
            <a:chExt cx="1449" cy="1446"/>
          </a:xfrm>
        </p:grpSpPr>
        <p:sp>
          <p:nvSpPr>
            <p:cNvPr id="4" name="Oval 4"/>
            <p:cNvSpPr>
              <a:spLocks noChangeAspect="1" noChangeArrowheads="1"/>
            </p:cNvSpPr>
            <p:nvPr/>
          </p:nvSpPr>
          <p:spPr bwMode="auto">
            <a:xfrm>
              <a:off x="528" y="1152"/>
              <a:ext cx="1440" cy="1439"/>
            </a:xfrm>
            <a:prstGeom prst="ellipse">
              <a:avLst/>
            </a:prstGeom>
            <a:solidFill>
              <a:schemeClr val="bg1"/>
            </a:solidFill>
            <a:ln w="9525">
              <a:solidFill>
                <a:schemeClr val="tx1"/>
              </a:solidFill>
              <a:round/>
            </a:ln>
            <a:effectLst>
              <a:outerShdw blurRad="63500" dist="107763" dir="2700000" algn="ctr" rotWithShape="0">
                <a:schemeClr val="bg2">
                  <a:alpha val="74998"/>
                </a:schemeClr>
              </a:outerShdw>
            </a:effectLst>
          </p:spPr>
          <p:txBody>
            <a:bodyPr wrap="none" anchor="ctr"/>
            <a:lstStyle/>
            <a:p>
              <a:pPr>
                <a:defRPr/>
              </a:pPr>
              <a:endParaRPr lang="en-US"/>
            </a:p>
          </p:txBody>
        </p:sp>
        <p:sp>
          <p:nvSpPr>
            <p:cNvPr id="5" name="Oval 5"/>
            <p:cNvSpPr>
              <a:spLocks noChangeAspect="1" noChangeArrowheads="1"/>
            </p:cNvSpPr>
            <p:nvPr/>
          </p:nvSpPr>
          <p:spPr bwMode="auto">
            <a:xfrm>
              <a:off x="687" y="1302"/>
              <a:ext cx="1152" cy="1152"/>
            </a:xfrm>
            <a:prstGeom prst="ellipse">
              <a:avLst/>
            </a:prstGeom>
            <a:solidFill>
              <a:schemeClr val="bg1"/>
            </a:solidFill>
            <a:ln w="9525">
              <a:solidFill>
                <a:schemeClr val="tx1"/>
              </a:solidFill>
              <a:round/>
            </a:ln>
          </p:spPr>
          <p:txBody>
            <a:bodyPr wrap="none" anchor="ctr"/>
            <a:lstStyle/>
            <a:p>
              <a:endParaRPr lang="en-US"/>
            </a:p>
          </p:txBody>
        </p:sp>
        <p:sp>
          <p:nvSpPr>
            <p:cNvPr id="6" name="Oval 6"/>
            <p:cNvSpPr>
              <a:spLocks noChangeAspect="1" noChangeArrowheads="1"/>
            </p:cNvSpPr>
            <p:nvPr/>
          </p:nvSpPr>
          <p:spPr bwMode="auto">
            <a:xfrm>
              <a:off x="831" y="1446"/>
              <a:ext cx="864" cy="864"/>
            </a:xfrm>
            <a:prstGeom prst="ellipse">
              <a:avLst/>
            </a:prstGeom>
            <a:solidFill>
              <a:schemeClr val="bg1"/>
            </a:solidFill>
            <a:ln w="9525">
              <a:solidFill>
                <a:schemeClr val="tx1"/>
              </a:solidFill>
              <a:round/>
            </a:ln>
          </p:spPr>
          <p:txBody>
            <a:bodyPr wrap="none" anchor="ctr"/>
            <a:lstStyle/>
            <a:p>
              <a:endParaRPr lang="en-US"/>
            </a:p>
          </p:txBody>
        </p:sp>
        <p:sp>
          <p:nvSpPr>
            <p:cNvPr id="7" name="Oval 7"/>
            <p:cNvSpPr>
              <a:spLocks noChangeAspect="1" noChangeArrowheads="1"/>
            </p:cNvSpPr>
            <p:nvPr/>
          </p:nvSpPr>
          <p:spPr bwMode="auto">
            <a:xfrm>
              <a:off x="963" y="1605"/>
              <a:ext cx="576" cy="576"/>
            </a:xfrm>
            <a:prstGeom prst="ellipse">
              <a:avLst/>
            </a:prstGeom>
            <a:solidFill>
              <a:schemeClr val="bg1"/>
            </a:solidFill>
            <a:ln w="9525">
              <a:solidFill>
                <a:schemeClr val="tx1"/>
              </a:solidFill>
              <a:round/>
            </a:ln>
          </p:spPr>
          <p:txBody>
            <a:bodyPr wrap="none" anchor="ctr"/>
            <a:lstStyle/>
            <a:p>
              <a:endParaRPr lang="en-US"/>
            </a:p>
          </p:txBody>
        </p:sp>
        <p:sp>
          <p:nvSpPr>
            <p:cNvPr id="8" name="Line 8"/>
            <p:cNvSpPr>
              <a:spLocks noChangeAspect="1" noChangeShapeType="1"/>
            </p:cNvSpPr>
            <p:nvPr/>
          </p:nvSpPr>
          <p:spPr bwMode="auto">
            <a:xfrm>
              <a:off x="1248" y="1152"/>
              <a:ext cx="0" cy="1440"/>
            </a:xfrm>
            <a:prstGeom prst="line">
              <a:avLst/>
            </a:prstGeom>
            <a:noFill/>
            <a:ln w="9525">
              <a:solidFill>
                <a:schemeClr val="tx1"/>
              </a:solidFill>
              <a:round/>
            </a:ln>
          </p:spPr>
          <p:txBody>
            <a:bodyPr/>
            <a:lstStyle/>
            <a:p>
              <a:endParaRPr lang="en-US"/>
            </a:p>
          </p:txBody>
        </p:sp>
        <p:sp>
          <p:nvSpPr>
            <p:cNvPr id="9" name="Line 9"/>
            <p:cNvSpPr>
              <a:spLocks noChangeAspect="1" noChangeShapeType="1"/>
            </p:cNvSpPr>
            <p:nvPr/>
          </p:nvSpPr>
          <p:spPr bwMode="auto">
            <a:xfrm rot="1800000">
              <a:off x="1251" y="1155"/>
              <a:ext cx="0" cy="1440"/>
            </a:xfrm>
            <a:prstGeom prst="line">
              <a:avLst/>
            </a:prstGeom>
            <a:noFill/>
            <a:ln w="9525">
              <a:solidFill>
                <a:schemeClr val="tx1"/>
              </a:solidFill>
              <a:round/>
            </a:ln>
          </p:spPr>
          <p:txBody>
            <a:bodyPr/>
            <a:lstStyle/>
            <a:p>
              <a:endParaRPr lang="en-US"/>
            </a:p>
          </p:txBody>
        </p:sp>
        <p:sp>
          <p:nvSpPr>
            <p:cNvPr id="10" name="Line 10"/>
            <p:cNvSpPr>
              <a:spLocks noChangeAspect="1" noChangeShapeType="1"/>
            </p:cNvSpPr>
            <p:nvPr/>
          </p:nvSpPr>
          <p:spPr bwMode="auto">
            <a:xfrm rot="3600000">
              <a:off x="1245" y="1158"/>
              <a:ext cx="0" cy="1440"/>
            </a:xfrm>
            <a:prstGeom prst="line">
              <a:avLst/>
            </a:prstGeom>
            <a:noFill/>
            <a:ln w="9525">
              <a:solidFill>
                <a:schemeClr val="tx1"/>
              </a:solidFill>
              <a:round/>
            </a:ln>
          </p:spPr>
          <p:txBody>
            <a:bodyPr/>
            <a:lstStyle/>
            <a:p>
              <a:endParaRPr lang="en-US"/>
            </a:p>
          </p:txBody>
        </p:sp>
        <p:sp>
          <p:nvSpPr>
            <p:cNvPr id="11" name="Line 11"/>
            <p:cNvSpPr>
              <a:spLocks noChangeAspect="1" noChangeShapeType="1"/>
            </p:cNvSpPr>
            <p:nvPr/>
          </p:nvSpPr>
          <p:spPr bwMode="auto">
            <a:xfrm rot="5400000">
              <a:off x="1245" y="1140"/>
              <a:ext cx="0" cy="1440"/>
            </a:xfrm>
            <a:prstGeom prst="line">
              <a:avLst/>
            </a:prstGeom>
            <a:noFill/>
            <a:ln w="9525">
              <a:solidFill>
                <a:schemeClr val="tx1"/>
              </a:solidFill>
              <a:round/>
            </a:ln>
          </p:spPr>
          <p:txBody>
            <a:bodyPr/>
            <a:lstStyle/>
            <a:p>
              <a:endParaRPr lang="en-US"/>
            </a:p>
          </p:txBody>
        </p:sp>
        <p:sp>
          <p:nvSpPr>
            <p:cNvPr id="12" name="Line 12"/>
            <p:cNvSpPr>
              <a:spLocks noChangeAspect="1" noChangeShapeType="1"/>
            </p:cNvSpPr>
            <p:nvPr/>
          </p:nvSpPr>
          <p:spPr bwMode="auto">
            <a:xfrm rot="7200000">
              <a:off x="1254" y="1131"/>
              <a:ext cx="0" cy="1440"/>
            </a:xfrm>
            <a:prstGeom prst="line">
              <a:avLst/>
            </a:prstGeom>
            <a:noFill/>
            <a:ln w="9525">
              <a:solidFill>
                <a:schemeClr val="tx1"/>
              </a:solidFill>
              <a:round/>
            </a:ln>
          </p:spPr>
          <p:txBody>
            <a:bodyPr/>
            <a:lstStyle/>
            <a:p>
              <a:endParaRPr lang="en-US"/>
            </a:p>
          </p:txBody>
        </p:sp>
        <p:sp>
          <p:nvSpPr>
            <p:cNvPr id="13" name="Line 13"/>
            <p:cNvSpPr>
              <a:spLocks noChangeAspect="1" noChangeShapeType="1"/>
            </p:cNvSpPr>
            <p:nvPr/>
          </p:nvSpPr>
          <p:spPr bwMode="auto">
            <a:xfrm rot="9000000">
              <a:off x="1263" y="1158"/>
              <a:ext cx="0" cy="1440"/>
            </a:xfrm>
            <a:prstGeom prst="line">
              <a:avLst/>
            </a:prstGeom>
            <a:noFill/>
            <a:ln w="9525">
              <a:solidFill>
                <a:schemeClr val="tx1"/>
              </a:solidFill>
              <a:round/>
            </a:ln>
          </p:spPr>
          <p:txBody>
            <a:bodyPr/>
            <a:lstStyle/>
            <a:p>
              <a:endParaRPr lang="en-US"/>
            </a:p>
          </p:txBody>
        </p:sp>
        <p:sp>
          <p:nvSpPr>
            <p:cNvPr id="14" name="Oval 14"/>
            <p:cNvSpPr>
              <a:spLocks noChangeAspect="1" noChangeArrowheads="1"/>
            </p:cNvSpPr>
            <p:nvPr/>
          </p:nvSpPr>
          <p:spPr bwMode="auto">
            <a:xfrm>
              <a:off x="1107" y="1749"/>
              <a:ext cx="288" cy="288"/>
            </a:xfrm>
            <a:prstGeom prst="ellipse">
              <a:avLst/>
            </a:prstGeom>
            <a:solidFill>
              <a:schemeClr val="bg1"/>
            </a:solidFill>
            <a:ln w="9525">
              <a:solidFill>
                <a:schemeClr val="tx1"/>
              </a:solidFill>
              <a:round/>
            </a:ln>
          </p:spPr>
          <p:txBody>
            <a:bodyPr wrap="none" anchor="ctr"/>
            <a:lstStyle/>
            <a:p>
              <a:endParaRPr lang="en-US"/>
            </a:p>
          </p:txBody>
        </p:sp>
      </p:grpSp>
      <p:sp>
        <p:nvSpPr>
          <p:cNvPr id="15" name="AutoShape 15"/>
          <p:cNvSpPr>
            <a:spLocks noChangeAspect="1" noChangeArrowheads="1"/>
          </p:cNvSpPr>
          <p:nvPr/>
        </p:nvSpPr>
        <p:spPr bwMode="auto">
          <a:xfrm>
            <a:off x="1460500" y="1962150"/>
            <a:ext cx="290513" cy="555625"/>
          </a:xfrm>
          <a:prstGeom prst="downArrow">
            <a:avLst>
              <a:gd name="adj1" fmla="val 50000"/>
              <a:gd name="adj2" fmla="val 47814"/>
            </a:avLst>
          </a:prstGeom>
          <a:solidFill>
            <a:srgbClr val="000000"/>
          </a:solidFill>
          <a:ln w="9525">
            <a:solidFill>
              <a:schemeClr val="tx1"/>
            </a:solidFill>
            <a:miter lim="800000"/>
          </a:ln>
        </p:spPr>
        <p:txBody>
          <a:bodyPr wrap="none" anchor="ctr"/>
          <a:lstStyle/>
          <a:p>
            <a:endParaRPr lang="en-US"/>
          </a:p>
        </p:txBody>
      </p:sp>
      <p:sp>
        <p:nvSpPr>
          <p:cNvPr id="16" name="AutoShape 16"/>
          <p:cNvSpPr>
            <a:spLocks noChangeArrowheads="1"/>
          </p:cNvSpPr>
          <p:nvPr/>
        </p:nvSpPr>
        <p:spPr bwMode="auto">
          <a:xfrm>
            <a:off x="381000" y="2065338"/>
            <a:ext cx="304800" cy="1752600"/>
          </a:xfrm>
          <a:prstGeom prst="curvedRightArrow">
            <a:avLst>
              <a:gd name="adj1" fmla="val 115000"/>
              <a:gd name="adj2" fmla="val 230000"/>
              <a:gd name="adj3" fmla="val 33333"/>
            </a:avLst>
          </a:prstGeom>
          <a:solidFill>
            <a:srgbClr val="F7F5CD"/>
          </a:solidFill>
          <a:ln w="9525">
            <a:solidFill>
              <a:schemeClr val="tx1"/>
            </a:solidFill>
            <a:miter lim="800000"/>
          </a:ln>
        </p:spPr>
        <p:txBody>
          <a:bodyPr wrap="none" anchor="ctr"/>
          <a:lstStyle/>
          <a:p>
            <a:endParaRPr lang="en-US"/>
          </a:p>
        </p:txBody>
      </p:sp>
      <p:sp>
        <p:nvSpPr>
          <p:cNvPr id="17" name="Rectangle 17"/>
          <p:cNvSpPr>
            <a:spLocks noChangeArrowheads="1"/>
          </p:cNvSpPr>
          <p:nvPr/>
        </p:nvSpPr>
        <p:spPr bwMode="auto">
          <a:xfrm>
            <a:off x="1981200" y="4495800"/>
            <a:ext cx="5410200" cy="838200"/>
          </a:xfrm>
          <a:prstGeom prst="rect">
            <a:avLst/>
          </a:prstGeom>
          <a:noFill/>
          <a:ln w="12700">
            <a:noFill/>
            <a:miter lim="800000"/>
          </a:ln>
        </p:spPr>
        <p:txBody>
          <a:bodyPr lIns="90488" tIns="44450" rIns="90488" bIns="44450" anchor="b"/>
          <a:lstStyle/>
          <a:p>
            <a:pPr defTabSz="914400">
              <a:lnSpc>
                <a:spcPct val="100000"/>
              </a:lnSpc>
              <a:buClrTx/>
              <a:buSzTx/>
              <a:buFontTx/>
              <a:buNone/>
            </a:pPr>
            <a:r>
              <a:rPr lang="en-US" sz="2800" dirty="0">
                <a:solidFill>
                  <a:schemeClr val="tx2"/>
                </a:solidFill>
                <a:latin typeface="Arial" panose="020B0604020202020204" pitchFamily="34" charset="0"/>
              </a:rPr>
              <a:t>Rotation is counter-clockwise</a:t>
            </a:r>
            <a:endParaRPr lang="en-US" sz="2800" dirty="0">
              <a:solidFill>
                <a:schemeClr val="tx2"/>
              </a:solidFill>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191344" y="219647"/>
            <a:ext cx="5257800" cy="373062"/>
          </a:xfrm>
        </p:spPr>
        <p:txBody>
          <a:bodyPr/>
          <a:lstStyle/>
          <a:p>
            <a:r>
              <a:rPr lang="zh-CN" altLang="en-US" dirty="0"/>
              <a:t>磁盘访问</a:t>
            </a:r>
            <a:endParaRPr lang="en-US" altLang="zh-CN" dirty="0"/>
          </a:p>
        </p:txBody>
      </p:sp>
      <p:grpSp>
        <p:nvGrpSpPr>
          <p:cNvPr id="3" name="Group 3"/>
          <p:cNvGrpSpPr/>
          <p:nvPr/>
        </p:nvGrpSpPr>
        <p:grpSpPr bwMode="auto">
          <a:xfrm>
            <a:off x="735013" y="1962150"/>
            <a:ext cx="1727200" cy="1851025"/>
            <a:chOff x="463" y="1236"/>
            <a:chExt cx="1088" cy="1166"/>
          </a:xfrm>
        </p:grpSpPr>
        <p:grpSp>
          <p:nvGrpSpPr>
            <p:cNvPr id="4" name="Group 4"/>
            <p:cNvGrpSpPr/>
            <p:nvPr/>
          </p:nvGrpSpPr>
          <p:grpSpPr bwMode="auto">
            <a:xfrm>
              <a:off x="463" y="1317"/>
              <a:ext cx="1088" cy="1085"/>
              <a:chOff x="463" y="1317"/>
              <a:chExt cx="1088" cy="1085"/>
            </a:xfrm>
          </p:grpSpPr>
          <p:grpSp>
            <p:nvGrpSpPr>
              <p:cNvPr id="6" name="Group 5"/>
              <p:cNvGrpSpPr>
                <a:grpSpLocks noChangeAspect="1"/>
              </p:cNvGrpSpPr>
              <p:nvPr/>
            </p:nvGrpSpPr>
            <p:grpSpPr bwMode="auto">
              <a:xfrm>
                <a:off x="463" y="1317"/>
                <a:ext cx="1088" cy="1085"/>
                <a:chOff x="525" y="1152"/>
                <a:chExt cx="1449" cy="1446"/>
              </a:xfrm>
            </p:grpSpPr>
            <p:sp>
              <p:nvSpPr>
                <p:cNvPr id="8" name="Oval 6"/>
                <p:cNvSpPr>
                  <a:spLocks noChangeAspect="1" noChangeArrowheads="1"/>
                </p:cNvSpPr>
                <p:nvPr/>
              </p:nvSpPr>
              <p:spPr bwMode="auto">
                <a:xfrm>
                  <a:off x="528" y="1152"/>
                  <a:ext cx="1440" cy="1439"/>
                </a:xfrm>
                <a:prstGeom prst="ellipse">
                  <a:avLst/>
                </a:prstGeom>
                <a:solidFill>
                  <a:schemeClr val="bg1"/>
                </a:solidFill>
                <a:ln w="9525">
                  <a:solidFill>
                    <a:schemeClr val="tx1"/>
                  </a:solidFill>
                  <a:round/>
                </a:ln>
                <a:effectLst>
                  <a:outerShdw blurRad="63500" dist="107763" dir="2700000" algn="ctr" rotWithShape="0">
                    <a:schemeClr val="bg2">
                      <a:alpha val="74998"/>
                    </a:schemeClr>
                  </a:outerShdw>
                </a:effectLst>
              </p:spPr>
              <p:txBody>
                <a:bodyPr wrap="none" anchor="ctr"/>
                <a:lstStyle/>
                <a:p>
                  <a:pPr>
                    <a:defRPr/>
                  </a:pPr>
                  <a:endParaRPr lang="en-US"/>
                </a:p>
              </p:txBody>
            </p:sp>
            <p:sp>
              <p:nvSpPr>
                <p:cNvPr id="9" name="Oval 7"/>
                <p:cNvSpPr>
                  <a:spLocks noChangeAspect="1" noChangeArrowheads="1"/>
                </p:cNvSpPr>
                <p:nvPr/>
              </p:nvSpPr>
              <p:spPr bwMode="auto">
                <a:xfrm>
                  <a:off x="687" y="1302"/>
                  <a:ext cx="1152" cy="1152"/>
                </a:xfrm>
                <a:prstGeom prst="ellipse">
                  <a:avLst/>
                </a:prstGeom>
                <a:solidFill>
                  <a:schemeClr val="bg1"/>
                </a:solidFill>
                <a:ln w="9525">
                  <a:solidFill>
                    <a:schemeClr val="tx1"/>
                  </a:solidFill>
                  <a:round/>
                </a:ln>
              </p:spPr>
              <p:txBody>
                <a:bodyPr wrap="none" anchor="ctr"/>
                <a:lstStyle/>
                <a:p>
                  <a:endParaRPr lang="en-US"/>
                </a:p>
              </p:txBody>
            </p:sp>
            <p:sp>
              <p:nvSpPr>
                <p:cNvPr id="10" name="Oval 8"/>
                <p:cNvSpPr>
                  <a:spLocks noChangeAspect="1" noChangeArrowheads="1"/>
                </p:cNvSpPr>
                <p:nvPr/>
              </p:nvSpPr>
              <p:spPr bwMode="auto">
                <a:xfrm>
                  <a:off x="831" y="1446"/>
                  <a:ext cx="864" cy="864"/>
                </a:xfrm>
                <a:prstGeom prst="ellipse">
                  <a:avLst/>
                </a:prstGeom>
                <a:solidFill>
                  <a:schemeClr val="bg1"/>
                </a:solidFill>
                <a:ln w="9525">
                  <a:solidFill>
                    <a:schemeClr val="tx1"/>
                  </a:solidFill>
                  <a:round/>
                </a:ln>
              </p:spPr>
              <p:txBody>
                <a:bodyPr wrap="none" anchor="ctr"/>
                <a:lstStyle/>
                <a:p>
                  <a:endParaRPr lang="en-US"/>
                </a:p>
              </p:txBody>
            </p:sp>
            <p:sp>
              <p:nvSpPr>
                <p:cNvPr id="11" name="Oval 9"/>
                <p:cNvSpPr>
                  <a:spLocks noChangeAspect="1" noChangeArrowheads="1"/>
                </p:cNvSpPr>
                <p:nvPr/>
              </p:nvSpPr>
              <p:spPr bwMode="auto">
                <a:xfrm>
                  <a:off x="963" y="1605"/>
                  <a:ext cx="576" cy="576"/>
                </a:xfrm>
                <a:prstGeom prst="ellipse">
                  <a:avLst/>
                </a:prstGeom>
                <a:solidFill>
                  <a:schemeClr val="bg1"/>
                </a:solidFill>
                <a:ln w="9525">
                  <a:solidFill>
                    <a:schemeClr val="tx1"/>
                  </a:solidFill>
                  <a:round/>
                </a:ln>
              </p:spPr>
              <p:txBody>
                <a:bodyPr wrap="none" anchor="ctr"/>
                <a:lstStyle/>
                <a:p>
                  <a:endParaRPr lang="en-US"/>
                </a:p>
              </p:txBody>
            </p:sp>
            <p:sp>
              <p:nvSpPr>
                <p:cNvPr id="12" name="Line 10"/>
                <p:cNvSpPr>
                  <a:spLocks noChangeAspect="1" noChangeShapeType="1"/>
                </p:cNvSpPr>
                <p:nvPr/>
              </p:nvSpPr>
              <p:spPr bwMode="auto">
                <a:xfrm>
                  <a:off x="1248" y="1152"/>
                  <a:ext cx="0" cy="1440"/>
                </a:xfrm>
                <a:prstGeom prst="line">
                  <a:avLst/>
                </a:prstGeom>
                <a:noFill/>
                <a:ln w="9525">
                  <a:solidFill>
                    <a:schemeClr val="tx1"/>
                  </a:solidFill>
                  <a:round/>
                </a:ln>
              </p:spPr>
              <p:txBody>
                <a:bodyPr/>
                <a:lstStyle/>
                <a:p>
                  <a:endParaRPr lang="en-US"/>
                </a:p>
              </p:txBody>
            </p:sp>
            <p:sp>
              <p:nvSpPr>
                <p:cNvPr id="13" name="Line 11"/>
                <p:cNvSpPr>
                  <a:spLocks noChangeAspect="1" noChangeShapeType="1"/>
                </p:cNvSpPr>
                <p:nvPr/>
              </p:nvSpPr>
              <p:spPr bwMode="auto">
                <a:xfrm rot="1800000">
                  <a:off x="1251" y="1155"/>
                  <a:ext cx="0" cy="1440"/>
                </a:xfrm>
                <a:prstGeom prst="line">
                  <a:avLst/>
                </a:prstGeom>
                <a:noFill/>
                <a:ln w="9525">
                  <a:solidFill>
                    <a:schemeClr val="tx1"/>
                  </a:solidFill>
                  <a:round/>
                </a:ln>
              </p:spPr>
              <p:txBody>
                <a:bodyPr/>
                <a:lstStyle/>
                <a:p>
                  <a:endParaRPr lang="en-US"/>
                </a:p>
              </p:txBody>
            </p:sp>
            <p:sp>
              <p:nvSpPr>
                <p:cNvPr id="14" name="Line 12"/>
                <p:cNvSpPr>
                  <a:spLocks noChangeAspect="1" noChangeShapeType="1"/>
                </p:cNvSpPr>
                <p:nvPr/>
              </p:nvSpPr>
              <p:spPr bwMode="auto">
                <a:xfrm rot="3600000">
                  <a:off x="1245" y="1158"/>
                  <a:ext cx="0" cy="1440"/>
                </a:xfrm>
                <a:prstGeom prst="line">
                  <a:avLst/>
                </a:prstGeom>
                <a:noFill/>
                <a:ln w="9525">
                  <a:solidFill>
                    <a:schemeClr val="tx1"/>
                  </a:solidFill>
                  <a:round/>
                </a:ln>
              </p:spPr>
              <p:txBody>
                <a:bodyPr/>
                <a:lstStyle/>
                <a:p>
                  <a:endParaRPr lang="en-US"/>
                </a:p>
              </p:txBody>
            </p:sp>
            <p:sp>
              <p:nvSpPr>
                <p:cNvPr id="15" name="Line 13"/>
                <p:cNvSpPr>
                  <a:spLocks noChangeAspect="1" noChangeShapeType="1"/>
                </p:cNvSpPr>
                <p:nvPr/>
              </p:nvSpPr>
              <p:spPr bwMode="auto">
                <a:xfrm rot="5400000">
                  <a:off x="1245" y="1140"/>
                  <a:ext cx="0" cy="1440"/>
                </a:xfrm>
                <a:prstGeom prst="line">
                  <a:avLst/>
                </a:prstGeom>
                <a:noFill/>
                <a:ln w="9525">
                  <a:solidFill>
                    <a:schemeClr val="tx1"/>
                  </a:solidFill>
                  <a:round/>
                </a:ln>
              </p:spPr>
              <p:txBody>
                <a:bodyPr/>
                <a:lstStyle/>
                <a:p>
                  <a:endParaRPr lang="en-US"/>
                </a:p>
              </p:txBody>
            </p:sp>
            <p:sp>
              <p:nvSpPr>
                <p:cNvPr id="16" name="Line 14"/>
                <p:cNvSpPr>
                  <a:spLocks noChangeAspect="1" noChangeShapeType="1"/>
                </p:cNvSpPr>
                <p:nvPr/>
              </p:nvSpPr>
              <p:spPr bwMode="auto">
                <a:xfrm rot="7200000">
                  <a:off x="1254" y="1131"/>
                  <a:ext cx="0" cy="1440"/>
                </a:xfrm>
                <a:prstGeom prst="line">
                  <a:avLst/>
                </a:prstGeom>
                <a:noFill/>
                <a:ln w="9525">
                  <a:solidFill>
                    <a:schemeClr val="tx1"/>
                  </a:solidFill>
                  <a:round/>
                </a:ln>
              </p:spPr>
              <p:txBody>
                <a:bodyPr/>
                <a:lstStyle/>
                <a:p>
                  <a:endParaRPr lang="en-US"/>
                </a:p>
              </p:txBody>
            </p:sp>
            <p:sp>
              <p:nvSpPr>
                <p:cNvPr id="17" name="Line 15"/>
                <p:cNvSpPr>
                  <a:spLocks noChangeAspect="1" noChangeShapeType="1"/>
                </p:cNvSpPr>
                <p:nvPr/>
              </p:nvSpPr>
              <p:spPr bwMode="auto">
                <a:xfrm rot="9000000">
                  <a:off x="1263" y="1158"/>
                  <a:ext cx="0" cy="1440"/>
                </a:xfrm>
                <a:prstGeom prst="line">
                  <a:avLst/>
                </a:prstGeom>
                <a:noFill/>
                <a:ln w="9525">
                  <a:solidFill>
                    <a:schemeClr val="tx1"/>
                  </a:solidFill>
                  <a:round/>
                </a:ln>
              </p:spPr>
              <p:txBody>
                <a:bodyPr/>
                <a:lstStyle/>
                <a:p>
                  <a:endParaRPr lang="en-US"/>
                </a:p>
              </p:txBody>
            </p:sp>
            <p:sp>
              <p:nvSpPr>
                <p:cNvPr id="18" name="Oval 16"/>
                <p:cNvSpPr>
                  <a:spLocks noChangeAspect="1" noChangeArrowheads="1"/>
                </p:cNvSpPr>
                <p:nvPr/>
              </p:nvSpPr>
              <p:spPr bwMode="auto">
                <a:xfrm>
                  <a:off x="1107" y="1749"/>
                  <a:ext cx="288" cy="288"/>
                </a:xfrm>
                <a:prstGeom prst="ellipse">
                  <a:avLst/>
                </a:prstGeom>
                <a:solidFill>
                  <a:schemeClr val="bg1"/>
                </a:solidFill>
                <a:ln w="9525">
                  <a:solidFill>
                    <a:schemeClr val="tx1"/>
                  </a:solidFill>
                  <a:round/>
                </a:ln>
              </p:spPr>
              <p:txBody>
                <a:bodyPr wrap="none" anchor="ctr"/>
                <a:lstStyle/>
                <a:p>
                  <a:endParaRPr lang="en-US"/>
                </a:p>
              </p:txBody>
            </p:sp>
          </p:grpSp>
          <p:sp>
            <p:nvSpPr>
              <p:cNvPr id="7" name="Freeform 17"/>
              <p:cNvSpPr>
                <a:spLocks noChangeAspect="1"/>
              </p:cNvSpPr>
              <p:nvPr/>
            </p:nvSpPr>
            <p:spPr bwMode="auto">
              <a:xfrm rot="1766421">
                <a:off x="982" y="1526"/>
                <a:ext cx="161" cy="153"/>
              </a:xfrm>
              <a:custGeom>
                <a:avLst/>
                <a:gdLst>
                  <a:gd name="T0" fmla="*/ 62 w 164"/>
                  <a:gd name="T1" fmla="*/ 155 h 155"/>
                  <a:gd name="T2" fmla="*/ 0 w 164"/>
                  <a:gd name="T3" fmla="*/ 48 h 155"/>
                  <a:gd name="T4" fmla="*/ 21 w 164"/>
                  <a:gd name="T5" fmla="*/ 38 h 155"/>
                  <a:gd name="T6" fmla="*/ 45 w 164"/>
                  <a:gd name="T7" fmla="*/ 26 h 155"/>
                  <a:gd name="T8" fmla="*/ 62 w 164"/>
                  <a:gd name="T9" fmla="*/ 21 h 155"/>
                  <a:gd name="T10" fmla="*/ 80 w 164"/>
                  <a:gd name="T11" fmla="*/ 14 h 155"/>
                  <a:gd name="T12" fmla="*/ 102 w 164"/>
                  <a:gd name="T13" fmla="*/ 9 h 155"/>
                  <a:gd name="T14" fmla="*/ 122 w 164"/>
                  <a:gd name="T15" fmla="*/ 5 h 155"/>
                  <a:gd name="T16" fmla="*/ 152 w 164"/>
                  <a:gd name="T17" fmla="*/ 2 h 155"/>
                  <a:gd name="T18" fmla="*/ 164 w 164"/>
                  <a:gd name="T19" fmla="*/ 0 h 155"/>
                  <a:gd name="T20" fmla="*/ 164 w 164"/>
                  <a:gd name="T21" fmla="*/ 129 h 155"/>
                  <a:gd name="T22" fmla="*/ 149 w 164"/>
                  <a:gd name="T23" fmla="*/ 131 h 155"/>
                  <a:gd name="T24" fmla="*/ 137 w 164"/>
                  <a:gd name="T25" fmla="*/ 131 h 155"/>
                  <a:gd name="T26" fmla="*/ 126 w 164"/>
                  <a:gd name="T27" fmla="*/ 132 h 155"/>
                  <a:gd name="T28" fmla="*/ 107 w 164"/>
                  <a:gd name="T29" fmla="*/ 138 h 155"/>
                  <a:gd name="T30" fmla="*/ 89 w 164"/>
                  <a:gd name="T31" fmla="*/ 143 h 155"/>
                  <a:gd name="T32" fmla="*/ 71 w 164"/>
                  <a:gd name="T33" fmla="*/ 150 h 155"/>
                  <a:gd name="T34" fmla="*/ 62 w 164"/>
                  <a:gd name="T35" fmla="*/ 155 h 1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4"/>
                  <a:gd name="T55" fmla="*/ 0 h 155"/>
                  <a:gd name="T56" fmla="*/ 164 w 164"/>
                  <a:gd name="T57" fmla="*/ 155 h 1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4" h="155">
                    <a:moveTo>
                      <a:pt x="62" y="155"/>
                    </a:moveTo>
                    <a:lnTo>
                      <a:pt x="0" y="48"/>
                    </a:lnTo>
                    <a:lnTo>
                      <a:pt x="21" y="38"/>
                    </a:lnTo>
                    <a:lnTo>
                      <a:pt x="45" y="26"/>
                    </a:lnTo>
                    <a:lnTo>
                      <a:pt x="62" y="21"/>
                    </a:lnTo>
                    <a:lnTo>
                      <a:pt x="80" y="14"/>
                    </a:lnTo>
                    <a:lnTo>
                      <a:pt x="102" y="9"/>
                    </a:lnTo>
                    <a:lnTo>
                      <a:pt x="122" y="5"/>
                    </a:lnTo>
                    <a:lnTo>
                      <a:pt x="152" y="2"/>
                    </a:lnTo>
                    <a:lnTo>
                      <a:pt x="164" y="0"/>
                    </a:lnTo>
                    <a:lnTo>
                      <a:pt x="164" y="129"/>
                    </a:lnTo>
                    <a:lnTo>
                      <a:pt x="149" y="131"/>
                    </a:lnTo>
                    <a:lnTo>
                      <a:pt x="137" y="131"/>
                    </a:lnTo>
                    <a:lnTo>
                      <a:pt x="126" y="132"/>
                    </a:lnTo>
                    <a:lnTo>
                      <a:pt x="107" y="138"/>
                    </a:lnTo>
                    <a:lnTo>
                      <a:pt x="89" y="143"/>
                    </a:lnTo>
                    <a:lnTo>
                      <a:pt x="71" y="150"/>
                    </a:lnTo>
                    <a:lnTo>
                      <a:pt x="62" y="155"/>
                    </a:lnTo>
                    <a:close/>
                  </a:path>
                </a:pathLst>
              </a:custGeom>
              <a:solidFill>
                <a:srgbClr val="0000FF"/>
              </a:solidFill>
              <a:ln w="9525">
                <a:solidFill>
                  <a:schemeClr val="tx1"/>
                </a:solidFill>
                <a:round/>
              </a:ln>
            </p:spPr>
            <p:txBody>
              <a:bodyPr/>
              <a:lstStyle/>
              <a:p>
                <a:endParaRPr lang="en-US"/>
              </a:p>
            </p:txBody>
          </p:sp>
        </p:grpSp>
        <p:sp>
          <p:nvSpPr>
            <p:cNvPr id="5" name="AutoShape 18"/>
            <p:cNvSpPr>
              <a:spLocks noChangeAspect="1" noChangeArrowheads="1"/>
            </p:cNvSpPr>
            <p:nvPr/>
          </p:nvSpPr>
          <p:spPr bwMode="auto">
            <a:xfrm>
              <a:off x="920" y="1236"/>
              <a:ext cx="183" cy="350"/>
            </a:xfrm>
            <a:prstGeom prst="downArrow">
              <a:avLst>
                <a:gd name="adj1" fmla="val 50000"/>
                <a:gd name="adj2" fmla="val 47814"/>
              </a:avLst>
            </a:prstGeom>
            <a:solidFill>
              <a:srgbClr val="000000"/>
            </a:solidFill>
            <a:ln w="9525">
              <a:solidFill>
                <a:schemeClr val="tx1"/>
              </a:solidFill>
              <a:miter lim="800000"/>
            </a:ln>
          </p:spPr>
          <p:txBody>
            <a:bodyPr wrap="none" anchor="ctr"/>
            <a:lstStyle/>
            <a:p>
              <a:endParaRPr lang="en-US"/>
            </a:p>
          </p:txBody>
        </p:sp>
      </p:grpSp>
      <p:sp>
        <p:nvSpPr>
          <p:cNvPr id="19" name="AutoShape 19"/>
          <p:cNvSpPr>
            <a:spLocks noChangeArrowheads="1"/>
          </p:cNvSpPr>
          <p:nvPr/>
        </p:nvSpPr>
        <p:spPr bwMode="auto">
          <a:xfrm>
            <a:off x="381000" y="2065338"/>
            <a:ext cx="304800" cy="1752600"/>
          </a:xfrm>
          <a:prstGeom prst="curvedRightArrow">
            <a:avLst>
              <a:gd name="adj1" fmla="val 115000"/>
              <a:gd name="adj2" fmla="val 230000"/>
              <a:gd name="adj3" fmla="val 33333"/>
            </a:avLst>
          </a:prstGeom>
          <a:solidFill>
            <a:srgbClr val="F7F5CD"/>
          </a:solidFill>
          <a:ln w="9525">
            <a:solidFill>
              <a:schemeClr val="tx1"/>
            </a:solidFill>
            <a:miter lim="800000"/>
          </a:ln>
        </p:spPr>
        <p:txBody>
          <a:bodyPr wrap="none" anchor="ctr"/>
          <a:lstStyle/>
          <a:p>
            <a:endParaRPr lang="en-US"/>
          </a:p>
        </p:txBody>
      </p:sp>
      <p:sp>
        <p:nvSpPr>
          <p:cNvPr id="20" name="Rectangle 20"/>
          <p:cNvSpPr>
            <a:spLocks noChangeArrowheads="1"/>
          </p:cNvSpPr>
          <p:nvPr/>
        </p:nvSpPr>
        <p:spPr bwMode="auto">
          <a:xfrm>
            <a:off x="1981200" y="4495800"/>
            <a:ext cx="5410200" cy="838200"/>
          </a:xfrm>
          <a:prstGeom prst="rect">
            <a:avLst/>
          </a:prstGeom>
          <a:noFill/>
          <a:ln w="12700">
            <a:noFill/>
            <a:miter lim="800000"/>
          </a:ln>
        </p:spPr>
        <p:txBody>
          <a:bodyPr lIns="90488" tIns="44450" rIns="90488" bIns="44450" anchor="b"/>
          <a:lstStyle/>
          <a:p>
            <a:pPr defTabSz="914400">
              <a:lnSpc>
                <a:spcPct val="100000"/>
              </a:lnSpc>
              <a:buClrTx/>
              <a:buSzTx/>
              <a:buFontTx/>
              <a:buNone/>
            </a:pPr>
            <a:r>
              <a:rPr lang="en-US" sz="2800">
                <a:solidFill>
                  <a:schemeClr val="tx2"/>
                </a:solidFill>
                <a:latin typeface="Arial" panose="020B0604020202020204" pitchFamily="34" charset="0"/>
              </a:rPr>
              <a:t>About to read blue sector</a:t>
            </a:r>
            <a:endParaRPr lang="en-US" sz="2800">
              <a:solidFill>
                <a:schemeClr val="tx2"/>
              </a:solidFill>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191344" y="219647"/>
            <a:ext cx="5257800" cy="373062"/>
          </a:xfrm>
        </p:spPr>
        <p:txBody>
          <a:bodyPr/>
          <a:lstStyle/>
          <a:p>
            <a:r>
              <a:rPr lang="zh-CN" altLang="en-US" dirty="0"/>
              <a:t>磁盘访问</a:t>
            </a:r>
            <a:endParaRPr lang="en-US" altLang="zh-CN" dirty="0"/>
          </a:p>
        </p:txBody>
      </p:sp>
      <p:sp>
        <p:nvSpPr>
          <p:cNvPr id="3" name="Text Box 3"/>
          <p:cNvSpPr txBox="1">
            <a:spLocks noChangeArrowheads="1"/>
          </p:cNvSpPr>
          <p:nvPr/>
        </p:nvSpPr>
        <p:spPr bwMode="auto">
          <a:xfrm>
            <a:off x="533400" y="3946525"/>
            <a:ext cx="2133600" cy="36933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dirty="0">
                <a:solidFill>
                  <a:schemeClr val="tx1"/>
                </a:solidFill>
              </a:rPr>
              <a:t>After </a:t>
            </a:r>
            <a:r>
              <a:rPr lang="en-US" dirty="0">
                <a:solidFill>
                  <a:srgbClr val="0000FF"/>
                </a:solidFill>
              </a:rPr>
              <a:t>BLUE</a:t>
            </a:r>
            <a:r>
              <a:rPr lang="en-US" dirty="0">
                <a:solidFill>
                  <a:schemeClr val="accent2"/>
                </a:solidFill>
              </a:rPr>
              <a:t> </a:t>
            </a:r>
            <a:r>
              <a:rPr lang="en-US" dirty="0">
                <a:solidFill>
                  <a:schemeClr val="tx1"/>
                </a:solidFill>
              </a:rPr>
              <a:t>read</a:t>
            </a:r>
            <a:endParaRPr lang="en-US" dirty="0">
              <a:solidFill>
                <a:schemeClr val="tx1"/>
              </a:solidFill>
            </a:endParaRPr>
          </a:p>
        </p:txBody>
      </p:sp>
      <p:grpSp>
        <p:nvGrpSpPr>
          <p:cNvPr id="4" name="Group 4"/>
          <p:cNvGrpSpPr>
            <a:grpSpLocks noChangeAspect="1"/>
          </p:cNvGrpSpPr>
          <p:nvPr/>
        </p:nvGrpSpPr>
        <p:grpSpPr bwMode="auto">
          <a:xfrm>
            <a:off x="735013" y="2090738"/>
            <a:ext cx="1727200" cy="1722437"/>
            <a:chOff x="525" y="1152"/>
            <a:chExt cx="1449" cy="1446"/>
          </a:xfrm>
        </p:grpSpPr>
        <p:sp>
          <p:nvSpPr>
            <p:cNvPr id="5" name="Oval 5"/>
            <p:cNvSpPr>
              <a:spLocks noChangeAspect="1" noChangeArrowheads="1"/>
            </p:cNvSpPr>
            <p:nvPr/>
          </p:nvSpPr>
          <p:spPr bwMode="auto">
            <a:xfrm>
              <a:off x="528" y="1152"/>
              <a:ext cx="1440" cy="1439"/>
            </a:xfrm>
            <a:prstGeom prst="ellipse">
              <a:avLst/>
            </a:prstGeom>
            <a:solidFill>
              <a:schemeClr val="bg1"/>
            </a:solidFill>
            <a:ln w="9525">
              <a:solidFill>
                <a:schemeClr val="tx1"/>
              </a:solidFill>
              <a:round/>
            </a:ln>
            <a:effectLst>
              <a:outerShdw blurRad="63500" dist="107763" dir="2700000" algn="ctr" rotWithShape="0">
                <a:schemeClr val="bg2">
                  <a:alpha val="74998"/>
                </a:schemeClr>
              </a:outerShdw>
            </a:effectLst>
          </p:spPr>
          <p:txBody>
            <a:bodyPr wrap="none" anchor="ctr"/>
            <a:lstStyle/>
            <a:p>
              <a:pPr>
                <a:defRPr/>
              </a:pPr>
              <a:endParaRPr lang="en-US"/>
            </a:p>
          </p:txBody>
        </p:sp>
        <p:sp>
          <p:nvSpPr>
            <p:cNvPr id="6" name="Oval 6"/>
            <p:cNvSpPr>
              <a:spLocks noChangeAspect="1" noChangeArrowheads="1"/>
            </p:cNvSpPr>
            <p:nvPr/>
          </p:nvSpPr>
          <p:spPr bwMode="auto">
            <a:xfrm>
              <a:off x="687" y="1302"/>
              <a:ext cx="1152" cy="1152"/>
            </a:xfrm>
            <a:prstGeom prst="ellipse">
              <a:avLst/>
            </a:prstGeom>
            <a:solidFill>
              <a:schemeClr val="bg1"/>
            </a:solidFill>
            <a:ln w="9525">
              <a:solidFill>
                <a:schemeClr val="tx1"/>
              </a:solidFill>
              <a:round/>
            </a:ln>
          </p:spPr>
          <p:txBody>
            <a:bodyPr wrap="none" anchor="ctr"/>
            <a:lstStyle/>
            <a:p>
              <a:endParaRPr lang="en-US"/>
            </a:p>
          </p:txBody>
        </p:sp>
        <p:sp>
          <p:nvSpPr>
            <p:cNvPr id="7" name="Oval 7"/>
            <p:cNvSpPr>
              <a:spLocks noChangeAspect="1" noChangeArrowheads="1"/>
            </p:cNvSpPr>
            <p:nvPr/>
          </p:nvSpPr>
          <p:spPr bwMode="auto">
            <a:xfrm>
              <a:off x="831" y="1446"/>
              <a:ext cx="864" cy="864"/>
            </a:xfrm>
            <a:prstGeom prst="ellipse">
              <a:avLst/>
            </a:prstGeom>
            <a:solidFill>
              <a:schemeClr val="bg1"/>
            </a:solidFill>
            <a:ln w="9525">
              <a:solidFill>
                <a:schemeClr val="tx1"/>
              </a:solidFill>
              <a:round/>
            </a:ln>
          </p:spPr>
          <p:txBody>
            <a:bodyPr wrap="none" anchor="ctr"/>
            <a:lstStyle/>
            <a:p>
              <a:endParaRPr lang="en-US"/>
            </a:p>
          </p:txBody>
        </p:sp>
        <p:sp>
          <p:nvSpPr>
            <p:cNvPr id="8" name="Oval 8"/>
            <p:cNvSpPr>
              <a:spLocks noChangeAspect="1" noChangeArrowheads="1"/>
            </p:cNvSpPr>
            <p:nvPr/>
          </p:nvSpPr>
          <p:spPr bwMode="auto">
            <a:xfrm>
              <a:off x="963" y="1605"/>
              <a:ext cx="576" cy="576"/>
            </a:xfrm>
            <a:prstGeom prst="ellipse">
              <a:avLst/>
            </a:prstGeom>
            <a:solidFill>
              <a:schemeClr val="bg1"/>
            </a:solidFill>
            <a:ln w="9525">
              <a:solidFill>
                <a:schemeClr val="tx1"/>
              </a:solidFill>
              <a:round/>
            </a:ln>
          </p:spPr>
          <p:txBody>
            <a:bodyPr wrap="none" anchor="ctr"/>
            <a:lstStyle/>
            <a:p>
              <a:endParaRPr lang="en-US"/>
            </a:p>
          </p:txBody>
        </p:sp>
        <p:sp>
          <p:nvSpPr>
            <p:cNvPr id="9" name="Line 9"/>
            <p:cNvSpPr>
              <a:spLocks noChangeAspect="1" noChangeShapeType="1"/>
            </p:cNvSpPr>
            <p:nvPr/>
          </p:nvSpPr>
          <p:spPr bwMode="auto">
            <a:xfrm>
              <a:off x="1248" y="1152"/>
              <a:ext cx="0" cy="1440"/>
            </a:xfrm>
            <a:prstGeom prst="line">
              <a:avLst/>
            </a:prstGeom>
            <a:noFill/>
            <a:ln w="9525">
              <a:solidFill>
                <a:schemeClr val="tx1"/>
              </a:solidFill>
              <a:round/>
            </a:ln>
          </p:spPr>
          <p:txBody>
            <a:bodyPr/>
            <a:lstStyle/>
            <a:p>
              <a:endParaRPr lang="en-US"/>
            </a:p>
          </p:txBody>
        </p:sp>
        <p:sp>
          <p:nvSpPr>
            <p:cNvPr id="10" name="Line 10"/>
            <p:cNvSpPr>
              <a:spLocks noChangeAspect="1" noChangeShapeType="1"/>
            </p:cNvSpPr>
            <p:nvPr/>
          </p:nvSpPr>
          <p:spPr bwMode="auto">
            <a:xfrm rot="1800000">
              <a:off x="1251" y="1155"/>
              <a:ext cx="0" cy="1440"/>
            </a:xfrm>
            <a:prstGeom prst="line">
              <a:avLst/>
            </a:prstGeom>
            <a:noFill/>
            <a:ln w="9525">
              <a:solidFill>
                <a:schemeClr val="tx1"/>
              </a:solidFill>
              <a:round/>
            </a:ln>
          </p:spPr>
          <p:txBody>
            <a:bodyPr/>
            <a:lstStyle/>
            <a:p>
              <a:endParaRPr lang="en-US"/>
            </a:p>
          </p:txBody>
        </p:sp>
        <p:sp>
          <p:nvSpPr>
            <p:cNvPr id="11" name="Line 11"/>
            <p:cNvSpPr>
              <a:spLocks noChangeAspect="1" noChangeShapeType="1"/>
            </p:cNvSpPr>
            <p:nvPr/>
          </p:nvSpPr>
          <p:spPr bwMode="auto">
            <a:xfrm rot="3600000">
              <a:off x="1245" y="1158"/>
              <a:ext cx="0" cy="1440"/>
            </a:xfrm>
            <a:prstGeom prst="line">
              <a:avLst/>
            </a:prstGeom>
            <a:noFill/>
            <a:ln w="9525">
              <a:solidFill>
                <a:schemeClr val="tx1"/>
              </a:solidFill>
              <a:round/>
            </a:ln>
          </p:spPr>
          <p:txBody>
            <a:bodyPr/>
            <a:lstStyle/>
            <a:p>
              <a:endParaRPr lang="en-US"/>
            </a:p>
          </p:txBody>
        </p:sp>
        <p:sp>
          <p:nvSpPr>
            <p:cNvPr id="12" name="Line 12"/>
            <p:cNvSpPr>
              <a:spLocks noChangeAspect="1" noChangeShapeType="1"/>
            </p:cNvSpPr>
            <p:nvPr/>
          </p:nvSpPr>
          <p:spPr bwMode="auto">
            <a:xfrm rot="5400000">
              <a:off x="1245" y="1140"/>
              <a:ext cx="0" cy="1440"/>
            </a:xfrm>
            <a:prstGeom prst="line">
              <a:avLst/>
            </a:prstGeom>
            <a:noFill/>
            <a:ln w="9525">
              <a:solidFill>
                <a:schemeClr val="tx1"/>
              </a:solidFill>
              <a:round/>
            </a:ln>
          </p:spPr>
          <p:txBody>
            <a:bodyPr/>
            <a:lstStyle/>
            <a:p>
              <a:endParaRPr lang="en-US"/>
            </a:p>
          </p:txBody>
        </p:sp>
        <p:sp>
          <p:nvSpPr>
            <p:cNvPr id="13" name="Line 13"/>
            <p:cNvSpPr>
              <a:spLocks noChangeAspect="1" noChangeShapeType="1"/>
            </p:cNvSpPr>
            <p:nvPr/>
          </p:nvSpPr>
          <p:spPr bwMode="auto">
            <a:xfrm rot="7200000">
              <a:off x="1254" y="1131"/>
              <a:ext cx="0" cy="1440"/>
            </a:xfrm>
            <a:prstGeom prst="line">
              <a:avLst/>
            </a:prstGeom>
            <a:noFill/>
            <a:ln w="9525">
              <a:solidFill>
                <a:schemeClr val="tx1"/>
              </a:solidFill>
              <a:round/>
            </a:ln>
          </p:spPr>
          <p:txBody>
            <a:bodyPr/>
            <a:lstStyle/>
            <a:p>
              <a:endParaRPr lang="en-US"/>
            </a:p>
          </p:txBody>
        </p:sp>
        <p:sp>
          <p:nvSpPr>
            <p:cNvPr id="14" name="Line 14"/>
            <p:cNvSpPr>
              <a:spLocks noChangeAspect="1" noChangeShapeType="1"/>
            </p:cNvSpPr>
            <p:nvPr/>
          </p:nvSpPr>
          <p:spPr bwMode="auto">
            <a:xfrm rot="9000000">
              <a:off x="1263" y="1158"/>
              <a:ext cx="0" cy="1440"/>
            </a:xfrm>
            <a:prstGeom prst="line">
              <a:avLst/>
            </a:prstGeom>
            <a:noFill/>
            <a:ln w="9525">
              <a:solidFill>
                <a:schemeClr val="tx1"/>
              </a:solidFill>
              <a:round/>
            </a:ln>
          </p:spPr>
          <p:txBody>
            <a:bodyPr/>
            <a:lstStyle/>
            <a:p>
              <a:endParaRPr lang="en-US"/>
            </a:p>
          </p:txBody>
        </p:sp>
        <p:sp>
          <p:nvSpPr>
            <p:cNvPr id="15" name="Oval 15"/>
            <p:cNvSpPr>
              <a:spLocks noChangeAspect="1" noChangeArrowheads="1"/>
            </p:cNvSpPr>
            <p:nvPr/>
          </p:nvSpPr>
          <p:spPr bwMode="auto">
            <a:xfrm>
              <a:off x="1107" y="1749"/>
              <a:ext cx="288" cy="288"/>
            </a:xfrm>
            <a:prstGeom prst="ellipse">
              <a:avLst/>
            </a:prstGeom>
            <a:solidFill>
              <a:schemeClr val="bg1"/>
            </a:solidFill>
            <a:ln w="9525">
              <a:solidFill>
                <a:schemeClr val="tx1"/>
              </a:solidFill>
              <a:round/>
            </a:ln>
          </p:spPr>
          <p:txBody>
            <a:bodyPr wrap="none" anchor="ctr"/>
            <a:lstStyle/>
            <a:p>
              <a:endParaRPr lang="en-US"/>
            </a:p>
          </p:txBody>
        </p:sp>
      </p:grpSp>
      <p:sp>
        <p:nvSpPr>
          <p:cNvPr id="16" name="Freeform 16"/>
          <p:cNvSpPr>
            <a:spLocks noChangeAspect="1"/>
          </p:cNvSpPr>
          <p:nvPr/>
        </p:nvSpPr>
        <p:spPr bwMode="auto">
          <a:xfrm>
            <a:off x="1358900" y="2438400"/>
            <a:ext cx="242888" cy="230188"/>
          </a:xfrm>
          <a:custGeom>
            <a:avLst/>
            <a:gdLst>
              <a:gd name="T0" fmla="*/ 62 w 164"/>
              <a:gd name="T1" fmla="*/ 155 h 155"/>
              <a:gd name="T2" fmla="*/ 0 w 164"/>
              <a:gd name="T3" fmla="*/ 48 h 155"/>
              <a:gd name="T4" fmla="*/ 21 w 164"/>
              <a:gd name="T5" fmla="*/ 38 h 155"/>
              <a:gd name="T6" fmla="*/ 45 w 164"/>
              <a:gd name="T7" fmla="*/ 26 h 155"/>
              <a:gd name="T8" fmla="*/ 62 w 164"/>
              <a:gd name="T9" fmla="*/ 21 h 155"/>
              <a:gd name="T10" fmla="*/ 80 w 164"/>
              <a:gd name="T11" fmla="*/ 14 h 155"/>
              <a:gd name="T12" fmla="*/ 102 w 164"/>
              <a:gd name="T13" fmla="*/ 9 h 155"/>
              <a:gd name="T14" fmla="*/ 122 w 164"/>
              <a:gd name="T15" fmla="*/ 5 h 155"/>
              <a:gd name="T16" fmla="*/ 152 w 164"/>
              <a:gd name="T17" fmla="*/ 2 h 155"/>
              <a:gd name="T18" fmla="*/ 164 w 164"/>
              <a:gd name="T19" fmla="*/ 0 h 155"/>
              <a:gd name="T20" fmla="*/ 164 w 164"/>
              <a:gd name="T21" fmla="*/ 129 h 155"/>
              <a:gd name="T22" fmla="*/ 149 w 164"/>
              <a:gd name="T23" fmla="*/ 131 h 155"/>
              <a:gd name="T24" fmla="*/ 137 w 164"/>
              <a:gd name="T25" fmla="*/ 131 h 155"/>
              <a:gd name="T26" fmla="*/ 126 w 164"/>
              <a:gd name="T27" fmla="*/ 132 h 155"/>
              <a:gd name="T28" fmla="*/ 107 w 164"/>
              <a:gd name="T29" fmla="*/ 138 h 155"/>
              <a:gd name="T30" fmla="*/ 89 w 164"/>
              <a:gd name="T31" fmla="*/ 143 h 155"/>
              <a:gd name="T32" fmla="*/ 71 w 164"/>
              <a:gd name="T33" fmla="*/ 150 h 155"/>
              <a:gd name="T34" fmla="*/ 62 w 164"/>
              <a:gd name="T35" fmla="*/ 155 h 1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4"/>
              <a:gd name="T55" fmla="*/ 0 h 155"/>
              <a:gd name="T56" fmla="*/ 164 w 164"/>
              <a:gd name="T57" fmla="*/ 155 h 1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4" h="155">
                <a:moveTo>
                  <a:pt x="62" y="155"/>
                </a:moveTo>
                <a:lnTo>
                  <a:pt x="0" y="48"/>
                </a:lnTo>
                <a:lnTo>
                  <a:pt x="21" y="38"/>
                </a:lnTo>
                <a:lnTo>
                  <a:pt x="45" y="26"/>
                </a:lnTo>
                <a:lnTo>
                  <a:pt x="62" y="21"/>
                </a:lnTo>
                <a:lnTo>
                  <a:pt x="80" y="14"/>
                </a:lnTo>
                <a:lnTo>
                  <a:pt x="102" y="9"/>
                </a:lnTo>
                <a:lnTo>
                  <a:pt x="122" y="5"/>
                </a:lnTo>
                <a:lnTo>
                  <a:pt x="152" y="2"/>
                </a:lnTo>
                <a:lnTo>
                  <a:pt x="164" y="0"/>
                </a:lnTo>
                <a:lnTo>
                  <a:pt x="164" y="129"/>
                </a:lnTo>
                <a:lnTo>
                  <a:pt x="149" y="131"/>
                </a:lnTo>
                <a:lnTo>
                  <a:pt x="137" y="131"/>
                </a:lnTo>
                <a:lnTo>
                  <a:pt x="126" y="132"/>
                </a:lnTo>
                <a:lnTo>
                  <a:pt x="107" y="138"/>
                </a:lnTo>
                <a:lnTo>
                  <a:pt x="89" y="143"/>
                </a:lnTo>
                <a:lnTo>
                  <a:pt x="71" y="150"/>
                </a:lnTo>
                <a:lnTo>
                  <a:pt x="62" y="155"/>
                </a:lnTo>
                <a:close/>
              </a:path>
            </a:pathLst>
          </a:custGeom>
          <a:solidFill>
            <a:srgbClr val="0000FF"/>
          </a:solidFill>
          <a:ln w="9525">
            <a:solidFill>
              <a:schemeClr val="tx1"/>
            </a:solidFill>
            <a:round/>
          </a:ln>
        </p:spPr>
        <p:txBody>
          <a:bodyPr/>
          <a:lstStyle/>
          <a:p>
            <a:endParaRPr lang="en-US"/>
          </a:p>
        </p:txBody>
      </p:sp>
      <p:sp>
        <p:nvSpPr>
          <p:cNvPr id="17" name="AutoShape 17"/>
          <p:cNvSpPr>
            <a:spLocks noChangeAspect="1" noChangeArrowheads="1"/>
          </p:cNvSpPr>
          <p:nvPr/>
        </p:nvSpPr>
        <p:spPr bwMode="auto">
          <a:xfrm>
            <a:off x="1460500" y="1962150"/>
            <a:ext cx="290513" cy="555625"/>
          </a:xfrm>
          <a:prstGeom prst="downArrow">
            <a:avLst>
              <a:gd name="adj1" fmla="val 50000"/>
              <a:gd name="adj2" fmla="val 47814"/>
            </a:avLst>
          </a:prstGeom>
          <a:solidFill>
            <a:srgbClr val="000000"/>
          </a:solidFill>
          <a:ln w="9525">
            <a:solidFill>
              <a:schemeClr val="tx1"/>
            </a:solidFill>
            <a:miter lim="800000"/>
          </a:ln>
        </p:spPr>
        <p:txBody>
          <a:bodyPr wrap="none" anchor="ctr"/>
          <a:lstStyle/>
          <a:p>
            <a:endParaRPr lang="en-US"/>
          </a:p>
        </p:txBody>
      </p:sp>
      <p:sp>
        <p:nvSpPr>
          <p:cNvPr id="18" name="AutoShape 18"/>
          <p:cNvSpPr>
            <a:spLocks noChangeArrowheads="1"/>
          </p:cNvSpPr>
          <p:nvPr/>
        </p:nvSpPr>
        <p:spPr bwMode="auto">
          <a:xfrm>
            <a:off x="381000" y="2065338"/>
            <a:ext cx="304800" cy="1752600"/>
          </a:xfrm>
          <a:prstGeom prst="curvedRightArrow">
            <a:avLst>
              <a:gd name="adj1" fmla="val 115000"/>
              <a:gd name="adj2" fmla="val 230000"/>
              <a:gd name="adj3" fmla="val 33333"/>
            </a:avLst>
          </a:prstGeom>
          <a:solidFill>
            <a:srgbClr val="F7F5CD"/>
          </a:solidFill>
          <a:ln w="9525">
            <a:solidFill>
              <a:schemeClr val="tx1"/>
            </a:solidFill>
            <a:miter lim="800000"/>
          </a:ln>
        </p:spPr>
        <p:txBody>
          <a:bodyPr wrap="none" anchor="ctr"/>
          <a:lstStyle/>
          <a:p>
            <a:endParaRPr lang="en-US"/>
          </a:p>
        </p:txBody>
      </p:sp>
      <p:sp>
        <p:nvSpPr>
          <p:cNvPr id="19" name="Rectangle 19"/>
          <p:cNvSpPr>
            <a:spLocks noChangeArrowheads="1"/>
          </p:cNvSpPr>
          <p:nvPr/>
        </p:nvSpPr>
        <p:spPr bwMode="auto">
          <a:xfrm>
            <a:off x="1981200" y="4495800"/>
            <a:ext cx="5410200" cy="838200"/>
          </a:xfrm>
          <a:prstGeom prst="rect">
            <a:avLst/>
          </a:prstGeom>
          <a:noFill/>
          <a:ln w="12700">
            <a:noFill/>
            <a:miter lim="800000"/>
          </a:ln>
        </p:spPr>
        <p:txBody>
          <a:bodyPr lIns="90488" tIns="44450" rIns="90488" bIns="44450" anchor="b"/>
          <a:lstStyle/>
          <a:p>
            <a:pPr defTabSz="914400">
              <a:lnSpc>
                <a:spcPct val="100000"/>
              </a:lnSpc>
              <a:buClrTx/>
              <a:buSzTx/>
              <a:buFontTx/>
              <a:buNone/>
            </a:pPr>
            <a:r>
              <a:rPr lang="en-US" sz="2800">
                <a:solidFill>
                  <a:schemeClr val="tx2"/>
                </a:solidFill>
                <a:latin typeface="Arial" panose="020B0604020202020204" pitchFamily="34" charset="0"/>
              </a:rPr>
              <a:t>After reading blue sector</a:t>
            </a:r>
            <a:endParaRPr lang="en-US" sz="2800">
              <a:solidFill>
                <a:schemeClr val="tx2"/>
              </a:solidFill>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191344" y="219647"/>
            <a:ext cx="5257800" cy="373062"/>
          </a:xfrm>
        </p:spPr>
        <p:txBody>
          <a:bodyPr/>
          <a:lstStyle/>
          <a:p>
            <a:r>
              <a:rPr lang="zh-CN" altLang="en-US" dirty="0"/>
              <a:t>磁盘访问</a:t>
            </a:r>
            <a:endParaRPr lang="en-US" altLang="zh-CN" dirty="0"/>
          </a:p>
        </p:txBody>
      </p:sp>
      <p:sp>
        <p:nvSpPr>
          <p:cNvPr id="3" name="Text Box 3"/>
          <p:cNvSpPr txBox="1">
            <a:spLocks noChangeArrowheads="1"/>
          </p:cNvSpPr>
          <p:nvPr/>
        </p:nvSpPr>
        <p:spPr bwMode="auto">
          <a:xfrm>
            <a:off x="533400" y="3946525"/>
            <a:ext cx="2133600" cy="36933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dirty="0">
                <a:solidFill>
                  <a:schemeClr val="tx1"/>
                </a:solidFill>
              </a:rPr>
              <a:t>After </a:t>
            </a:r>
            <a:r>
              <a:rPr lang="en-US" dirty="0">
                <a:solidFill>
                  <a:srgbClr val="0000FF"/>
                </a:solidFill>
              </a:rPr>
              <a:t>BLUE</a:t>
            </a:r>
            <a:r>
              <a:rPr lang="en-US" dirty="0">
                <a:solidFill>
                  <a:schemeClr val="accent2"/>
                </a:solidFill>
              </a:rPr>
              <a:t> </a:t>
            </a:r>
            <a:r>
              <a:rPr lang="en-US" dirty="0">
                <a:solidFill>
                  <a:schemeClr val="tx1"/>
                </a:solidFill>
              </a:rPr>
              <a:t>read</a:t>
            </a:r>
            <a:endParaRPr lang="en-US" dirty="0">
              <a:solidFill>
                <a:schemeClr val="tx1"/>
              </a:solidFill>
            </a:endParaRPr>
          </a:p>
        </p:txBody>
      </p:sp>
      <p:grpSp>
        <p:nvGrpSpPr>
          <p:cNvPr id="4" name="Group 4"/>
          <p:cNvGrpSpPr>
            <a:grpSpLocks noChangeAspect="1"/>
          </p:cNvGrpSpPr>
          <p:nvPr/>
        </p:nvGrpSpPr>
        <p:grpSpPr bwMode="auto">
          <a:xfrm>
            <a:off x="735013" y="1962150"/>
            <a:ext cx="1727200" cy="1855788"/>
            <a:chOff x="444" y="1113"/>
            <a:chExt cx="1163" cy="1251"/>
          </a:xfrm>
        </p:grpSpPr>
        <p:grpSp>
          <p:nvGrpSpPr>
            <p:cNvPr id="5" name="Group 5"/>
            <p:cNvGrpSpPr>
              <a:grpSpLocks noChangeAspect="1"/>
            </p:cNvGrpSpPr>
            <p:nvPr/>
          </p:nvGrpSpPr>
          <p:grpSpPr bwMode="auto">
            <a:xfrm>
              <a:off x="444" y="1200"/>
              <a:ext cx="1163" cy="1164"/>
              <a:chOff x="444" y="1200"/>
              <a:chExt cx="1163" cy="1164"/>
            </a:xfrm>
          </p:grpSpPr>
          <p:grpSp>
            <p:nvGrpSpPr>
              <p:cNvPr id="7" name="Group 6"/>
              <p:cNvGrpSpPr>
                <a:grpSpLocks noChangeAspect="1"/>
              </p:cNvGrpSpPr>
              <p:nvPr/>
            </p:nvGrpSpPr>
            <p:grpSpPr bwMode="auto">
              <a:xfrm>
                <a:off x="444" y="1200"/>
                <a:ext cx="1163" cy="1161"/>
                <a:chOff x="525" y="1152"/>
                <a:chExt cx="1449" cy="1446"/>
              </a:xfrm>
            </p:grpSpPr>
            <p:sp>
              <p:nvSpPr>
                <p:cNvPr id="10" name="Oval 7"/>
                <p:cNvSpPr>
                  <a:spLocks noChangeAspect="1" noChangeArrowheads="1"/>
                </p:cNvSpPr>
                <p:nvPr/>
              </p:nvSpPr>
              <p:spPr bwMode="auto">
                <a:xfrm>
                  <a:off x="528" y="1152"/>
                  <a:ext cx="1440" cy="1439"/>
                </a:xfrm>
                <a:prstGeom prst="ellipse">
                  <a:avLst/>
                </a:prstGeom>
                <a:solidFill>
                  <a:schemeClr val="bg1"/>
                </a:solidFill>
                <a:ln w="9525">
                  <a:solidFill>
                    <a:schemeClr val="tx1"/>
                  </a:solidFill>
                  <a:round/>
                </a:ln>
                <a:effectLst>
                  <a:outerShdw blurRad="63500" dist="107763" dir="2700000" algn="ctr" rotWithShape="0">
                    <a:schemeClr val="bg2">
                      <a:alpha val="74998"/>
                    </a:schemeClr>
                  </a:outerShdw>
                </a:effectLst>
              </p:spPr>
              <p:txBody>
                <a:bodyPr wrap="none" anchor="ctr"/>
                <a:lstStyle/>
                <a:p>
                  <a:pPr>
                    <a:defRPr/>
                  </a:pPr>
                  <a:endParaRPr lang="en-US"/>
                </a:p>
              </p:txBody>
            </p:sp>
            <p:sp>
              <p:nvSpPr>
                <p:cNvPr id="11" name="Oval 8"/>
                <p:cNvSpPr>
                  <a:spLocks noChangeAspect="1" noChangeArrowheads="1"/>
                </p:cNvSpPr>
                <p:nvPr/>
              </p:nvSpPr>
              <p:spPr bwMode="auto">
                <a:xfrm>
                  <a:off x="687" y="1302"/>
                  <a:ext cx="1152" cy="1152"/>
                </a:xfrm>
                <a:prstGeom prst="ellipse">
                  <a:avLst/>
                </a:prstGeom>
                <a:solidFill>
                  <a:schemeClr val="bg1"/>
                </a:solidFill>
                <a:ln w="9525">
                  <a:solidFill>
                    <a:schemeClr val="tx1"/>
                  </a:solidFill>
                  <a:round/>
                </a:ln>
              </p:spPr>
              <p:txBody>
                <a:bodyPr wrap="none" anchor="ctr"/>
                <a:lstStyle/>
                <a:p>
                  <a:endParaRPr lang="en-US"/>
                </a:p>
              </p:txBody>
            </p:sp>
            <p:sp>
              <p:nvSpPr>
                <p:cNvPr id="12" name="Oval 9"/>
                <p:cNvSpPr>
                  <a:spLocks noChangeAspect="1" noChangeArrowheads="1"/>
                </p:cNvSpPr>
                <p:nvPr/>
              </p:nvSpPr>
              <p:spPr bwMode="auto">
                <a:xfrm>
                  <a:off x="831" y="1446"/>
                  <a:ext cx="864" cy="864"/>
                </a:xfrm>
                <a:prstGeom prst="ellipse">
                  <a:avLst/>
                </a:prstGeom>
                <a:solidFill>
                  <a:schemeClr val="bg1"/>
                </a:solidFill>
                <a:ln w="9525">
                  <a:solidFill>
                    <a:schemeClr val="tx1"/>
                  </a:solidFill>
                  <a:round/>
                </a:ln>
              </p:spPr>
              <p:txBody>
                <a:bodyPr wrap="none" anchor="ctr"/>
                <a:lstStyle/>
                <a:p>
                  <a:endParaRPr lang="en-US"/>
                </a:p>
              </p:txBody>
            </p:sp>
            <p:sp>
              <p:nvSpPr>
                <p:cNvPr id="13" name="Oval 10"/>
                <p:cNvSpPr>
                  <a:spLocks noChangeAspect="1" noChangeArrowheads="1"/>
                </p:cNvSpPr>
                <p:nvPr/>
              </p:nvSpPr>
              <p:spPr bwMode="auto">
                <a:xfrm>
                  <a:off x="963" y="1605"/>
                  <a:ext cx="576" cy="576"/>
                </a:xfrm>
                <a:prstGeom prst="ellipse">
                  <a:avLst/>
                </a:prstGeom>
                <a:solidFill>
                  <a:schemeClr val="bg1"/>
                </a:solidFill>
                <a:ln w="9525">
                  <a:solidFill>
                    <a:schemeClr val="tx1"/>
                  </a:solidFill>
                  <a:round/>
                </a:ln>
              </p:spPr>
              <p:txBody>
                <a:bodyPr wrap="none" anchor="ctr"/>
                <a:lstStyle/>
                <a:p>
                  <a:endParaRPr lang="en-US"/>
                </a:p>
              </p:txBody>
            </p:sp>
            <p:sp>
              <p:nvSpPr>
                <p:cNvPr id="14" name="Line 11"/>
                <p:cNvSpPr>
                  <a:spLocks noChangeAspect="1" noChangeShapeType="1"/>
                </p:cNvSpPr>
                <p:nvPr/>
              </p:nvSpPr>
              <p:spPr bwMode="auto">
                <a:xfrm>
                  <a:off x="1248" y="1152"/>
                  <a:ext cx="0" cy="1440"/>
                </a:xfrm>
                <a:prstGeom prst="line">
                  <a:avLst/>
                </a:prstGeom>
                <a:noFill/>
                <a:ln w="9525">
                  <a:solidFill>
                    <a:schemeClr val="tx1"/>
                  </a:solidFill>
                  <a:round/>
                </a:ln>
              </p:spPr>
              <p:txBody>
                <a:bodyPr/>
                <a:lstStyle/>
                <a:p>
                  <a:endParaRPr lang="en-US"/>
                </a:p>
              </p:txBody>
            </p:sp>
            <p:sp>
              <p:nvSpPr>
                <p:cNvPr id="15" name="Line 12"/>
                <p:cNvSpPr>
                  <a:spLocks noChangeAspect="1" noChangeShapeType="1"/>
                </p:cNvSpPr>
                <p:nvPr/>
              </p:nvSpPr>
              <p:spPr bwMode="auto">
                <a:xfrm rot="1800000">
                  <a:off x="1251" y="1155"/>
                  <a:ext cx="0" cy="1440"/>
                </a:xfrm>
                <a:prstGeom prst="line">
                  <a:avLst/>
                </a:prstGeom>
                <a:noFill/>
                <a:ln w="9525">
                  <a:solidFill>
                    <a:schemeClr val="tx1"/>
                  </a:solidFill>
                  <a:round/>
                </a:ln>
              </p:spPr>
              <p:txBody>
                <a:bodyPr/>
                <a:lstStyle/>
                <a:p>
                  <a:endParaRPr lang="en-US"/>
                </a:p>
              </p:txBody>
            </p:sp>
            <p:sp>
              <p:nvSpPr>
                <p:cNvPr id="16" name="Line 13"/>
                <p:cNvSpPr>
                  <a:spLocks noChangeAspect="1" noChangeShapeType="1"/>
                </p:cNvSpPr>
                <p:nvPr/>
              </p:nvSpPr>
              <p:spPr bwMode="auto">
                <a:xfrm rot="3600000">
                  <a:off x="1245" y="1158"/>
                  <a:ext cx="0" cy="1440"/>
                </a:xfrm>
                <a:prstGeom prst="line">
                  <a:avLst/>
                </a:prstGeom>
                <a:noFill/>
                <a:ln w="9525">
                  <a:solidFill>
                    <a:schemeClr val="tx1"/>
                  </a:solidFill>
                  <a:round/>
                </a:ln>
              </p:spPr>
              <p:txBody>
                <a:bodyPr/>
                <a:lstStyle/>
                <a:p>
                  <a:endParaRPr lang="en-US"/>
                </a:p>
              </p:txBody>
            </p:sp>
            <p:sp>
              <p:nvSpPr>
                <p:cNvPr id="17" name="Line 14"/>
                <p:cNvSpPr>
                  <a:spLocks noChangeAspect="1" noChangeShapeType="1"/>
                </p:cNvSpPr>
                <p:nvPr/>
              </p:nvSpPr>
              <p:spPr bwMode="auto">
                <a:xfrm rot="5400000">
                  <a:off x="1245" y="1140"/>
                  <a:ext cx="0" cy="1440"/>
                </a:xfrm>
                <a:prstGeom prst="line">
                  <a:avLst/>
                </a:prstGeom>
                <a:noFill/>
                <a:ln w="9525">
                  <a:solidFill>
                    <a:schemeClr val="tx1"/>
                  </a:solidFill>
                  <a:round/>
                </a:ln>
              </p:spPr>
              <p:txBody>
                <a:bodyPr/>
                <a:lstStyle/>
                <a:p>
                  <a:endParaRPr lang="en-US"/>
                </a:p>
              </p:txBody>
            </p:sp>
            <p:sp>
              <p:nvSpPr>
                <p:cNvPr id="18" name="Line 15"/>
                <p:cNvSpPr>
                  <a:spLocks noChangeAspect="1" noChangeShapeType="1"/>
                </p:cNvSpPr>
                <p:nvPr/>
              </p:nvSpPr>
              <p:spPr bwMode="auto">
                <a:xfrm rot="7200000">
                  <a:off x="1254" y="1131"/>
                  <a:ext cx="0" cy="1440"/>
                </a:xfrm>
                <a:prstGeom prst="line">
                  <a:avLst/>
                </a:prstGeom>
                <a:noFill/>
                <a:ln w="9525">
                  <a:solidFill>
                    <a:schemeClr val="tx1"/>
                  </a:solidFill>
                  <a:round/>
                </a:ln>
              </p:spPr>
              <p:txBody>
                <a:bodyPr/>
                <a:lstStyle/>
                <a:p>
                  <a:endParaRPr lang="en-US"/>
                </a:p>
              </p:txBody>
            </p:sp>
            <p:sp>
              <p:nvSpPr>
                <p:cNvPr id="19" name="Line 16"/>
                <p:cNvSpPr>
                  <a:spLocks noChangeAspect="1" noChangeShapeType="1"/>
                </p:cNvSpPr>
                <p:nvPr/>
              </p:nvSpPr>
              <p:spPr bwMode="auto">
                <a:xfrm rot="9000000">
                  <a:off x="1263" y="1158"/>
                  <a:ext cx="0" cy="1440"/>
                </a:xfrm>
                <a:prstGeom prst="line">
                  <a:avLst/>
                </a:prstGeom>
                <a:noFill/>
                <a:ln w="9525">
                  <a:solidFill>
                    <a:schemeClr val="tx1"/>
                  </a:solidFill>
                  <a:round/>
                </a:ln>
              </p:spPr>
              <p:txBody>
                <a:bodyPr/>
                <a:lstStyle/>
                <a:p>
                  <a:endParaRPr lang="en-US"/>
                </a:p>
              </p:txBody>
            </p:sp>
            <p:sp>
              <p:nvSpPr>
                <p:cNvPr id="20" name="Oval 17"/>
                <p:cNvSpPr>
                  <a:spLocks noChangeAspect="1" noChangeArrowheads="1"/>
                </p:cNvSpPr>
                <p:nvPr/>
              </p:nvSpPr>
              <p:spPr bwMode="auto">
                <a:xfrm>
                  <a:off x="1107" y="1749"/>
                  <a:ext cx="288" cy="288"/>
                </a:xfrm>
                <a:prstGeom prst="ellipse">
                  <a:avLst/>
                </a:prstGeom>
                <a:solidFill>
                  <a:schemeClr val="bg1"/>
                </a:solidFill>
                <a:ln w="9525">
                  <a:solidFill>
                    <a:schemeClr val="tx1"/>
                  </a:solidFill>
                  <a:round/>
                </a:ln>
              </p:spPr>
              <p:txBody>
                <a:bodyPr wrap="none" anchor="ctr"/>
                <a:lstStyle/>
                <a:p>
                  <a:endParaRPr lang="en-US"/>
                </a:p>
              </p:txBody>
            </p:sp>
          </p:grpSp>
          <p:sp>
            <p:nvSpPr>
              <p:cNvPr id="8" name="Freeform 18"/>
              <p:cNvSpPr>
                <a:spLocks noChangeAspect="1"/>
              </p:cNvSpPr>
              <p:nvPr/>
            </p:nvSpPr>
            <p:spPr bwMode="auto">
              <a:xfrm>
                <a:off x="864" y="1434"/>
                <a:ext cx="164" cy="155"/>
              </a:xfrm>
              <a:custGeom>
                <a:avLst/>
                <a:gdLst>
                  <a:gd name="T0" fmla="*/ 62 w 164"/>
                  <a:gd name="T1" fmla="*/ 155 h 155"/>
                  <a:gd name="T2" fmla="*/ 0 w 164"/>
                  <a:gd name="T3" fmla="*/ 48 h 155"/>
                  <a:gd name="T4" fmla="*/ 21 w 164"/>
                  <a:gd name="T5" fmla="*/ 38 h 155"/>
                  <a:gd name="T6" fmla="*/ 45 w 164"/>
                  <a:gd name="T7" fmla="*/ 26 h 155"/>
                  <a:gd name="T8" fmla="*/ 62 w 164"/>
                  <a:gd name="T9" fmla="*/ 21 h 155"/>
                  <a:gd name="T10" fmla="*/ 80 w 164"/>
                  <a:gd name="T11" fmla="*/ 14 h 155"/>
                  <a:gd name="T12" fmla="*/ 102 w 164"/>
                  <a:gd name="T13" fmla="*/ 9 h 155"/>
                  <a:gd name="T14" fmla="*/ 122 w 164"/>
                  <a:gd name="T15" fmla="*/ 5 h 155"/>
                  <a:gd name="T16" fmla="*/ 152 w 164"/>
                  <a:gd name="T17" fmla="*/ 2 h 155"/>
                  <a:gd name="T18" fmla="*/ 164 w 164"/>
                  <a:gd name="T19" fmla="*/ 0 h 155"/>
                  <a:gd name="T20" fmla="*/ 164 w 164"/>
                  <a:gd name="T21" fmla="*/ 129 h 155"/>
                  <a:gd name="T22" fmla="*/ 149 w 164"/>
                  <a:gd name="T23" fmla="*/ 131 h 155"/>
                  <a:gd name="T24" fmla="*/ 137 w 164"/>
                  <a:gd name="T25" fmla="*/ 131 h 155"/>
                  <a:gd name="T26" fmla="*/ 126 w 164"/>
                  <a:gd name="T27" fmla="*/ 132 h 155"/>
                  <a:gd name="T28" fmla="*/ 107 w 164"/>
                  <a:gd name="T29" fmla="*/ 138 h 155"/>
                  <a:gd name="T30" fmla="*/ 89 w 164"/>
                  <a:gd name="T31" fmla="*/ 143 h 155"/>
                  <a:gd name="T32" fmla="*/ 71 w 164"/>
                  <a:gd name="T33" fmla="*/ 150 h 155"/>
                  <a:gd name="T34" fmla="*/ 62 w 164"/>
                  <a:gd name="T35" fmla="*/ 155 h 1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4"/>
                  <a:gd name="T55" fmla="*/ 0 h 155"/>
                  <a:gd name="T56" fmla="*/ 164 w 164"/>
                  <a:gd name="T57" fmla="*/ 155 h 1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4" h="155">
                    <a:moveTo>
                      <a:pt x="62" y="155"/>
                    </a:moveTo>
                    <a:lnTo>
                      <a:pt x="0" y="48"/>
                    </a:lnTo>
                    <a:lnTo>
                      <a:pt x="21" y="38"/>
                    </a:lnTo>
                    <a:lnTo>
                      <a:pt x="45" y="26"/>
                    </a:lnTo>
                    <a:lnTo>
                      <a:pt x="62" y="21"/>
                    </a:lnTo>
                    <a:lnTo>
                      <a:pt x="80" y="14"/>
                    </a:lnTo>
                    <a:lnTo>
                      <a:pt x="102" y="9"/>
                    </a:lnTo>
                    <a:lnTo>
                      <a:pt x="122" y="5"/>
                    </a:lnTo>
                    <a:lnTo>
                      <a:pt x="152" y="2"/>
                    </a:lnTo>
                    <a:lnTo>
                      <a:pt x="164" y="0"/>
                    </a:lnTo>
                    <a:lnTo>
                      <a:pt x="164" y="129"/>
                    </a:lnTo>
                    <a:lnTo>
                      <a:pt x="149" y="131"/>
                    </a:lnTo>
                    <a:lnTo>
                      <a:pt x="137" y="131"/>
                    </a:lnTo>
                    <a:lnTo>
                      <a:pt x="126" y="132"/>
                    </a:lnTo>
                    <a:lnTo>
                      <a:pt x="107" y="138"/>
                    </a:lnTo>
                    <a:lnTo>
                      <a:pt x="89" y="143"/>
                    </a:lnTo>
                    <a:lnTo>
                      <a:pt x="71" y="150"/>
                    </a:lnTo>
                    <a:lnTo>
                      <a:pt x="62" y="155"/>
                    </a:lnTo>
                    <a:close/>
                  </a:path>
                </a:pathLst>
              </a:custGeom>
              <a:solidFill>
                <a:srgbClr val="0000FF"/>
              </a:solidFill>
              <a:ln w="9525">
                <a:solidFill>
                  <a:schemeClr val="tx1"/>
                </a:solidFill>
                <a:round/>
              </a:ln>
            </p:spPr>
            <p:txBody>
              <a:bodyPr/>
              <a:lstStyle/>
              <a:p>
                <a:endParaRPr lang="en-US"/>
              </a:p>
            </p:txBody>
          </p:sp>
          <p:sp>
            <p:nvSpPr>
              <p:cNvPr id="9" name="Freeform 19"/>
              <p:cNvSpPr>
                <a:spLocks noChangeAspect="1"/>
              </p:cNvSpPr>
              <p:nvPr/>
            </p:nvSpPr>
            <p:spPr bwMode="auto">
              <a:xfrm rot="-1800000">
                <a:off x="1005" y="2187"/>
                <a:ext cx="287" cy="177"/>
              </a:xfrm>
              <a:custGeom>
                <a:avLst/>
                <a:gdLst>
                  <a:gd name="T0" fmla="*/ 0 w 287"/>
                  <a:gd name="T1" fmla="*/ 102 h 177"/>
                  <a:gd name="T2" fmla="*/ 59 w 287"/>
                  <a:gd name="T3" fmla="*/ 0 h 177"/>
                  <a:gd name="T4" fmla="*/ 89 w 287"/>
                  <a:gd name="T5" fmla="*/ 17 h 177"/>
                  <a:gd name="T6" fmla="*/ 117 w 287"/>
                  <a:gd name="T7" fmla="*/ 30 h 177"/>
                  <a:gd name="T8" fmla="*/ 147 w 287"/>
                  <a:gd name="T9" fmla="*/ 42 h 177"/>
                  <a:gd name="T10" fmla="*/ 168 w 287"/>
                  <a:gd name="T11" fmla="*/ 48 h 177"/>
                  <a:gd name="T12" fmla="*/ 195 w 287"/>
                  <a:gd name="T13" fmla="*/ 56 h 177"/>
                  <a:gd name="T14" fmla="*/ 222 w 287"/>
                  <a:gd name="T15" fmla="*/ 60 h 177"/>
                  <a:gd name="T16" fmla="*/ 246 w 287"/>
                  <a:gd name="T17" fmla="*/ 65 h 177"/>
                  <a:gd name="T18" fmla="*/ 264 w 287"/>
                  <a:gd name="T19" fmla="*/ 66 h 177"/>
                  <a:gd name="T20" fmla="*/ 287 w 287"/>
                  <a:gd name="T21" fmla="*/ 66 h 177"/>
                  <a:gd name="T22" fmla="*/ 287 w 287"/>
                  <a:gd name="T23" fmla="*/ 177 h 177"/>
                  <a:gd name="T24" fmla="*/ 252 w 287"/>
                  <a:gd name="T25" fmla="*/ 177 h 177"/>
                  <a:gd name="T26" fmla="*/ 228 w 287"/>
                  <a:gd name="T27" fmla="*/ 176 h 177"/>
                  <a:gd name="T28" fmla="*/ 200 w 287"/>
                  <a:gd name="T29" fmla="*/ 173 h 177"/>
                  <a:gd name="T30" fmla="*/ 170 w 287"/>
                  <a:gd name="T31" fmla="*/ 167 h 177"/>
                  <a:gd name="T32" fmla="*/ 144 w 287"/>
                  <a:gd name="T33" fmla="*/ 161 h 177"/>
                  <a:gd name="T34" fmla="*/ 110 w 287"/>
                  <a:gd name="T35" fmla="*/ 152 h 177"/>
                  <a:gd name="T36" fmla="*/ 69 w 287"/>
                  <a:gd name="T37" fmla="*/ 138 h 177"/>
                  <a:gd name="T38" fmla="*/ 42 w 287"/>
                  <a:gd name="T39" fmla="*/ 126 h 177"/>
                  <a:gd name="T40" fmla="*/ 23 w 287"/>
                  <a:gd name="T41" fmla="*/ 116 h 177"/>
                  <a:gd name="T42" fmla="*/ 0 w 287"/>
                  <a:gd name="T43" fmla="*/ 102 h 1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7"/>
                  <a:gd name="T67" fmla="*/ 0 h 177"/>
                  <a:gd name="T68" fmla="*/ 287 w 287"/>
                  <a:gd name="T69" fmla="*/ 177 h 17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7" h="177">
                    <a:moveTo>
                      <a:pt x="0" y="102"/>
                    </a:moveTo>
                    <a:lnTo>
                      <a:pt x="59" y="0"/>
                    </a:lnTo>
                    <a:lnTo>
                      <a:pt x="89" y="17"/>
                    </a:lnTo>
                    <a:lnTo>
                      <a:pt x="117" y="30"/>
                    </a:lnTo>
                    <a:lnTo>
                      <a:pt x="147" y="42"/>
                    </a:lnTo>
                    <a:lnTo>
                      <a:pt x="168" y="48"/>
                    </a:lnTo>
                    <a:lnTo>
                      <a:pt x="195" y="56"/>
                    </a:lnTo>
                    <a:lnTo>
                      <a:pt x="222" y="60"/>
                    </a:lnTo>
                    <a:lnTo>
                      <a:pt x="246" y="65"/>
                    </a:lnTo>
                    <a:lnTo>
                      <a:pt x="264" y="66"/>
                    </a:lnTo>
                    <a:lnTo>
                      <a:pt x="287" y="66"/>
                    </a:lnTo>
                    <a:lnTo>
                      <a:pt x="287" y="177"/>
                    </a:lnTo>
                    <a:lnTo>
                      <a:pt x="252" y="177"/>
                    </a:lnTo>
                    <a:lnTo>
                      <a:pt x="228" y="176"/>
                    </a:lnTo>
                    <a:lnTo>
                      <a:pt x="200" y="173"/>
                    </a:lnTo>
                    <a:lnTo>
                      <a:pt x="170" y="167"/>
                    </a:lnTo>
                    <a:lnTo>
                      <a:pt x="144" y="161"/>
                    </a:lnTo>
                    <a:lnTo>
                      <a:pt x="110" y="152"/>
                    </a:lnTo>
                    <a:lnTo>
                      <a:pt x="69" y="138"/>
                    </a:lnTo>
                    <a:lnTo>
                      <a:pt x="42" y="126"/>
                    </a:lnTo>
                    <a:lnTo>
                      <a:pt x="23" y="116"/>
                    </a:lnTo>
                    <a:lnTo>
                      <a:pt x="0" y="102"/>
                    </a:lnTo>
                    <a:close/>
                  </a:path>
                </a:pathLst>
              </a:custGeom>
              <a:solidFill>
                <a:srgbClr val="FF0000"/>
              </a:solidFill>
              <a:ln w="9525">
                <a:solidFill>
                  <a:schemeClr val="tx1"/>
                </a:solidFill>
                <a:round/>
              </a:ln>
            </p:spPr>
            <p:txBody>
              <a:bodyPr/>
              <a:lstStyle/>
              <a:p>
                <a:endParaRPr lang="en-US"/>
              </a:p>
            </p:txBody>
          </p:sp>
        </p:grpSp>
        <p:sp>
          <p:nvSpPr>
            <p:cNvPr id="6" name="AutoShape 20"/>
            <p:cNvSpPr>
              <a:spLocks noChangeAspect="1" noChangeArrowheads="1"/>
            </p:cNvSpPr>
            <p:nvPr/>
          </p:nvSpPr>
          <p:spPr bwMode="auto">
            <a:xfrm>
              <a:off x="933" y="1113"/>
              <a:ext cx="195" cy="375"/>
            </a:xfrm>
            <a:prstGeom prst="downArrow">
              <a:avLst>
                <a:gd name="adj1" fmla="val 50000"/>
                <a:gd name="adj2" fmla="val 48077"/>
              </a:avLst>
            </a:prstGeom>
            <a:solidFill>
              <a:srgbClr val="000000"/>
            </a:solidFill>
            <a:ln w="9525">
              <a:solidFill>
                <a:schemeClr val="tx1"/>
              </a:solidFill>
              <a:miter lim="800000"/>
            </a:ln>
          </p:spPr>
          <p:txBody>
            <a:bodyPr wrap="none" anchor="ctr"/>
            <a:lstStyle/>
            <a:p>
              <a:endParaRPr lang="en-US"/>
            </a:p>
          </p:txBody>
        </p:sp>
      </p:grpSp>
      <p:sp>
        <p:nvSpPr>
          <p:cNvPr id="21" name="AutoShape 21"/>
          <p:cNvSpPr>
            <a:spLocks noChangeArrowheads="1"/>
          </p:cNvSpPr>
          <p:nvPr/>
        </p:nvSpPr>
        <p:spPr bwMode="auto">
          <a:xfrm>
            <a:off x="381000" y="2065338"/>
            <a:ext cx="304800" cy="1752600"/>
          </a:xfrm>
          <a:prstGeom prst="curvedRightArrow">
            <a:avLst>
              <a:gd name="adj1" fmla="val 115000"/>
              <a:gd name="adj2" fmla="val 230000"/>
              <a:gd name="adj3" fmla="val 33333"/>
            </a:avLst>
          </a:prstGeom>
          <a:solidFill>
            <a:srgbClr val="F7F5CD"/>
          </a:solidFill>
          <a:ln w="9525">
            <a:solidFill>
              <a:schemeClr val="tx1"/>
            </a:solidFill>
            <a:miter lim="800000"/>
          </a:ln>
        </p:spPr>
        <p:txBody>
          <a:bodyPr wrap="none" anchor="ctr"/>
          <a:lstStyle/>
          <a:p>
            <a:endParaRPr lang="en-US"/>
          </a:p>
        </p:txBody>
      </p:sp>
      <p:sp>
        <p:nvSpPr>
          <p:cNvPr id="22" name="Rectangle 22"/>
          <p:cNvSpPr>
            <a:spLocks noChangeArrowheads="1"/>
          </p:cNvSpPr>
          <p:nvPr/>
        </p:nvSpPr>
        <p:spPr bwMode="auto">
          <a:xfrm>
            <a:off x="1981200" y="4495800"/>
            <a:ext cx="5410200" cy="838200"/>
          </a:xfrm>
          <a:prstGeom prst="rect">
            <a:avLst/>
          </a:prstGeom>
          <a:noFill/>
          <a:ln w="12700">
            <a:noFill/>
            <a:miter lim="800000"/>
          </a:ln>
        </p:spPr>
        <p:txBody>
          <a:bodyPr lIns="90488" tIns="44450" rIns="90488" bIns="44450" anchor="b"/>
          <a:lstStyle/>
          <a:p>
            <a:pPr defTabSz="914400">
              <a:lnSpc>
                <a:spcPct val="100000"/>
              </a:lnSpc>
              <a:buClrTx/>
              <a:buSzTx/>
              <a:buFontTx/>
              <a:buNone/>
            </a:pPr>
            <a:r>
              <a:rPr lang="en-US" sz="2800">
                <a:solidFill>
                  <a:schemeClr val="tx2"/>
                </a:solidFill>
                <a:latin typeface="Arial" panose="020B0604020202020204" pitchFamily="34" charset="0"/>
              </a:rPr>
              <a:t>Red request scheduled next</a:t>
            </a:r>
            <a:endParaRPr lang="en-US" sz="2800">
              <a:solidFill>
                <a:schemeClr val="tx2"/>
              </a:solidFill>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4" descr="羊皮纸"/>
          <p:cNvSpPr>
            <a:spLocks noChangeArrowheads="1"/>
          </p:cNvSpPr>
          <p:nvPr/>
        </p:nvSpPr>
        <p:spPr bwMode="auto">
          <a:xfrm>
            <a:off x="2495550" y="981075"/>
            <a:ext cx="6840538" cy="5233988"/>
          </a:xfrm>
          <a:prstGeom prst="verticalScroll">
            <a:avLst>
              <a:gd name="adj" fmla="val 12500"/>
            </a:avLst>
          </a:prstGeom>
          <a:blipFill dpi="0" rotWithShape="1">
            <a:blip r:embed="rId1" cstate="print"/>
            <a:srcRect/>
            <a:tile tx="0" ty="0" sx="100000" sy="100000" flip="none" algn="tl"/>
          </a:blipFill>
          <a:ln w="12700">
            <a:solidFill>
              <a:srgbClr val="FF9900"/>
            </a:solidFill>
            <a:round/>
          </a:ln>
        </p:spPr>
        <p:txBody>
          <a:bodyPr lIns="63500" tIns="97200" rIns="63500" bIns="61200" anchor="ctr"/>
          <a:lstStyle/>
          <a:p>
            <a:pPr algn="ctr" eaLnBrk="0" hangingPunct="0"/>
            <a:endParaRPr lang="zh-CN" altLang="en-US"/>
          </a:p>
        </p:txBody>
      </p:sp>
      <p:sp>
        <p:nvSpPr>
          <p:cNvPr id="15363" name="Rectangle 5"/>
          <p:cNvSpPr>
            <a:spLocks noChangeArrowheads="1"/>
          </p:cNvSpPr>
          <p:nvPr/>
        </p:nvSpPr>
        <p:spPr bwMode="auto">
          <a:xfrm>
            <a:off x="3952875" y="1071564"/>
            <a:ext cx="4679950" cy="511175"/>
          </a:xfrm>
          <a:prstGeom prst="rect">
            <a:avLst/>
          </a:prstGeom>
          <a:noFill/>
          <a:ln w="9525">
            <a:noFill/>
            <a:miter lim="800000"/>
          </a:ln>
        </p:spPr>
        <p:txBody>
          <a:bodyPr/>
          <a:lstStyle/>
          <a:p>
            <a:pPr algn="ctr" eaLnBrk="0" hangingPunct="0">
              <a:lnSpc>
                <a:spcPct val="87000"/>
              </a:lnSpc>
              <a:buNone/>
            </a:pPr>
            <a:r>
              <a:rPr lang="zh-CN" altLang="en-US" sz="2800" dirty="0">
                <a:solidFill>
                  <a:srgbClr val="FF0000"/>
                </a:solidFill>
                <a:latin typeface="楷体_GB2312"/>
                <a:ea typeface="楷体_GB2312"/>
                <a:cs typeface="楷体_GB2312"/>
              </a:rPr>
              <a:t>第八部分：虚拟存储器</a:t>
            </a:r>
            <a:endParaRPr lang="zh-CN" altLang="en-US" sz="2800" dirty="0">
              <a:solidFill>
                <a:srgbClr val="FF0000"/>
              </a:solidFill>
              <a:latin typeface="楷体_GB2312"/>
              <a:ea typeface="楷体_GB2312"/>
              <a:cs typeface="楷体_GB2312"/>
            </a:endParaRPr>
          </a:p>
        </p:txBody>
      </p:sp>
      <p:sp>
        <p:nvSpPr>
          <p:cNvPr id="15364" name="Rectangle 6"/>
          <p:cNvSpPr>
            <a:spLocks noChangeArrowheads="1"/>
          </p:cNvSpPr>
          <p:nvPr/>
        </p:nvSpPr>
        <p:spPr bwMode="auto">
          <a:xfrm>
            <a:off x="3810000" y="1857375"/>
            <a:ext cx="4679950" cy="3786188"/>
          </a:xfrm>
          <a:prstGeom prst="rect">
            <a:avLst/>
          </a:prstGeom>
          <a:noFill/>
          <a:ln w="28575">
            <a:solidFill>
              <a:srgbClr val="05AD01"/>
            </a:solidFill>
            <a:miter lim="800000"/>
          </a:ln>
        </p:spPr>
        <p:txBody>
          <a:bodyPr lIns="63500" tIns="133200" rIns="63500" bIns="133200"/>
          <a:lstStyle/>
          <a:p>
            <a:pPr marL="609600" indent="-609600">
              <a:lnSpc>
                <a:spcPct val="75000"/>
              </a:lnSpc>
              <a:spcBef>
                <a:spcPct val="65000"/>
              </a:spcBef>
              <a:buClr>
                <a:srgbClr val="FF0000"/>
              </a:buClr>
              <a:buFont typeface="Wingdings" panose="05000000000000000000" pitchFamily="2" charset="2"/>
              <a:buAutoNum type="ea1JpnChsDbPeriod"/>
            </a:pPr>
            <a:r>
              <a:rPr lang="zh-CN" altLang="en-US" sz="2000" dirty="0">
                <a:solidFill>
                  <a:schemeClr val="accent2"/>
                </a:solidFill>
              </a:rPr>
              <a:t>辅助存储器</a:t>
            </a:r>
            <a:endParaRPr lang="en-US" altLang="zh-CN" sz="2000" dirty="0">
              <a:solidFill>
                <a:schemeClr val="accent2"/>
              </a:solidFill>
            </a:endParaRPr>
          </a:p>
          <a:p>
            <a:pPr marL="809625" lvl="1" indent="-352425">
              <a:lnSpc>
                <a:spcPct val="75000"/>
              </a:lnSpc>
              <a:spcBef>
                <a:spcPct val="65000"/>
              </a:spcBef>
              <a:buClr>
                <a:srgbClr val="FF0000"/>
              </a:buClr>
              <a:buFont typeface="楷体_GB2312"/>
              <a:buAutoNum type="arabicPeriod"/>
            </a:pPr>
            <a:r>
              <a:rPr lang="zh-CN" altLang="en-US" dirty="0">
                <a:solidFill>
                  <a:schemeClr val="accent2"/>
                </a:solidFill>
              </a:rPr>
              <a:t>磁记录方式</a:t>
            </a:r>
            <a:endParaRPr lang="en-US" altLang="zh-CN" dirty="0">
              <a:solidFill>
                <a:schemeClr val="accent2"/>
              </a:solidFill>
            </a:endParaRPr>
          </a:p>
          <a:p>
            <a:pPr marL="809625" lvl="1" indent="-352425">
              <a:lnSpc>
                <a:spcPct val="75000"/>
              </a:lnSpc>
              <a:spcBef>
                <a:spcPct val="65000"/>
              </a:spcBef>
              <a:buClr>
                <a:srgbClr val="FF0000"/>
              </a:buClr>
              <a:buFont typeface="楷体_GB2312"/>
              <a:buAutoNum type="arabicPeriod"/>
            </a:pPr>
            <a:r>
              <a:rPr lang="zh-CN" altLang="en-US" dirty="0">
                <a:solidFill>
                  <a:schemeClr val="accent2"/>
                </a:solidFill>
              </a:rPr>
              <a:t>硬磁盘存储器</a:t>
            </a:r>
            <a:endParaRPr lang="en-US" altLang="zh-CN" dirty="0">
              <a:solidFill>
                <a:schemeClr val="accent2"/>
              </a:solidFill>
            </a:endParaRPr>
          </a:p>
          <a:p>
            <a:pPr marL="809625" lvl="1" indent="-352425">
              <a:lnSpc>
                <a:spcPct val="75000"/>
              </a:lnSpc>
              <a:spcBef>
                <a:spcPct val="65000"/>
              </a:spcBef>
              <a:buClr>
                <a:srgbClr val="FF0000"/>
              </a:buClr>
              <a:buFont typeface="楷体_GB2312"/>
              <a:buAutoNum type="arabicPeriod"/>
            </a:pPr>
            <a:r>
              <a:rPr lang="zh-CN" altLang="en-US" dirty="0">
                <a:solidFill>
                  <a:schemeClr val="accent2"/>
                </a:solidFill>
              </a:rPr>
              <a:t>磁盘的类型</a:t>
            </a:r>
            <a:endParaRPr lang="en-US" altLang="zh-CN" dirty="0">
              <a:solidFill>
                <a:schemeClr val="accent2"/>
              </a:solidFill>
            </a:endParaRPr>
          </a:p>
          <a:p>
            <a:pPr marL="609600" indent="-609600">
              <a:lnSpc>
                <a:spcPct val="75000"/>
              </a:lnSpc>
              <a:spcBef>
                <a:spcPct val="65000"/>
              </a:spcBef>
              <a:buClr>
                <a:srgbClr val="FF0000"/>
              </a:buClr>
              <a:buFont typeface="Wingdings" panose="05000000000000000000" pitchFamily="2" charset="2"/>
              <a:buAutoNum type="ea1JpnChsDbPeriod"/>
            </a:pPr>
            <a:r>
              <a:rPr lang="zh-CN" altLang="en-US" sz="2000" dirty="0">
                <a:solidFill>
                  <a:srgbClr val="B2B2B2"/>
                </a:solidFill>
              </a:rPr>
              <a:t>虚拟存储器</a:t>
            </a:r>
            <a:endParaRPr lang="zh-CN" altLang="en-US" sz="2000" dirty="0">
              <a:solidFill>
                <a:srgbClr val="B2B2B2"/>
              </a:solidFill>
            </a:endParaRPr>
          </a:p>
        </p:txBody>
      </p:sp>
      <p:sp>
        <p:nvSpPr>
          <p:cNvPr id="6" name="左箭头 5"/>
          <p:cNvSpPr>
            <a:spLocks noChangeArrowheads="1"/>
          </p:cNvSpPr>
          <p:nvPr/>
        </p:nvSpPr>
        <p:spPr bwMode="auto">
          <a:xfrm>
            <a:off x="6181083" y="2348880"/>
            <a:ext cx="714375" cy="285750"/>
          </a:xfrm>
          <a:prstGeom prst="leftArrow">
            <a:avLst>
              <a:gd name="adj1" fmla="val 50000"/>
              <a:gd name="adj2" fmla="val 50000"/>
            </a:avLst>
          </a:prstGeom>
          <a:solidFill>
            <a:srgbClr val="FFFF00"/>
          </a:solidFill>
          <a:ln w="12700" algn="ctr">
            <a:solidFill>
              <a:schemeClr val="tx1"/>
            </a:solidFill>
            <a:round/>
          </a:ln>
        </p:spPr>
        <p:txBody>
          <a:bodyPr/>
          <a:lstStyle/>
          <a:p>
            <a:pPr algn="ctr" eaLnBrk="0" hangingPunct="0"/>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191344" y="219647"/>
            <a:ext cx="5257800" cy="373062"/>
          </a:xfrm>
        </p:spPr>
        <p:txBody>
          <a:bodyPr/>
          <a:lstStyle/>
          <a:p>
            <a:r>
              <a:rPr lang="zh-CN" altLang="en-US" dirty="0"/>
              <a:t>磁盘访问</a:t>
            </a:r>
            <a:endParaRPr lang="en-US" altLang="zh-CN" dirty="0"/>
          </a:p>
        </p:txBody>
      </p:sp>
      <p:sp>
        <p:nvSpPr>
          <p:cNvPr id="3" name="Text Box 3"/>
          <p:cNvSpPr txBox="1">
            <a:spLocks noChangeArrowheads="1"/>
          </p:cNvSpPr>
          <p:nvPr/>
        </p:nvSpPr>
        <p:spPr bwMode="auto">
          <a:xfrm>
            <a:off x="533400" y="3946525"/>
            <a:ext cx="2133600" cy="36933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dirty="0">
                <a:solidFill>
                  <a:schemeClr val="tx1"/>
                </a:solidFill>
              </a:rPr>
              <a:t>After </a:t>
            </a:r>
            <a:r>
              <a:rPr lang="en-US" dirty="0">
                <a:solidFill>
                  <a:srgbClr val="0000FF"/>
                </a:solidFill>
              </a:rPr>
              <a:t>BLUE</a:t>
            </a:r>
            <a:r>
              <a:rPr lang="en-US" dirty="0">
                <a:solidFill>
                  <a:schemeClr val="accent2"/>
                </a:solidFill>
              </a:rPr>
              <a:t> </a:t>
            </a:r>
            <a:r>
              <a:rPr lang="en-US" dirty="0">
                <a:solidFill>
                  <a:schemeClr val="tx1"/>
                </a:solidFill>
              </a:rPr>
              <a:t>read</a:t>
            </a:r>
            <a:endParaRPr lang="en-US" dirty="0">
              <a:solidFill>
                <a:schemeClr val="tx1"/>
              </a:solidFill>
            </a:endParaRPr>
          </a:p>
        </p:txBody>
      </p:sp>
      <p:sp>
        <p:nvSpPr>
          <p:cNvPr id="4" name="Text Box 4"/>
          <p:cNvSpPr txBox="1">
            <a:spLocks noChangeArrowheads="1"/>
          </p:cNvSpPr>
          <p:nvPr/>
        </p:nvSpPr>
        <p:spPr bwMode="auto">
          <a:xfrm>
            <a:off x="2743200" y="3946525"/>
            <a:ext cx="1828800" cy="36933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solidFill>
                  <a:schemeClr val="tx1"/>
                </a:solidFill>
              </a:rPr>
              <a:t>Seek for </a:t>
            </a:r>
            <a:r>
              <a:rPr lang="en-US">
                <a:solidFill>
                  <a:srgbClr val="FF0000"/>
                </a:solidFill>
              </a:rPr>
              <a:t>RED</a:t>
            </a:r>
            <a:endParaRPr lang="en-US">
              <a:solidFill>
                <a:schemeClr val="tx1"/>
              </a:solidFill>
            </a:endParaRPr>
          </a:p>
        </p:txBody>
      </p:sp>
      <p:grpSp>
        <p:nvGrpSpPr>
          <p:cNvPr id="5" name="Group 5"/>
          <p:cNvGrpSpPr>
            <a:grpSpLocks noChangeAspect="1"/>
          </p:cNvGrpSpPr>
          <p:nvPr/>
        </p:nvGrpSpPr>
        <p:grpSpPr bwMode="auto">
          <a:xfrm>
            <a:off x="735013" y="1962150"/>
            <a:ext cx="1727200" cy="1855788"/>
            <a:chOff x="444" y="1113"/>
            <a:chExt cx="1163" cy="1251"/>
          </a:xfrm>
        </p:grpSpPr>
        <p:grpSp>
          <p:nvGrpSpPr>
            <p:cNvPr id="6" name="Group 6"/>
            <p:cNvGrpSpPr>
              <a:grpSpLocks noChangeAspect="1"/>
            </p:cNvGrpSpPr>
            <p:nvPr/>
          </p:nvGrpSpPr>
          <p:grpSpPr bwMode="auto">
            <a:xfrm>
              <a:off x="444" y="1200"/>
              <a:ext cx="1163" cy="1164"/>
              <a:chOff x="444" y="1200"/>
              <a:chExt cx="1163" cy="1164"/>
            </a:xfrm>
          </p:grpSpPr>
          <p:grpSp>
            <p:nvGrpSpPr>
              <p:cNvPr id="8" name="Group 7"/>
              <p:cNvGrpSpPr>
                <a:grpSpLocks noChangeAspect="1"/>
              </p:cNvGrpSpPr>
              <p:nvPr/>
            </p:nvGrpSpPr>
            <p:grpSpPr bwMode="auto">
              <a:xfrm>
                <a:off x="444" y="1200"/>
                <a:ext cx="1163" cy="1161"/>
                <a:chOff x="525" y="1152"/>
                <a:chExt cx="1449" cy="1446"/>
              </a:xfrm>
            </p:grpSpPr>
            <p:sp>
              <p:nvSpPr>
                <p:cNvPr id="11" name="Oval 8"/>
                <p:cNvSpPr>
                  <a:spLocks noChangeAspect="1" noChangeArrowheads="1"/>
                </p:cNvSpPr>
                <p:nvPr/>
              </p:nvSpPr>
              <p:spPr bwMode="auto">
                <a:xfrm>
                  <a:off x="528" y="1152"/>
                  <a:ext cx="1440" cy="1439"/>
                </a:xfrm>
                <a:prstGeom prst="ellipse">
                  <a:avLst/>
                </a:prstGeom>
                <a:solidFill>
                  <a:schemeClr val="bg1"/>
                </a:solidFill>
                <a:ln w="9525">
                  <a:solidFill>
                    <a:schemeClr val="tx1"/>
                  </a:solidFill>
                  <a:round/>
                </a:ln>
                <a:effectLst>
                  <a:outerShdw blurRad="63500" dist="107763" dir="2700000" algn="ctr" rotWithShape="0">
                    <a:schemeClr val="bg2">
                      <a:alpha val="74998"/>
                    </a:schemeClr>
                  </a:outerShdw>
                </a:effectLst>
              </p:spPr>
              <p:txBody>
                <a:bodyPr wrap="none" anchor="ctr"/>
                <a:lstStyle/>
                <a:p>
                  <a:pPr>
                    <a:defRPr/>
                  </a:pPr>
                  <a:endParaRPr lang="en-US"/>
                </a:p>
              </p:txBody>
            </p:sp>
            <p:sp>
              <p:nvSpPr>
                <p:cNvPr id="12" name="Oval 9"/>
                <p:cNvSpPr>
                  <a:spLocks noChangeAspect="1" noChangeArrowheads="1"/>
                </p:cNvSpPr>
                <p:nvPr/>
              </p:nvSpPr>
              <p:spPr bwMode="auto">
                <a:xfrm>
                  <a:off x="687" y="1302"/>
                  <a:ext cx="1152" cy="1152"/>
                </a:xfrm>
                <a:prstGeom prst="ellipse">
                  <a:avLst/>
                </a:prstGeom>
                <a:solidFill>
                  <a:schemeClr val="bg1"/>
                </a:solidFill>
                <a:ln w="9525">
                  <a:solidFill>
                    <a:schemeClr val="tx1"/>
                  </a:solidFill>
                  <a:round/>
                </a:ln>
              </p:spPr>
              <p:txBody>
                <a:bodyPr wrap="none" anchor="ctr"/>
                <a:lstStyle/>
                <a:p>
                  <a:endParaRPr lang="en-US"/>
                </a:p>
              </p:txBody>
            </p:sp>
            <p:sp>
              <p:nvSpPr>
                <p:cNvPr id="13" name="Oval 10"/>
                <p:cNvSpPr>
                  <a:spLocks noChangeAspect="1" noChangeArrowheads="1"/>
                </p:cNvSpPr>
                <p:nvPr/>
              </p:nvSpPr>
              <p:spPr bwMode="auto">
                <a:xfrm>
                  <a:off x="831" y="1446"/>
                  <a:ext cx="864" cy="864"/>
                </a:xfrm>
                <a:prstGeom prst="ellipse">
                  <a:avLst/>
                </a:prstGeom>
                <a:solidFill>
                  <a:schemeClr val="bg1"/>
                </a:solidFill>
                <a:ln w="9525">
                  <a:solidFill>
                    <a:schemeClr val="tx1"/>
                  </a:solidFill>
                  <a:round/>
                </a:ln>
              </p:spPr>
              <p:txBody>
                <a:bodyPr wrap="none" anchor="ctr"/>
                <a:lstStyle/>
                <a:p>
                  <a:endParaRPr lang="en-US"/>
                </a:p>
              </p:txBody>
            </p:sp>
            <p:sp>
              <p:nvSpPr>
                <p:cNvPr id="14" name="Oval 11"/>
                <p:cNvSpPr>
                  <a:spLocks noChangeAspect="1" noChangeArrowheads="1"/>
                </p:cNvSpPr>
                <p:nvPr/>
              </p:nvSpPr>
              <p:spPr bwMode="auto">
                <a:xfrm>
                  <a:off x="963" y="1605"/>
                  <a:ext cx="576" cy="576"/>
                </a:xfrm>
                <a:prstGeom prst="ellipse">
                  <a:avLst/>
                </a:prstGeom>
                <a:solidFill>
                  <a:schemeClr val="bg1"/>
                </a:solidFill>
                <a:ln w="9525">
                  <a:solidFill>
                    <a:schemeClr val="tx1"/>
                  </a:solidFill>
                  <a:round/>
                </a:ln>
              </p:spPr>
              <p:txBody>
                <a:bodyPr wrap="none" anchor="ctr"/>
                <a:lstStyle/>
                <a:p>
                  <a:endParaRPr lang="en-US"/>
                </a:p>
              </p:txBody>
            </p:sp>
            <p:sp>
              <p:nvSpPr>
                <p:cNvPr id="15" name="Line 12"/>
                <p:cNvSpPr>
                  <a:spLocks noChangeAspect="1" noChangeShapeType="1"/>
                </p:cNvSpPr>
                <p:nvPr/>
              </p:nvSpPr>
              <p:spPr bwMode="auto">
                <a:xfrm>
                  <a:off x="1248" y="1152"/>
                  <a:ext cx="0" cy="1440"/>
                </a:xfrm>
                <a:prstGeom prst="line">
                  <a:avLst/>
                </a:prstGeom>
                <a:noFill/>
                <a:ln w="9525">
                  <a:solidFill>
                    <a:schemeClr val="tx1"/>
                  </a:solidFill>
                  <a:round/>
                </a:ln>
              </p:spPr>
              <p:txBody>
                <a:bodyPr/>
                <a:lstStyle/>
                <a:p>
                  <a:endParaRPr lang="en-US"/>
                </a:p>
              </p:txBody>
            </p:sp>
            <p:sp>
              <p:nvSpPr>
                <p:cNvPr id="16" name="Line 13"/>
                <p:cNvSpPr>
                  <a:spLocks noChangeAspect="1" noChangeShapeType="1"/>
                </p:cNvSpPr>
                <p:nvPr/>
              </p:nvSpPr>
              <p:spPr bwMode="auto">
                <a:xfrm rot="1800000">
                  <a:off x="1251" y="1155"/>
                  <a:ext cx="0" cy="1440"/>
                </a:xfrm>
                <a:prstGeom prst="line">
                  <a:avLst/>
                </a:prstGeom>
                <a:noFill/>
                <a:ln w="9525">
                  <a:solidFill>
                    <a:schemeClr val="tx1"/>
                  </a:solidFill>
                  <a:round/>
                </a:ln>
              </p:spPr>
              <p:txBody>
                <a:bodyPr/>
                <a:lstStyle/>
                <a:p>
                  <a:endParaRPr lang="en-US"/>
                </a:p>
              </p:txBody>
            </p:sp>
            <p:sp>
              <p:nvSpPr>
                <p:cNvPr id="17" name="Line 14"/>
                <p:cNvSpPr>
                  <a:spLocks noChangeAspect="1" noChangeShapeType="1"/>
                </p:cNvSpPr>
                <p:nvPr/>
              </p:nvSpPr>
              <p:spPr bwMode="auto">
                <a:xfrm rot="3600000">
                  <a:off x="1245" y="1158"/>
                  <a:ext cx="0" cy="1440"/>
                </a:xfrm>
                <a:prstGeom prst="line">
                  <a:avLst/>
                </a:prstGeom>
                <a:noFill/>
                <a:ln w="9525">
                  <a:solidFill>
                    <a:schemeClr val="tx1"/>
                  </a:solidFill>
                  <a:round/>
                </a:ln>
              </p:spPr>
              <p:txBody>
                <a:bodyPr/>
                <a:lstStyle/>
                <a:p>
                  <a:endParaRPr lang="en-US"/>
                </a:p>
              </p:txBody>
            </p:sp>
            <p:sp>
              <p:nvSpPr>
                <p:cNvPr id="18" name="Line 15"/>
                <p:cNvSpPr>
                  <a:spLocks noChangeAspect="1" noChangeShapeType="1"/>
                </p:cNvSpPr>
                <p:nvPr/>
              </p:nvSpPr>
              <p:spPr bwMode="auto">
                <a:xfrm rot="5400000">
                  <a:off x="1245" y="1140"/>
                  <a:ext cx="0" cy="1440"/>
                </a:xfrm>
                <a:prstGeom prst="line">
                  <a:avLst/>
                </a:prstGeom>
                <a:noFill/>
                <a:ln w="9525">
                  <a:solidFill>
                    <a:schemeClr val="tx1"/>
                  </a:solidFill>
                  <a:round/>
                </a:ln>
              </p:spPr>
              <p:txBody>
                <a:bodyPr/>
                <a:lstStyle/>
                <a:p>
                  <a:endParaRPr lang="en-US"/>
                </a:p>
              </p:txBody>
            </p:sp>
            <p:sp>
              <p:nvSpPr>
                <p:cNvPr id="19" name="Line 16"/>
                <p:cNvSpPr>
                  <a:spLocks noChangeAspect="1" noChangeShapeType="1"/>
                </p:cNvSpPr>
                <p:nvPr/>
              </p:nvSpPr>
              <p:spPr bwMode="auto">
                <a:xfrm rot="7200000">
                  <a:off x="1254" y="1131"/>
                  <a:ext cx="0" cy="1440"/>
                </a:xfrm>
                <a:prstGeom prst="line">
                  <a:avLst/>
                </a:prstGeom>
                <a:noFill/>
                <a:ln w="9525">
                  <a:solidFill>
                    <a:schemeClr val="tx1"/>
                  </a:solidFill>
                  <a:round/>
                </a:ln>
              </p:spPr>
              <p:txBody>
                <a:bodyPr/>
                <a:lstStyle/>
                <a:p>
                  <a:endParaRPr lang="en-US"/>
                </a:p>
              </p:txBody>
            </p:sp>
            <p:sp>
              <p:nvSpPr>
                <p:cNvPr id="20" name="Line 17"/>
                <p:cNvSpPr>
                  <a:spLocks noChangeAspect="1" noChangeShapeType="1"/>
                </p:cNvSpPr>
                <p:nvPr/>
              </p:nvSpPr>
              <p:spPr bwMode="auto">
                <a:xfrm rot="9000000">
                  <a:off x="1263" y="1158"/>
                  <a:ext cx="0" cy="1440"/>
                </a:xfrm>
                <a:prstGeom prst="line">
                  <a:avLst/>
                </a:prstGeom>
                <a:noFill/>
                <a:ln w="9525">
                  <a:solidFill>
                    <a:schemeClr val="tx1"/>
                  </a:solidFill>
                  <a:round/>
                </a:ln>
              </p:spPr>
              <p:txBody>
                <a:bodyPr/>
                <a:lstStyle/>
                <a:p>
                  <a:endParaRPr lang="en-US"/>
                </a:p>
              </p:txBody>
            </p:sp>
            <p:sp>
              <p:nvSpPr>
                <p:cNvPr id="21" name="Oval 18"/>
                <p:cNvSpPr>
                  <a:spLocks noChangeAspect="1" noChangeArrowheads="1"/>
                </p:cNvSpPr>
                <p:nvPr/>
              </p:nvSpPr>
              <p:spPr bwMode="auto">
                <a:xfrm>
                  <a:off x="1107" y="1749"/>
                  <a:ext cx="288" cy="288"/>
                </a:xfrm>
                <a:prstGeom prst="ellipse">
                  <a:avLst/>
                </a:prstGeom>
                <a:solidFill>
                  <a:schemeClr val="bg1"/>
                </a:solidFill>
                <a:ln w="9525">
                  <a:solidFill>
                    <a:schemeClr val="tx1"/>
                  </a:solidFill>
                  <a:round/>
                </a:ln>
              </p:spPr>
              <p:txBody>
                <a:bodyPr wrap="none" anchor="ctr"/>
                <a:lstStyle/>
                <a:p>
                  <a:endParaRPr lang="en-US"/>
                </a:p>
              </p:txBody>
            </p:sp>
          </p:grpSp>
          <p:sp>
            <p:nvSpPr>
              <p:cNvPr id="9" name="Freeform 19"/>
              <p:cNvSpPr>
                <a:spLocks noChangeAspect="1"/>
              </p:cNvSpPr>
              <p:nvPr/>
            </p:nvSpPr>
            <p:spPr bwMode="auto">
              <a:xfrm>
                <a:off x="864" y="1434"/>
                <a:ext cx="164" cy="155"/>
              </a:xfrm>
              <a:custGeom>
                <a:avLst/>
                <a:gdLst>
                  <a:gd name="T0" fmla="*/ 62 w 164"/>
                  <a:gd name="T1" fmla="*/ 155 h 155"/>
                  <a:gd name="T2" fmla="*/ 0 w 164"/>
                  <a:gd name="T3" fmla="*/ 48 h 155"/>
                  <a:gd name="T4" fmla="*/ 21 w 164"/>
                  <a:gd name="T5" fmla="*/ 38 h 155"/>
                  <a:gd name="T6" fmla="*/ 45 w 164"/>
                  <a:gd name="T7" fmla="*/ 26 h 155"/>
                  <a:gd name="T8" fmla="*/ 62 w 164"/>
                  <a:gd name="T9" fmla="*/ 21 h 155"/>
                  <a:gd name="T10" fmla="*/ 80 w 164"/>
                  <a:gd name="T11" fmla="*/ 14 h 155"/>
                  <a:gd name="T12" fmla="*/ 102 w 164"/>
                  <a:gd name="T13" fmla="*/ 9 h 155"/>
                  <a:gd name="T14" fmla="*/ 122 w 164"/>
                  <a:gd name="T15" fmla="*/ 5 h 155"/>
                  <a:gd name="T16" fmla="*/ 152 w 164"/>
                  <a:gd name="T17" fmla="*/ 2 h 155"/>
                  <a:gd name="T18" fmla="*/ 164 w 164"/>
                  <a:gd name="T19" fmla="*/ 0 h 155"/>
                  <a:gd name="T20" fmla="*/ 164 w 164"/>
                  <a:gd name="T21" fmla="*/ 129 h 155"/>
                  <a:gd name="T22" fmla="*/ 149 w 164"/>
                  <a:gd name="T23" fmla="*/ 131 h 155"/>
                  <a:gd name="T24" fmla="*/ 137 w 164"/>
                  <a:gd name="T25" fmla="*/ 131 h 155"/>
                  <a:gd name="T26" fmla="*/ 126 w 164"/>
                  <a:gd name="T27" fmla="*/ 132 h 155"/>
                  <a:gd name="T28" fmla="*/ 107 w 164"/>
                  <a:gd name="T29" fmla="*/ 138 h 155"/>
                  <a:gd name="T30" fmla="*/ 89 w 164"/>
                  <a:gd name="T31" fmla="*/ 143 h 155"/>
                  <a:gd name="T32" fmla="*/ 71 w 164"/>
                  <a:gd name="T33" fmla="*/ 150 h 155"/>
                  <a:gd name="T34" fmla="*/ 62 w 164"/>
                  <a:gd name="T35" fmla="*/ 155 h 1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4"/>
                  <a:gd name="T55" fmla="*/ 0 h 155"/>
                  <a:gd name="T56" fmla="*/ 164 w 164"/>
                  <a:gd name="T57" fmla="*/ 155 h 1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4" h="155">
                    <a:moveTo>
                      <a:pt x="62" y="155"/>
                    </a:moveTo>
                    <a:lnTo>
                      <a:pt x="0" y="48"/>
                    </a:lnTo>
                    <a:lnTo>
                      <a:pt x="21" y="38"/>
                    </a:lnTo>
                    <a:lnTo>
                      <a:pt x="45" y="26"/>
                    </a:lnTo>
                    <a:lnTo>
                      <a:pt x="62" y="21"/>
                    </a:lnTo>
                    <a:lnTo>
                      <a:pt x="80" y="14"/>
                    </a:lnTo>
                    <a:lnTo>
                      <a:pt x="102" y="9"/>
                    </a:lnTo>
                    <a:lnTo>
                      <a:pt x="122" y="5"/>
                    </a:lnTo>
                    <a:lnTo>
                      <a:pt x="152" y="2"/>
                    </a:lnTo>
                    <a:lnTo>
                      <a:pt x="164" y="0"/>
                    </a:lnTo>
                    <a:lnTo>
                      <a:pt x="164" y="129"/>
                    </a:lnTo>
                    <a:lnTo>
                      <a:pt x="149" y="131"/>
                    </a:lnTo>
                    <a:lnTo>
                      <a:pt x="137" y="131"/>
                    </a:lnTo>
                    <a:lnTo>
                      <a:pt x="126" y="132"/>
                    </a:lnTo>
                    <a:lnTo>
                      <a:pt x="107" y="138"/>
                    </a:lnTo>
                    <a:lnTo>
                      <a:pt x="89" y="143"/>
                    </a:lnTo>
                    <a:lnTo>
                      <a:pt x="71" y="150"/>
                    </a:lnTo>
                    <a:lnTo>
                      <a:pt x="62" y="155"/>
                    </a:lnTo>
                    <a:close/>
                  </a:path>
                </a:pathLst>
              </a:custGeom>
              <a:solidFill>
                <a:srgbClr val="0000FF"/>
              </a:solidFill>
              <a:ln w="9525">
                <a:solidFill>
                  <a:schemeClr val="tx1"/>
                </a:solidFill>
                <a:round/>
              </a:ln>
            </p:spPr>
            <p:txBody>
              <a:bodyPr/>
              <a:lstStyle/>
              <a:p>
                <a:endParaRPr lang="en-US"/>
              </a:p>
            </p:txBody>
          </p:sp>
          <p:sp>
            <p:nvSpPr>
              <p:cNvPr id="10" name="Freeform 20"/>
              <p:cNvSpPr>
                <a:spLocks noChangeAspect="1"/>
              </p:cNvSpPr>
              <p:nvPr/>
            </p:nvSpPr>
            <p:spPr bwMode="auto">
              <a:xfrm rot="-1800000">
                <a:off x="1005" y="2187"/>
                <a:ext cx="287" cy="177"/>
              </a:xfrm>
              <a:custGeom>
                <a:avLst/>
                <a:gdLst>
                  <a:gd name="T0" fmla="*/ 0 w 287"/>
                  <a:gd name="T1" fmla="*/ 102 h 177"/>
                  <a:gd name="T2" fmla="*/ 59 w 287"/>
                  <a:gd name="T3" fmla="*/ 0 h 177"/>
                  <a:gd name="T4" fmla="*/ 89 w 287"/>
                  <a:gd name="T5" fmla="*/ 17 h 177"/>
                  <a:gd name="T6" fmla="*/ 117 w 287"/>
                  <a:gd name="T7" fmla="*/ 30 h 177"/>
                  <a:gd name="T8" fmla="*/ 147 w 287"/>
                  <a:gd name="T9" fmla="*/ 42 h 177"/>
                  <a:gd name="T10" fmla="*/ 168 w 287"/>
                  <a:gd name="T11" fmla="*/ 48 h 177"/>
                  <a:gd name="T12" fmla="*/ 195 w 287"/>
                  <a:gd name="T13" fmla="*/ 56 h 177"/>
                  <a:gd name="T14" fmla="*/ 222 w 287"/>
                  <a:gd name="T15" fmla="*/ 60 h 177"/>
                  <a:gd name="T16" fmla="*/ 246 w 287"/>
                  <a:gd name="T17" fmla="*/ 65 h 177"/>
                  <a:gd name="T18" fmla="*/ 264 w 287"/>
                  <a:gd name="T19" fmla="*/ 66 h 177"/>
                  <a:gd name="T20" fmla="*/ 287 w 287"/>
                  <a:gd name="T21" fmla="*/ 66 h 177"/>
                  <a:gd name="T22" fmla="*/ 287 w 287"/>
                  <a:gd name="T23" fmla="*/ 177 h 177"/>
                  <a:gd name="T24" fmla="*/ 252 w 287"/>
                  <a:gd name="T25" fmla="*/ 177 h 177"/>
                  <a:gd name="T26" fmla="*/ 228 w 287"/>
                  <a:gd name="T27" fmla="*/ 176 h 177"/>
                  <a:gd name="T28" fmla="*/ 200 w 287"/>
                  <a:gd name="T29" fmla="*/ 173 h 177"/>
                  <a:gd name="T30" fmla="*/ 170 w 287"/>
                  <a:gd name="T31" fmla="*/ 167 h 177"/>
                  <a:gd name="T32" fmla="*/ 144 w 287"/>
                  <a:gd name="T33" fmla="*/ 161 h 177"/>
                  <a:gd name="T34" fmla="*/ 110 w 287"/>
                  <a:gd name="T35" fmla="*/ 152 h 177"/>
                  <a:gd name="T36" fmla="*/ 69 w 287"/>
                  <a:gd name="T37" fmla="*/ 138 h 177"/>
                  <a:gd name="T38" fmla="*/ 42 w 287"/>
                  <a:gd name="T39" fmla="*/ 126 h 177"/>
                  <a:gd name="T40" fmla="*/ 23 w 287"/>
                  <a:gd name="T41" fmla="*/ 116 h 177"/>
                  <a:gd name="T42" fmla="*/ 0 w 287"/>
                  <a:gd name="T43" fmla="*/ 102 h 1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7"/>
                  <a:gd name="T67" fmla="*/ 0 h 177"/>
                  <a:gd name="T68" fmla="*/ 287 w 287"/>
                  <a:gd name="T69" fmla="*/ 177 h 17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7" h="177">
                    <a:moveTo>
                      <a:pt x="0" y="102"/>
                    </a:moveTo>
                    <a:lnTo>
                      <a:pt x="59" y="0"/>
                    </a:lnTo>
                    <a:lnTo>
                      <a:pt x="89" y="17"/>
                    </a:lnTo>
                    <a:lnTo>
                      <a:pt x="117" y="30"/>
                    </a:lnTo>
                    <a:lnTo>
                      <a:pt x="147" y="42"/>
                    </a:lnTo>
                    <a:lnTo>
                      <a:pt x="168" y="48"/>
                    </a:lnTo>
                    <a:lnTo>
                      <a:pt x="195" y="56"/>
                    </a:lnTo>
                    <a:lnTo>
                      <a:pt x="222" y="60"/>
                    </a:lnTo>
                    <a:lnTo>
                      <a:pt x="246" y="65"/>
                    </a:lnTo>
                    <a:lnTo>
                      <a:pt x="264" y="66"/>
                    </a:lnTo>
                    <a:lnTo>
                      <a:pt x="287" y="66"/>
                    </a:lnTo>
                    <a:lnTo>
                      <a:pt x="287" y="177"/>
                    </a:lnTo>
                    <a:lnTo>
                      <a:pt x="252" y="177"/>
                    </a:lnTo>
                    <a:lnTo>
                      <a:pt x="228" y="176"/>
                    </a:lnTo>
                    <a:lnTo>
                      <a:pt x="200" y="173"/>
                    </a:lnTo>
                    <a:lnTo>
                      <a:pt x="170" y="167"/>
                    </a:lnTo>
                    <a:lnTo>
                      <a:pt x="144" y="161"/>
                    </a:lnTo>
                    <a:lnTo>
                      <a:pt x="110" y="152"/>
                    </a:lnTo>
                    <a:lnTo>
                      <a:pt x="69" y="138"/>
                    </a:lnTo>
                    <a:lnTo>
                      <a:pt x="42" y="126"/>
                    </a:lnTo>
                    <a:lnTo>
                      <a:pt x="23" y="116"/>
                    </a:lnTo>
                    <a:lnTo>
                      <a:pt x="0" y="102"/>
                    </a:lnTo>
                    <a:close/>
                  </a:path>
                </a:pathLst>
              </a:custGeom>
              <a:solidFill>
                <a:srgbClr val="FF0000"/>
              </a:solidFill>
              <a:ln w="9525">
                <a:solidFill>
                  <a:schemeClr val="tx1"/>
                </a:solidFill>
                <a:round/>
              </a:ln>
            </p:spPr>
            <p:txBody>
              <a:bodyPr/>
              <a:lstStyle/>
              <a:p>
                <a:endParaRPr lang="en-US"/>
              </a:p>
            </p:txBody>
          </p:sp>
        </p:grpSp>
        <p:sp>
          <p:nvSpPr>
            <p:cNvPr id="7" name="AutoShape 21"/>
            <p:cNvSpPr>
              <a:spLocks noChangeAspect="1" noChangeArrowheads="1"/>
            </p:cNvSpPr>
            <p:nvPr/>
          </p:nvSpPr>
          <p:spPr bwMode="auto">
            <a:xfrm>
              <a:off x="933" y="1113"/>
              <a:ext cx="195" cy="375"/>
            </a:xfrm>
            <a:prstGeom prst="downArrow">
              <a:avLst>
                <a:gd name="adj1" fmla="val 50000"/>
                <a:gd name="adj2" fmla="val 48077"/>
              </a:avLst>
            </a:prstGeom>
            <a:solidFill>
              <a:srgbClr val="000000"/>
            </a:solidFill>
            <a:ln w="9525">
              <a:solidFill>
                <a:schemeClr val="tx1"/>
              </a:solidFill>
              <a:miter lim="800000"/>
            </a:ln>
          </p:spPr>
          <p:txBody>
            <a:bodyPr wrap="none" anchor="ctr"/>
            <a:lstStyle/>
            <a:p>
              <a:endParaRPr lang="en-US"/>
            </a:p>
          </p:txBody>
        </p:sp>
      </p:grpSp>
      <p:grpSp>
        <p:nvGrpSpPr>
          <p:cNvPr id="22" name="Group 22"/>
          <p:cNvGrpSpPr>
            <a:grpSpLocks noChangeAspect="1"/>
          </p:cNvGrpSpPr>
          <p:nvPr/>
        </p:nvGrpSpPr>
        <p:grpSpPr bwMode="auto">
          <a:xfrm>
            <a:off x="2784475" y="1600200"/>
            <a:ext cx="1727200" cy="2217738"/>
            <a:chOff x="1716" y="864"/>
            <a:chExt cx="1163" cy="1494"/>
          </a:xfrm>
        </p:grpSpPr>
        <p:grpSp>
          <p:nvGrpSpPr>
            <p:cNvPr id="23" name="Group 23"/>
            <p:cNvGrpSpPr>
              <a:grpSpLocks noChangeAspect="1"/>
            </p:cNvGrpSpPr>
            <p:nvPr/>
          </p:nvGrpSpPr>
          <p:grpSpPr bwMode="auto">
            <a:xfrm>
              <a:off x="1716" y="1197"/>
              <a:ext cx="1163" cy="1161"/>
              <a:chOff x="1716" y="1197"/>
              <a:chExt cx="1163" cy="1161"/>
            </a:xfrm>
          </p:grpSpPr>
          <p:grpSp>
            <p:nvGrpSpPr>
              <p:cNvPr id="25" name="Group 24"/>
              <p:cNvGrpSpPr>
                <a:grpSpLocks noChangeAspect="1"/>
              </p:cNvGrpSpPr>
              <p:nvPr/>
            </p:nvGrpSpPr>
            <p:grpSpPr bwMode="auto">
              <a:xfrm>
                <a:off x="1716" y="1197"/>
                <a:ext cx="1163" cy="1161"/>
                <a:chOff x="525" y="1152"/>
                <a:chExt cx="1449" cy="1446"/>
              </a:xfrm>
            </p:grpSpPr>
            <p:sp>
              <p:nvSpPr>
                <p:cNvPr id="28" name="Oval 25"/>
                <p:cNvSpPr>
                  <a:spLocks noChangeAspect="1" noChangeArrowheads="1"/>
                </p:cNvSpPr>
                <p:nvPr/>
              </p:nvSpPr>
              <p:spPr bwMode="auto">
                <a:xfrm>
                  <a:off x="528" y="1151"/>
                  <a:ext cx="1440" cy="1440"/>
                </a:xfrm>
                <a:prstGeom prst="ellipse">
                  <a:avLst/>
                </a:prstGeom>
                <a:solidFill>
                  <a:schemeClr val="bg1"/>
                </a:solidFill>
                <a:ln w="9525">
                  <a:solidFill>
                    <a:schemeClr val="tx1"/>
                  </a:solidFill>
                  <a:round/>
                </a:ln>
                <a:effectLst>
                  <a:outerShdw blurRad="63500" dist="107763" dir="2700000" algn="ctr" rotWithShape="0">
                    <a:schemeClr val="bg2">
                      <a:alpha val="74998"/>
                    </a:schemeClr>
                  </a:outerShdw>
                </a:effectLst>
              </p:spPr>
              <p:txBody>
                <a:bodyPr wrap="none" anchor="ctr"/>
                <a:lstStyle/>
                <a:p>
                  <a:pPr>
                    <a:defRPr/>
                  </a:pPr>
                  <a:endParaRPr lang="en-US"/>
                </a:p>
              </p:txBody>
            </p:sp>
            <p:sp>
              <p:nvSpPr>
                <p:cNvPr id="29" name="Oval 26"/>
                <p:cNvSpPr>
                  <a:spLocks noChangeAspect="1" noChangeArrowheads="1"/>
                </p:cNvSpPr>
                <p:nvPr/>
              </p:nvSpPr>
              <p:spPr bwMode="auto">
                <a:xfrm>
                  <a:off x="687" y="1302"/>
                  <a:ext cx="1152" cy="1152"/>
                </a:xfrm>
                <a:prstGeom prst="ellipse">
                  <a:avLst/>
                </a:prstGeom>
                <a:solidFill>
                  <a:schemeClr val="bg1"/>
                </a:solidFill>
                <a:ln w="9525">
                  <a:solidFill>
                    <a:schemeClr val="tx1"/>
                  </a:solidFill>
                  <a:round/>
                </a:ln>
              </p:spPr>
              <p:txBody>
                <a:bodyPr wrap="none" anchor="ctr"/>
                <a:lstStyle/>
                <a:p>
                  <a:endParaRPr lang="en-US"/>
                </a:p>
              </p:txBody>
            </p:sp>
            <p:sp>
              <p:nvSpPr>
                <p:cNvPr id="30" name="Oval 27"/>
                <p:cNvSpPr>
                  <a:spLocks noChangeAspect="1" noChangeArrowheads="1"/>
                </p:cNvSpPr>
                <p:nvPr/>
              </p:nvSpPr>
              <p:spPr bwMode="auto">
                <a:xfrm>
                  <a:off x="831" y="1446"/>
                  <a:ext cx="864" cy="864"/>
                </a:xfrm>
                <a:prstGeom prst="ellipse">
                  <a:avLst/>
                </a:prstGeom>
                <a:solidFill>
                  <a:schemeClr val="bg1"/>
                </a:solidFill>
                <a:ln w="9525">
                  <a:solidFill>
                    <a:schemeClr val="tx1"/>
                  </a:solidFill>
                  <a:round/>
                </a:ln>
              </p:spPr>
              <p:txBody>
                <a:bodyPr wrap="none" anchor="ctr"/>
                <a:lstStyle/>
                <a:p>
                  <a:endParaRPr lang="en-US"/>
                </a:p>
              </p:txBody>
            </p:sp>
            <p:sp>
              <p:nvSpPr>
                <p:cNvPr id="31" name="Oval 28"/>
                <p:cNvSpPr>
                  <a:spLocks noChangeAspect="1" noChangeArrowheads="1"/>
                </p:cNvSpPr>
                <p:nvPr/>
              </p:nvSpPr>
              <p:spPr bwMode="auto">
                <a:xfrm>
                  <a:off x="963" y="1605"/>
                  <a:ext cx="576" cy="576"/>
                </a:xfrm>
                <a:prstGeom prst="ellipse">
                  <a:avLst/>
                </a:prstGeom>
                <a:solidFill>
                  <a:schemeClr val="bg1"/>
                </a:solidFill>
                <a:ln w="9525">
                  <a:solidFill>
                    <a:schemeClr val="tx1"/>
                  </a:solidFill>
                  <a:round/>
                </a:ln>
              </p:spPr>
              <p:txBody>
                <a:bodyPr wrap="none" anchor="ctr"/>
                <a:lstStyle/>
                <a:p>
                  <a:endParaRPr lang="en-US"/>
                </a:p>
              </p:txBody>
            </p:sp>
            <p:sp>
              <p:nvSpPr>
                <p:cNvPr id="32" name="Line 29"/>
                <p:cNvSpPr>
                  <a:spLocks noChangeAspect="1" noChangeShapeType="1"/>
                </p:cNvSpPr>
                <p:nvPr/>
              </p:nvSpPr>
              <p:spPr bwMode="auto">
                <a:xfrm>
                  <a:off x="1248" y="1152"/>
                  <a:ext cx="0" cy="1440"/>
                </a:xfrm>
                <a:prstGeom prst="line">
                  <a:avLst/>
                </a:prstGeom>
                <a:noFill/>
                <a:ln w="9525">
                  <a:solidFill>
                    <a:schemeClr val="tx1"/>
                  </a:solidFill>
                  <a:round/>
                </a:ln>
              </p:spPr>
              <p:txBody>
                <a:bodyPr/>
                <a:lstStyle/>
                <a:p>
                  <a:endParaRPr lang="en-US"/>
                </a:p>
              </p:txBody>
            </p:sp>
            <p:sp>
              <p:nvSpPr>
                <p:cNvPr id="33" name="Line 30"/>
                <p:cNvSpPr>
                  <a:spLocks noChangeAspect="1" noChangeShapeType="1"/>
                </p:cNvSpPr>
                <p:nvPr/>
              </p:nvSpPr>
              <p:spPr bwMode="auto">
                <a:xfrm rot="1800000">
                  <a:off x="1251" y="1155"/>
                  <a:ext cx="0" cy="1440"/>
                </a:xfrm>
                <a:prstGeom prst="line">
                  <a:avLst/>
                </a:prstGeom>
                <a:noFill/>
                <a:ln w="9525">
                  <a:solidFill>
                    <a:schemeClr val="tx1"/>
                  </a:solidFill>
                  <a:round/>
                </a:ln>
              </p:spPr>
              <p:txBody>
                <a:bodyPr/>
                <a:lstStyle/>
                <a:p>
                  <a:endParaRPr lang="en-US"/>
                </a:p>
              </p:txBody>
            </p:sp>
            <p:sp>
              <p:nvSpPr>
                <p:cNvPr id="34" name="Line 31"/>
                <p:cNvSpPr>
                  <a:spLocks noChangeAspect="1" noChangeShapeType="1"/>
                </p:cNvSpPr>
                <p:nvPr/>
              </p:nvSpPr>
              <p:spPr bwMode="auto">
                <a:xfrm rot="3600000">
                  <a:off x="1245" y="1158"/>
                  <a:ext cx="0" cy="1440"/>
                </a:xfrm>
                <a:prstGeom prst="line">
                  <a:avLst/>
                </a:prstGeom>
                <a:noFill/>
                <a:ln w="9525">
                  <a:solidFill>
                    <a:schemeClr val="tx1"/>
                  </a:solidFill>
                  <a:round/>
                </a:ln>
              </p:spPr>
              <p:txBody>
                <a:bodyPr/>
                <a:lstStyle/>
                <a:p>
                  <a:endParaRPr lang="en-US"/>
                </a:p>
              </p:txBody>
            </p:sp>
            <p:sp>
              <p:nvSpPr>
                <p:cNvPr id="35" name="Line 32"/>
                <p:cNvSpPr>
                  <a:spLocks noChangeAspect="1" noChangeShapeType="1"/>
                </p:cNvSpPr>
                <p:nvPr/>
              </p:nvSpPr>
              <p:spPr bwMode="auto">
                <a:xfrm rot="5400000">
                  <a:off x="1245" y="1140"/>
                  <a:ext cx="0" cy="1440"/>
                </a:xfrm>
                <a:prstGeom prst="line">
                  <a:avLst/>
                </a:prstGeom>
                <a:noFill/>
                <a:ln w="9525">
                  <a:solidFill>
                    <a:schemeClr val="tx1"/>
                  </a:solidFill>
                  <a:round/>
                </a:ln>
              </p:spPr>
              <p:txBody>
                <a:bodyPr/>
                <a:lstStyle/>
                <a:p>
                  <a:endParaRPr lang="en-US"/>
                </a:p>
              </p:txBody>
            </p:sp>
            <p:sp>
              <p:nvSpPr>
                <p:cNvPr id="36" name="Line 33"/>
                <p:cNvSpPr>
                  <a:spLocks noChangeAspect="1" noChangeShapeType="1"/>
                </p:cNvSpPr>
                <p:nvPr/>
              </p:nvSpPr>
              <p:spPr bwMode="auto">
                <a:xfrm rot="7200000">
                  <a:off x="1254" y="1131"/>
                  <a:ext cx="0" cy="1440"/>
                </a:xfrm>
                <a:prstGeom prst="line">
                  <a:avLst/>
                </a:prstGeom>
                <a:noFill/>
                <a:ln w="9525">
                  <a:solidFill>
                    <a:schemeClr val="tx1"/>
                  </a:solidFill>
                  <a:round/>
                </a:ln>
              </p:spPr>
              <p:txBody>
                <a:bodyPr/>
                <a:lstStyle/>
                <a:p>
                  <a:endParaRPr lang="en-US"/>
                </a:p>
              </p:txBody>
            </p:sp>
            <p:sp>
              <p:nvSpPr>
                <p:cNvPr id="37" name="Line 34"/>
                <p:cNvSpPr>
                  <a:spLocks noChangeAspect="1" noChangeShapeType="1"/>
                </p:cNvSpPr>
                <p:nvPr/>
              </p:nvSpPr>
              <p:spPr bwMode="auto">
                <a:xfrm rot="9000000">
                  <a:off x="1263" y="1158"/>
                  <a:ext cx="0" cy="1440"/>
                </a:xfrm>
                <a:prstGeom prst="line">
                  <a:avLst/>
                </a:prstGeom>
                <a:noFill/>
                <a:ln w="9525">
                  <a:solidFill>
                    <a:schemeClr val="tx1"/>
                  </a:solidFill>
                  <a:round/>
                </a:ln>
              </p:spPr>
              <p:txBody>
                <a:bodyPr/>
                <a:lstStyle/>
                <a:p>
                  <a:endParaRPr lang="en-US"/>
                </a:p>
              </p:txBody>
            </p:sp>
            <p:sp>
              <p:nvSpPr>
                <p:cNvPr id="38" name="Oval 35"/>
                <p:cNvSpPr>
                  <a:spLocks noChangeAspect="1" noChangeArrowheads="1"/>
                </p:cNvSpPr>
                <p:nvPr/>
              </p:nvSpPr>
              <p:spPr bwMode="auto">
                <a:xfrm>
                  <a:off x="1107" y="1749"/>
                  <a:ext cx="288" cy="288"/>
                </a:xfrm>
                <a:prstGeom prst="ellipse">
                  <a:avLst/>
                </a:prstGeom>
                <a:solidFill>
                  <a:schemeClr val="bg1"/>
                </a:solidFill>
                <a:ln w="9525">
                  <a:solidFill>
                    <a:schemeClr val="tx1"/>
                  </a:solidFill>
                  <a:round/>
                </a:ln>
              </p:spPr>
              <p:txBody>
                <a:bodyPr wrap="none" anchor="ctr"/>
                <a:lstStyle/>
                <a:p>
                  <a:endParaRPr lang="en-US"/>
                </a:p>
              </p:txBody>
            </p:sp>
          </p:grpSp>
          <p:sp>
            <p:nvSpPr>
              <p:cNvPr id="26" name="Freeform 36"/>
              <p:cNvSpPr>
                <a:spLocks noChangeAspect="1"/>
              </p:cNvSpPr>
              <p:nvPr/>
            </p:nvSpPr>
            <p:spPr bwMode="auto">
              <a:xfrm rot="-3600000">
                <a:off x="2512" y="2050"/>
                <a:ext cx="296" cy="177"/>
              </a:xfrm>
              <a:custGeom>
                <a:avLst/>
                <a:gdLst>
                  <a:gd name="T0" fmla="*/ 0 w 287"/>
                  <a:gd name="T1" fmla="*/ 102 h 177"/>
                  <a:gd name="T2" fmla="*/ 59 w 287"/>
                  <a:gd name="T3" fmla="*/ 0 h 177"/>
                  <a:gd name="T4" fmla="*/ 89 w 287"/>
                  <a:gd name="T5" fmla="*/ 17 h 177"/>
                  <a:gd name="T6" fmla="*/ 117 w 287"/>
                  <a:gd name="T7" fmla="*/ 30 h 177"/>
                  <a:gd name="T8" fmla="*/ 147 w 287"/>
                  <a:gd name="T9" fmla="*/ 42 h 177"/>
                  <a:gd name="T10" fmla="*/ 168 w 287"/>
                  <a:gd name="T11" fmla="*/ 48 h 177"/>
                  <a:gd name="T12" fmla="*/ 195 w 287"/>
                  <a:gd name="T13" fmla="*/ 56 h 177"/>
                  <a:gd name="T14" fmla="*/ 222 w 287"/>
                  <a:gd name="T15" fmla="*/ 60 h 177"/>
                  <a:gd name="T16" fmla="*/ 246 w 287"/>
                  <a:gd name="T17" fmla="*/ 65 h 177"/>
                  <a:gd name="T18" fmla="*/ 264 w 287"/>
                  <a:gd name="T19" fmla="*/ 66 h 177"/>
                  <a:gd name="T20" fmla="*/ 287 w 287"/>
                  <a:gd name="T21" fmla="*/ 66 h 177"/>
                  <a:gd name="T22" fmla="*/ 287 w 287"/>
                  <a:gd name="T23" fmla="*/ 177 h 177"/>
                  <a:gd name="T24" fmla="*/ 252 w 287"/>
                  <a:gd name="T25" fmla="*/ 177 h 177"/>
                  <a:gd name="T26" fmla="*/ 228 w 287"/>
                  <a:gd name="T27" fmla="*/ 176 h 177"/>
                  <a:gd name="T28" fmla="*/ 200 w 287"/>
                  <a:gd name="T29" fmla="*/ 173 h 177"/>
                  <a:gd name="T30" fmla="*/ 170 w 287"/>
                  <a:gd name="T31" fmla="*/ 167 h 177"/>
                  <a:gd name="T32" fmla="*/ 144 w 287"/>
                  <a:gd name="T33" fmla="*/ 161 h 177"/>
                  <a:gd name="T34" fmla="*/ 110 w 287"/>
                  <a:gd name="T35" fmla="*/ 152 h 177"/>
                  <a:gd name="T36" fmla="*/ 69 w 287"/>
                  <a:gd name="T37" fmla="*/ 138 h 177"/>
                  <a:gd name="T38" fmla="*/ 42 w 287"/>
                  <a:gd name="T39" fmla="*/ 126 h 177"/>
                  <a:gd name="T40" fmla="*/ 23 w 287"/>
                  <a:gd name="T41" fmla="*/ 116 h 177"/>
                  <a:gd name="T42" fmla="*/ 0 w 287"/>
                  <a:gd name="T43" fmla="*/ 102 h 1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7"/>
                  <a:gd name="T67" fmla="*/ 0 h 177"/>
                  <a:gd name="T68" fmla="*/ 287 w 287"/>
                  <a:gd name="T69" fmla="*/ 177 h 17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7" h="177">
                    <a:moveTo>
                      <a:pt x="0" y="102"/>
                    </a:moveTo>
                    <a:lnTo>
                      <a:pt x="59" y="0"/>
                    </a:lnTo>
                    <a:lnTo>
                      <a:pt x="89" y="17"/>
                    </a:lnTo>
                    <a:lnTo>
                      <a:pt x="117" y="30"/>
                    </a:lnTo>
                    <a:lnTo>
                      <a:pt x="147" y="42"/>
                    </a:lnTo>
                    <a:lnTo>
                      <a:pt x="168" y="48"/>
                    </a:lnTo>
                    <a:lnTo>
                      <a:pt x="195" y="56"/>
                    </a:lnTo>
                    <a:lnTo>
                      <a:pt x="222" y="60"/>
                    </a:lnTo>
                    <a:lnTo>
                      <a:pt x="246" y="65"/>
                    </a:lnTo>
                    <a:lnTo>
                      <a:pt x="264" y="66"/>
                    </a:lnTo>
                    <a:lnTo>
                      <a:pt x="287" y="66"/>
                    </a:lnTo>
                    <a:lnTo>
                      <a:pt x="287" y="177"/>
                    </a:lnTo>
                    <a:lnTo>
                      <a:pt x="252" y="177"/>
                    </a:lnTo>
                    <a:lnTo>
                      <a:pt x="228" y="176"/>
                    </a:lnTo>
                    <a:lnTo>
                      <a:pt x="200" y="173"/>
                    </a:lnTo>
                    <a:lnTo>
                      <a:pt x="170" y="167"/>
                    </a:lnTo>
                    <a:lnTo>
                      <a:pt x="144" y="161"/>
                    </a:lnTo>
                    <a:lnTo>
                      <a:pt x="110" y="152"/>
                    </a:lnTo>
                    <a:lnTo>
                      <a:pt x="69" y="138"/>
                    </a:lnTo>
                    <a:lnTo>
                      <a:pt x="42" y="126"/>
                    </a:lnTo>
                    <a:lnTo>
                      <a:pt x="23" y="116"/>
                    </a:lnTo>
                    <a:lnTo>
                      <a:pt x="0" y="102"/>
                    </a:lnTo>
                    <a:close/>
                  </a:path>
                </a:pathLst>
              </a:custGeom>
              <a:solidFill>
                <a:srgbClr val="FF0000"/>
              </a:solidFill>
              <a:ln w="9525">
                <a:solidFill>
                  <a:schemeClr val="tx1"/>
                </a:solidFill>
                <a:round/>
              </a:ln>
            </p:spPr>
            <p:txBody>
              <a:bodyPr/>
              <a:lstStyle/>
              <a:p>
                <a:endParaRPr lang="en-US"/>
              </a:p>
            </p:txBody>
          </p:sp>
          <p:sp>
            <p:nvSpPr>
              <p:cNvPr id="27" name="Freeform 37"/>
              <p:cNvSpPr>
                <a:spLocks noChangeAspect="1"/>
              </p:cNvSpPr>
              <p:nvPr/>
            </p:nvSpPr>
            <p:spPr bwMode="auto">
              <a:xfrm rot="-1800000">
                <a:off x="2016" y="1506"/>
                <a:ext cx="164" cy="155"/>
              </a:xfrm>
              <a:custGeom>
                <a:avLst/>
                <a:gdLst>
                  <a:gd name="T0" fmla="*/ 62 w 164"/>
                  <a:gd name="T1" fmla="*/ 155 h 155"/>
                  <a:gd name="T2" fmla="*/ 0 w 164"/>
                  <a:gd name="T3" fmla="*/ 48 h 155"/>
                  <a:gd name="T4" fmla="*/ 21 w 164"/>
                  <a:gd name="T5" fmla="*/ 38 h 155"/>
                  <a:gd name="T6" fmla="*/ 45 w 164"/>
                  <a:gd name="T7" fmla="*/ 26 h 155"/>
                  <a:gd name="T8" fmla="*/ 62 w 164"/>
                  <a:gd name="T9" fmla="*/ 21 h 155"/>
                  <a:gd name="T10" fmla="*/ 80 w 164"/>
                  <a:gd name="T11" fmla="*/ 14 h 155"/>
                  <a:gd name="T12" fmla="*/ 102 w 164"/>
                  <a:gd name="T13" fmla="*/ 9 h 155"/>
                  <a:gd name="T14" fmla="*/ 122 w 164"/>
                  <a:gd name="T15" fmla="*/ 5 h 155"/>
                  <a:gd name="T16" fmla="*/ 152 w 164"/>
                  <a:gd name="T17" fmla="*/ 2 h 155"/>
                  <a:gd name="T18" fmla="*/ 164 w 164"/>
                  <a:gd name="T19" fmla="*/ 0 h 155"/>
                  <a:gd name="T20" fmla="*/ 164 w 164"/>
                  <a:gd name="T21" fmla="*/ 129 h 155"/>
                  <a:gd name="T22" fmla="*/ 149 w 164"/>
                  <a:gd name="T23" fmla="*/ 131 h 155"/>
                  <a:gd name="T24" fmla="*/ 137 w 164"/>
                  <a:gd name="T25" fmla="*/ 131 h 155"/>
                  <a:gd name="T26" fmla="*/ 126 w 164"/>
                  <a:gd name="T27" fmla="*/ 132 h 155"/>
                  <a:gd name="T28" fmla="*/ 107 w 164"/>
                  <a:gd name="T29" fmla="*/ 138 h 155"/>
                  <a:gd name="T30" fmla="*/ 89 w 164"/>
                  <a:gd name="T31" fmla="*/ 143 h 155"/>
                  <a:gd name="T32" fmla="*/ 71 w 164"/>
                  <a:gd name="T33" fmla="*/ 150 h 155"/>
                  <a:gd name="T34" fmla="*/ 62 w 164"/>
                  <a:gd name="T35" fmla="*/ 155 h 1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4"/>
                  <a:gd name="T55" fmla="*/ 0 h 155"/>
                  <a:gd name="T56" fmla="*/ 164 w 164"/>
                  <a:gd name="T57" fmla="*/ 155 h 1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4" h="155">
                    <a:moveTo>
                      <a:pt x="62" y="155"/>
                    </a:moveTo>
                    <a:lnTo>
                      <a:pt x="0" y="48"/>
                    </a:lnTo>
                    <a:lnTo>
                      <a:pt x="21" y="38"/>
                    </a:lnTo>
                    <a:lnTo>
                      <a:pt x="45" y="26"/>
                    </a:lnTo>
                    <a:lnTo>
                      <a:pt x="62" y="21"/>
                    </a:lnTo>
                    <a:lnTo>
                      <a:pt x="80" y="14"/>
                    </a:lnTo>
                    <a:lnTo>
                      <a:pt x="102" y="9"/>
                    </a:lnTo>
                    <a:lnTo>
                      <a:pt x="122" y="5"/>
                    </a:lnTo>
                    <a:lnTo>
                      <a:pt x="152" y="2"/>
                    </a:lnTo>
                    <a:lnTo>
                      <a:pt x="164" y="0"/>
                    </a:lnTo>
                    <a:lnTo>
                      <a:pt x="164" y="129"/>
                    </a:lnTo>
                    <a:lnTo>
                      <a:pt x="149" y="131"/>
                    </a:lnTo>
                    <a:lnTo>
                      <a:pt x="137" y="131"/>
                    </a:lnTo>
                    <a:lnTo>
                      <a:pt x="126" y="132"/>
                    </a:lnTo>
                    <a:lnTo>
                      <a:pt x="107" y="138"/>
                    </a:lnTo>
                    <a:lnTo>
                      <a:pt x="89" y="143"/>
                    </a:lnTo>
                    <a:lnTo>
                      <a:pt x="71" y="150"/>
                    </a:lnTo>
                    <a:lnTo>
                      <a:pt x="62" y="155"/>
                    </a:lnTo>
                    <a:close/>
                  </a:path>
                </a:pathLst>
              </a:custGeom>
              <a:solidFill>
                <a:srgbClr val="0000FF"/>
              </a:solidFill>
              <a:ln w="9525">
                <a:solidFill>
                  <a:schemeClr val="tx1"/>
                </a:solidFill>
                <a:round/>
              </a:ln>
            </p:spPr>
            <p:txBody>
              <a:bodyPr/>
              <a:lstStyle/>
              <a:p>
                <a:endParaRPr lang="en-US"/>
              </a:p>
            </p:txBody>
          </p:sp>
        </p:grpSp>
        <p:sp>
          <p:nvSpPr>
            <p:cNvPr id="24" name="AutoShape 38"/>
            <p:cNvSpPr>
              <a:spLocks noChangeAspect="1" noChangeArrowheads="1"/>
            </p:cNvSpPr>
            <p:nvPr/>
          </p:nvSpPr>
          <p:spPr bwMode="auto">
            <a:xfrm>
              <a:off x="2202" y="864"/>
              <a:ext cx="195" cy="375"/>
            </a:xfrm>
            <a:prstGeom prst="downArrow">
              <a:avLst>
                <a:gd name="adj1" fmla="val 50000"/>
                <a:gd name="adj2" fmla="val 48077"/>
              </a:avLst>
            </a:prstGeom>
            <a:solidFill>
              <a:srgbClr val="000000"/>
            </a:solidFill>
            <a:ln w="9525">
              <a:solidFill>
                <a:schemeClr val="tx1"/>
              </a:solidFill>
              <a:miter lim="800000"/>
            </a:ln>
          </p:spPr>
          <p:txBody>
            <a:bodyPr wrap="none" anchor="ctr"/>
            <a:lstStyle/>
            <a:p>
              <a:endParaRPr lang="en-US"/>
            </a:p>
          </p:txBody>
        </p:sp>
      </p:grpSp>
      <p:sp>
        <p:nvSpPr>
          <p:cNvPr id="39" name="AutoShape 39"/>
          <p:cNvSpPr>
            <a:spLocks noChangeArrowheads="1"/>
          </p:cNvSpPr>
          <p:nvPr/>
        </p:nvSpPr>
        <p:spPr bwMode="auto">
          <a:xfrm>
            <a:off x="381000" y="2065338"/>
            <a:ext cx="304800" cy="1752600"/>
          </a:xfrm>
          <a:prstGeom prst="curvedRightArrow">
            <a:avLst>
              <a:gd name="adj1" fmla="val 115000"/>
              <a:gd name="adj2" fmla="val 230000"/>
              <a:gd name="adj3" fmla="val 33333"/>
            </a:avLst>
          </a:prstGeom>
          <a:solidFill>
            <a:srgbClr val="F7F5CD"/>
          </a:solidFill>
          <a:ln w="9525">
            <a:solidFill>
              <a:schemeClr val="tx1"/>
            </a:solidFill>
            <a:miter lim="800000"/>
          </a:ln>
        </p:spPr>
        <p:txBody>
          <a:bodyPr wrap="none" anchor="ctr"/>
          <a:lstStyle/>
          <a:p>
            <a:endParaRPr lang="en-US"/>
          </a:p>
        </p:txBody>
      </p:sp>
      <p:sp>
        <p:nvSpPr>
          <p:cNvPr id="40" name="Rectangle 40"/>
          <p:cNvSpPr>
            <a:spLocks noChangeArrowheads="1"/>
          </p:cNvSpPr>
          <p:nvPr/>
        </p:nvSpPr>
        <p:spPr bwMode="auto">
          <a:xfrm>
            <a:off x="1981200" y="4495800"/>
            <a:ext cx="5410200" cy="838200"/>
          </a:xfrm>
          <a:prstGeom prst="rect">
            <a:avLst/>
          </a:prstGeom>
          <a:noFill/>
          <a:ln w="12700">
            <a:noFill/>
            <a:miter lim="800000"/>
          </a:ln>
        </p:spPr>
        <p:txBody>
          <a:bodyPr lIns="90488" tIns="44450" rIns="90488" bIns="44450" anchor="b"/>
          <a:lstStyle/>
          <a:p>
            <a:pPr defTabSz="914400">
              <a:lnSpc>
                <a:spcPct val="100000"/>
              </a:lnSpc>
              <a:buClrTx/>
              <a:buSzTx/>
              <a:buFontTx/>
              <a:buNone/>
            </a:pPr>
            <a:r>
              <a:rPr lang="en-US" sz="2800">
                <a:solidFill>
                  <a:schemeClr val="tx2"/>
                </a:solidFill>
                <a:latin typeface="Arial" panose="020B0604020202020204" pitchFamily="34" charset="0"/>
              </a:rPr>
              <a:t>Seek to red’s track</a:t>
            </a:r>
            <a:endParaRPr lang="en-US" sz="2800">
              <a:solidFill>
                <a:schemeClr val="tx2"/>
              </a:solidFill>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191344" y="219647"/>
            <a:ext cx="5257800" cy="373062"/>
          </a:xfrm>
        </p:spPr>
        <p:txBody>
          <a:bodyPr/>
          <a:lstStyle/>
          <a:p>
            <a:r>
              <a:rPr lang="zh-CN" altLang="en-US" dirty="0"/>
              <a:t>磁盘访问</a:t>
            </a:r>
            <a:endParaRPr lang="en-US" altLang="zh-CN" dirty="0"/>
          </a:p>
        </p:txBody>
      </p:sp>
      <p:sp>
        <p:nvSpPr>
          <p:cNvPr id="3" name="Text Box 3"/>
          <p:cNvSpPr txBox="1">
            <a:spLocks noChangeArrowheads="1"/>
          </p:cNvSpPr>
          <p:nvPr/>
        </p:nvSpPr>
        <p:spPr bwMode="auto">
          <a:xfrm>
            <a:off x="533400" y="3946525"/>
            <a:ext cx="2133600" cy="36933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solidFill>
                  <a:schemeClr val="tx1"/>
                </a:solidFill>
              </a:rPr>
              <a:t>After </a:t>
            </a:r>
            <a:r>
              <a:rPr lang="en-US">
                <a:solidFill>
                  <a:srgbClr val="0000FF"/>
                </a:solidFill>
              </a:rPr>
              <a:t>BLUE</a:t>
            </a:r>
            <a:r>
              <a:rPr lang="en-US">
                <a:solidFill>
                  <a:schemeClr val="accent2"/>
                </a:solidFill>
              </a:rPr>
              <a:t> </a:t>
            </a:r>
            <a:r>
              <a:rPr lang="en-US">
                <a:solidFill>
                  <a:schemeClr val="tx1"/>
                </a:solidFill>
              </a:rPr>
              <a:t>read</a:t>
            </a:r>
            <a:endParaRPr lang="en-US">
              <a:solidFill>
                <a:schemeClr val="tx1"/>
              </a:solidFill>
            </a:endParaRPr>
          </a:p>
        </p:txBody>
      </p:sp>
      <p:sp>
        <p:nvSpPr>
          <p:cNvPr id="4" name="Text Box 4"/>
          <p:cNvSpPr txBox="1">
            <a:spLocks noChangeArrowheads="1"/>
          </p:cNvSpPr>
          <p:nvPr/>
        </p:nvSpPr>
        <p:spPr bwMode="auto">
          <a:xfrm>
            <a:off x="2743200" y="3946525"/>
            <a:ext cx="1828800" cy="36933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solidFill>
                  <a:schemeClr val="tx1"/>
                </a:solidFill>
              </a:rPr>
              <a:t>Seek for </a:t>
            </a:r>
            <a:r>
              <a:rPr lang="en-US">
                <a:solidFill>
                  <a:srgbClr val="FF0000"/>
                </a:solidFill>
              </a:rPr>
              <a:t>RED</a:t>
            </a:r>
            <a:endParaRPr lang="en-US">
              <a:solidFill>
                <a:schemeClr val="tx1"/>
              </a:solidFill>
            </a:endParaRPr>
          </a:p>
        </p:txBody>
      </p:sp>
      <p:sp>
        <p:nvSpPr>
          <p:cNvPr id="5" name="Text Box 5"/>
          <p:cNvSpPr txBox="1">
            <a:spLocks noChangeArrowheads="1"/>
          </p:cNvSpPr>
          <p:nvPr/>
        </p:nvSpPr>
        <p:spPr bwMode="auto">
          <a:xfrm>
            <a:off x="4495800" y="3946525"/>
            <a:ext cx="2438400" cy="36933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solidFill>
                  <a:schemeClr val="tx1"/>
                </a:solidFill>
              </a:rPr>
              <a:t>Rotational latency</a:t>
            </a:r>
            <a:endParaRPr lang="en-US">
              <a:solidFill>
                <a:schemeClr val="tx1"/>
              </a:solidFill>
            </a:endParaRPr>
          </a:p>
        </p:txBody>
      </p:sp>
      <p:grpSp>
        <p:nvGrpSpPr>
          <p:cNvPr id="6" name="Group 6"/>
          <p:cNvGrpSpPr>
            <a:grpSpLocks noChangeAspect="1"/>
          </p:cNvGrpSpPr>
          <p:nvPr/>
        </p:nvGrpSpPr>
        <p:grpSpPr bwMode="auto">
          <a:xfrm>
            <a:off x="735013" y="1962150"/>
            <a:ext cx="1727200" cy="1855788"/>
            <a:chOff x="444" y="1113"/>
            <a:chExt cx="1163" cy="1251"/>
          </a:xfrm>
        </p:grpSpPr>
        <p:grpSp>
          <p:nvGrpSpPr>
            <p:cNvPr id="7" name="Group 7"/>
            <p:cNvGrpSpPr>
              <a:grpSpLocks noChangeAspect="1"/>
            </p:cNvGrpSpPr>
            <p:nvPr/>
          </p:nvGrpSpPr>
          <p:grpSpPr bwMode="auto">
            <a:xfrm>
              <a:off x="444" y="1200"/>
              <a:ext cx="1163" cy="1164"/>
              <a:chOff x="444" y="1200"/>
              <a:chExt cx="1163" cy="1164"/>
            </a:xfrm>
          </p:grpSpPr>
          <p:grpSp>
            <p:nvGrpSpPr>
              <p:cNvPr id="9" name="Group 8"/>
              <p:cNvGrpSpPr>
                <a:grpSpLocks noChangeAspect="1"/>
              </p:cNvGrpSpPr>
              <p:nvPr/>
            </p:nvGrpSpPr>
            <p:grpSpPr bwMode="auto">
              <a:xfrm>
                <a:off x="444" y="1200"/>
                <a:ext cx="1163" cy="1161"/>
                <a:chOff x="525" y="1152"/>
                <a:chExt cx="1449" cy="1446"/>
              </a:xfrm>
            </p:grpSpPr>
            <p:sp>
              <p:nvSpPr>
                <p:cNvPr id="12" name="Oval 9"/>
                <p:cNvSpPr>
                  <a:spLocks noChangeAspect="1" noChangeArrowheads="1"/>
                </p:cNvSpPr>
                <p:nvPr/>
              </p:nvSpPr>
              <p:spPr bwMode="auto">
                <a:xfrm>
                  <a:off x="528" y="1152"/>
                  <a:ext cx="1440" cy="1439"/>
                </a:xfrm>
                <a:prstGeom prst="ellipse">
                  <a:avLst/>
                </a:prstGeom>
                <a:solidFill>
                  <a:schemeClr val="bg1"/>
                </a:solidFill>
                <a:ln w="9525">
                  <a:solidFill>
                    <a:schemeClr val="tx1"/>
                  </a:solidFill>
                  <a:round/>
                </a:ln>
                <a:effectLst>
                  <a:outerShdw blurRad="63500" dist="107763" dir="2700000" algn="ctr" rotWithShape="0">
                    <a:schemeClr val="bg2">
                      <a:alpha val="74998"/>
                    </a:schemeClr>
                  </a:outerShdw>
                </a:effectLst>
              </p:spPr>
              <p:txBody>
                <a:bodyPr wrap="none" anchor="ctr"/>
                <a:lstStyle/>
                <a:p>
                  <a:pPr>
                    <a:defRPr/>
                  </a:pPr>
                  <a:endParaRPr lang="en-US"/>
                </a:p>
              </p:txBody>
            </p:sp>
            <p:sp>
              <p:nvSpPr>
                <p:cNvPr id="13" name="Oval 10"/>
                <p:cNvSpPr>
                  <a:spLocks noChangeAspect="1" noChangeArrowheads="1"/>
                </p:cNvSpPr>
                <p:nvPr/>
              </p:nvSpPr>
              <p:spPr bwMode="auto">
                <a:xfrm>
                  <a:off x="687" y="1302"/>
                  <a:ext cx="1152" cy="1152"/>
                </a:xfrm>
                <a:prstGeom prst="ellipse">
                  <a:avLst/>
                </a:prstGeom>
                <a:solidFill>
                  <a:schemeClr val="bg1"/>
                </a:solidFill>
                <a:ln w="9525">
                  <a:solidFill>
                    <a:schemeClr val="tx1"/>
                  </a:solidFill>
                  <a:round/>
                </a:ln>
              </p:spPr>
              <p:txBody>
                <a:bodyPr wrap="none" anchor="ctr"/>
                <a:lstStyle/>
                <a:p>
                  <a:endParaRPr lang="en-US"/>
                </a:p>
              </p:txBody>
            </p:sp>
            <p:sp>
              <p:nvSpPr>
                <p:cNvPr id="14" name="Oval 11"/>
                <p:cNvSpPr>
                  <a:spLocks noChangeAspect="1" noChangeArrowheads="1"/>
                </p:cNvSpPr>
                <p:nvPr/>
              </p:nvSpPr>
              <p:spPr bwMode="auto">
                <a:xfrm>
                  <a:off x="831" y="1446"/>
                  <a:ext cx="864" cy="864"/>
                </a:xfrm>
                <a:prstGeom prst="ellipse">
                  <a:avLst/>
                </a:prstGeom>
                <a:solidFill>
                  <a:schemeClr val="bg1"/>
                </a:solidFill>
                <a:ln w="9525">
                  <a:solidFill>
                    <a:schemeClr val="tx1"/>
                  </a:solidFill>
                  <a:round/>
                </a:ln>
              </p:spPr>
              <p:txBody>
                <a:bodyPr wrap="none" anchor="ctr"/>
                <a:lstStyle/>
                <a:p>
                  <a:endParaRPr lang="en-US"/>
                </a:p>
              </p:txBody>
            </p:sp>
            <p:sp>
              <p:nvSpPr>
                <p:cNvPr id="15" name="Oval 12"/>
                <p:cNvSpPr>
                  <a:spLocks noChangeAspect="1" noChangeArrowheads="1"/>
                </p:cNvSpPr>
                <p:nvPr/>
              </p:nvSpPr>
              <p:spPr bwMode="auto">
                <a:xfrm>
                  <a:off x="963" y="1605"/>
                  <a:ext cx="576" cy="576"/>
                </a:xfrm>
                <a:prstGeom prst="ellipse">
                  <a:avLst/>
                </a:prstGeom>
                <a:solidFill>
                  <a:schemeClr val="bg1"/>
                </a:solidFill>
                <a:ln w="9525">
                  <a:solidFill>
                    <a:schemeClr val="tx1"/>
                  </a:solidFill>
                  <a:round/>
                </a:ln>
              </p:spPr>
              <p:txBody>
                <a:bodyPr wrap="none" anchor="ctr"/>
                <a:lstStyle/>
                <a:p>
                  <a:endParaRPr lang="en-US"/>
                </a:p>
              </p:txBody>
            </p:sp>
            <p:sp>
              <p:nvSpPr>
                <p:cNvPr id="16" name="Line 13"/>
                <p:cNvSpPr>
                  <a:spLocks noChangeAspect="1" noChangeShapeType="1"/>
                </p:cNvSpPr>
                <p:nvPr/>
              </p:nvSpPr>
              <p:spPr bwMode="auto">
                <a:xfrm>
                  <a:off x="1248" y="1152"/>
                  <a:ext cx="0" cy="1440"/>
                </a:xfrm>
                <a:prstGeom prst="line">
                  <a:avLst/>
                </a:prstGeom>
                <a:noFill/>
                <a:ln w="9525">
                  <a:solidFill>
                    <a:schemeClr val="tx1"/>
                  </a:solidFill>
                  <a:round/>
                </a:ln>
              </p:spPr>
              <p:txBody>
                <a:bodyPr/>
                <a:lstStyle/>
                <a:p>
                  <a:endParaRPr lang="en-US"/>
                </a:p>
              </p:txBody>
            </p:sp>
            <p:sp>
              <p:nvSpPr>
                <p:cNvPr id="17" name="Line 14"/>
                <p:cNvSpPr>
                  <a:spLocks noChangeAspect="1" noChangeShapeType="1"/>
                </p:cNvSpPr>
                <p:nvPr/>
              </p:nvSpPr>
              <p:spPr bwMode="auto">
                <a:xfrm rot="1800000">
                  <a:off x="1251" y="1155"/>
                  <a:ext cx="0" cy="1440"/>
                </a:xfrm>
                <a:prstGeom prst="line">
                  <a:avLst/>
                </a:prstGeom>
                <a:noFill/>
                <a:ln w="9525">
                  <a:solidFill>
                    <a:schemeClr val="tx1"/>
                  </a:solidFill>
                  <a:round/>
                </a:ln>
              </p:spPr>
              <p:txBody>
                <a:bodyPr/>
                <a:lstStyle/>
                <a:p>
                  <a:endParaRPr lang="en-US"/>
                </a:p>
              </p:txBody>
            </p:sp>
            <p:sp>
              <p:nvSpPr>
                <p:cNvPr id="18" name="Line 15"/>
                <p:cNvSpPr>
                  <a:spLocks noChangeAspect="1" noChangeShapeType="1"/>
                </p:cNvSpPr>
                <p:nvPr/>
              </p:nvSpPr>
              <p:spPr bwMode="auto">
                <a:xfrm rot="3600000">
                  <a:off x="1245" y="1158"/>
                  <a:ext cx="0" cy="1440"/>
                </a:xfrm>
                <a:prstGeom prst="line">
                  <a:avLst/>
                </a:prstGeom>
                <a:noFill/>
                <a:ln w="9525">
                  <a:solidFill>
                    <a:schemeClr val="tx1"/>
                  </a:solidFill>
                  <a:round/>
                </a:ln>
              </p:spPr>
              <p:txBody>
                <a:bodyPr/>
                <a:lstStyle/>
                <a:p>
                  <a:endParaRPr lang="en-US"/>
                </a:p>
              </p:txBody>
            </p:sp>
            <p:sp>
              <p:nvSpPr>
                <p:cNvPr id="19" name="Line 16"/>
                <p:cNvSpPr>
                  <a:spLocks noChangeAspect="1" noChangeShapeType="1"/>
                </p:cNvSpPr>
                <p:nvPr/>
              </p:nvSpPr>
              <p:spPr bwMode="auto">
                <a:xfrm rot="5400000">
                  <a:off x="1245" y="1140"/>
                  <a:ext cx="0" cy="1440"/>
                </a:xfrm>
                <a:prstGeom prst="line">
                  <a:avLst/>
                </a:prstGeom>
                <a:noFill/>
                <a:ln w="9525">
                  <a:solidFill>
                    <a:schemeClr val="tx1"/>
                  </a:solidFill>
                  <a:round/>
                </a:ln>
              </p:spPr>
              <p:txBody>
                <a:bodyPr/>
                <a:lstStyle/>
                <a:p>
                  <a:endParaRPr lang="en-US"/>
                </a:p>
              </p:txBody>
            </p:sp>
            <p:sp>
              <p:nvSpPr>
                <p:cNvPr id="20" name="Line 17"/>
                <p:cNvSpPr>
                  <a:spLocks noChangeAspect="1" noChangeShapeType="1"/>
                </p:cNvSpPr>
                <p:nvPr/>
              </p:nvSpPr>
              <p:spPr bwMode="auto">
                <a:xfrm rot="7200000">
                  <a:off x="1254" y="1131"/>
                  <a:ext cx="0" cy="1440"/>
                </a:xfrm>
                <a:prstGeom prst="line">
                  <a:avLst/>
                </a:prstGeom>
                <a:noFill/>
                <a:ln w="9525">
                  <a:solidFill>
                    <a:schemeClr val="tx1"/>
                  </a:solidFill>
                  <a:round/>
                </a:ln>
              </p:spPr>
              <p:txBody>
                <a:bodyPr/>
                <a:lstStyle/>
                <a:p>
                  <a:endParaRPr lang="en-US"/>
                </a:p>
              </p:txBody>
            </p:sp>
            <p:sp>
              <p:nvSpPr>
                <p:cNvPr id="21" name="Line 18"/>
                <p:cNvSpPr>
                  <a:spLocks noChangeAspect="1" noChangeShapeType="1"/>
                </p:cNvSpPr>
                <p:nvPr/>
              </p:nvSpPr>
              <p:spPr bwMode="auto">
                <a:xfrm rot="9000000">
                  <a:off x="1263" y="1158"/>
                  <a:ext cx="0" cy="1440"/>
                </a:xfrm>
                <a:prstGeom prst="line">
                  <a:avLst/>
                </a:prstGeom>
                <a:noFill/>
                <a:ln w="9525">
                  <a:solidFill>
                    <a:schemeClr val="tx1"/>
                  </a:solidFill>
                  <a:round/>
                </a:ln>
              </p:spPr>
              <p:txBody>
                <a:bodyPr/>
                <a:lstStyle/>
                <a:p>
                  <a:endParaRPr lang="en-US"/>
                </a:p>
              </p:txBody>
            </p:sp>
            <p:sp>
              <p:nvSpPr>
                <p:cNvPr id="22" name="Oval 19"/>
                <p:cNvSpPr>
                  <a:spLocks noChangeAspect="1" noChangeArrowheads="1"/>
                </p:cNvSpPr>
                <p:nvPr/>
              </p:nvSpPr>
              <p:spPr bwMode="auto">
                <a:xfrm>
                  <a:off x="1107" y="1749"/>
                  <a:ext cx="288" cy="288"/>
                </a:xfrm>
                <a:prstGeom prst="ellipse">
                  <a:avLst/>
                </a:prstGeom>
                <a:solidFill>
                  <a:schemeClr val="bg1"/>
                </a:solidFill>
                <a:ln w="9525">
                  <a:solidFill>
                    <a:schemeClr val="tx1"/>
                  </a:solidFill>
                  <a:round/>
                </a:ln>
              </p:spPr>
              <p:txBody>
                <a:bodyPr wrap="none" anchor="ctr"/>
                <a:lstStyle/>
                <a:p>
                  <a:endParaRPr lang="en-US"/>
                </a:p>
              </p:txBody>
            </p:sp>
          </p:grpSp>
          <p:sp>
            <p:nvSpPr>
              <p:cNvPr id="10" name="Freeform 20"/>
              <p:cNvSpPr>
                <a:spLocks noChangeAspect="1"/>
              </p:cNvSpPr>
              <p:nvPr/>
            </p:nvSpPr>
            <p:spPr bwMode="auto">
              <a:xfrm>
                <a:off x="864" y="1434"/>
                <a:ext cx="164" cy="155"/>
              </a:xfrm>
              <a:custGeom>
                <a:avLst/>
                <a:gdLst>
                  <a:gd name="T0" fmla="*/ 62 w 164"/>
                  <a:gd name="T1" fmla="*/ 155 h 155"/>
                  <a:gd name="T2" fmla="*/ 0 w 164"/>
                  <a:gd name="T3" fmla="*/ 48 h 155"/>
                  <a:gd name="T4" fmla="*/ 21 w 164"/>
                  <a:gd name="T5" fmla="*/ 38 h 155"/>
                  <a:gd name="T6" fmla="*/ 45 w 164"/>
                  <a:gd name="T7" fmla="*/ 26 h 155"/>
                  <a:gd name="T8" fmla="*/ 62 w 164"/>
                  <a:gd name="T9" fmla="*/ 21 h 155"/>
                  <a:gd name="T10" fmla="*/ 80 w 164"/>
                  <a:gd name="T11" fmla="*/ 14 h 155"/>
                  <a:gd name="T12" fmla="*/ 102 w 164"/>
                  <a:gd name="T13" fmla="*/ 9 h 155"/>
                  <a:gd name="T14" fmla="*/ 122 w 164"/>
                  <a:gd name="T15" fmla="*/ 5 h 155"/>
                  <a:gd name="T16" fmla="*/ 152 w 164"/>
                  <a:gd name="T17" fmla="*/ 2 h 155"/>
                  <a:gd name="T18" fmla="*/ 164 w 164"/>
                  <a:gd name="T19" fmla="*/ 0 h 155"/>
                  <a:gd name="T20" fmla="*/ 164 w 164"/>
                  <a:gd name="T21" fmla="*/ 129 h 155"/>
                  <a:gd name="T22" fmla="*/ 149 w 164"/>
                  <a:gd name="T23" fmla="*/ 131 h 155"/>
                  <a:gd name="T24" fmla="*/ 137 w 164"/>
                  <a:gd name="T25" fmla="*/ 131 h 155"/>
                  <a:gd name="T26" fmla="*/ 126 w 164"/>
                  <a:gd name="T27" fmla="*/ 132 h 155"/>
                  <a:gd name="T28" fmla="*/ 107 w 164"/>
                  <a:gd name="T29" fmla="*/ 138 h 155"/>
                  <a:gd name="T30" fmla="*/ 89 w 164"/>
                  <a:gd name="T31" fmla="*/ 143 h 155"/>
                  <a:gd name="T32" fmla="*/ 71 w 164"/>
                  <a:gd name="T33" fmla="*/ 150 h 155"/>
                  <a:gd name="T34" fmla="*/ 62 w 164"/>
                  <a:gd name="T35" fmla="*/ 155 h 1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4"/>
                  <a:gd name="T55" fmla="*/ 0 h 155"/>
                  <a:gd name="T56" fmla="*/ 164 w 164"/>
                  <a:gd name="T57" fmla="*/ 155 h 1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4" h="155">
                    <a:moveTo>
                      <a:pt x="62" y="155"/>
                    </a:moveTo>
                    <a:lnTo>
                      <a:pt x="0" y="48"/>
                    </a:lnTo>
                    <a:lnTo>
                      <a:pt x="21" y="38"/>
                    </a:lnTo>
                    <a:lnTo>
                      <a:pt x="45" y="26"/>
                    </a:lnTo>
                    <a:lnTo>
                      <a:pt x="62" y="21"/>
                    </a:lnTo>
                    <a:lnTo>
                      <a:pt x="80" y="14"/>
                    </a:lnTo>
                    <a:lnTo>
                      <a:pt x="102" y="9"/>
                    </a:lnTo>
                    <a:lnTo>
                      <a:pt x="122" y="5"/>
                    </a:lnTo>
                    <a:lnTo>
                      <a:pt x="152" y="2"/>
                    </a:lnTo>
                    <a:lnTo>
                      <a:pt x="164" y="0"/>
                    </a:lnTo>
                    <a:lnTo>
                      <a:pt x="164" y="129"/>
                    </a:lnTo>
                    <a:lnTo>
                      <a:pt x="149" y="131"/>
                    </a:lnTo>
                    <a:lnTo>
                      <a:pt x="137" y="131"/>
                    </a:lnTo>
                    <a:lnTo>
                      <a:pt x="126" y="132"/>
                    </a:lnTo>
                    <a:lnTo>
                      <a:pt x="107" y="138"/>
                    </a:lnTo>
                    <a:lnTo>
                      <a:pt x="89" y="143"/>
                    </a:lnTo>
                    <a:lnTo>
                      <a:pt x="71" y="150"/>
                    </a:lnTo>
                    <a:lnTo>
                      <a:pt x="62" y="155"/>
                    </a:lnTo>
                    <a:close/>
                  </a:path>
                </a:pathLst>
              </a:custGeom>
              <a:solidFill>
                <a:srgbClr val="0000FF"/>
              </a:solidFill>
              <a:ln w="9525">
                <a:solidFill>
                  <a:schemeClr val="tx1"/>
                </a:solidFill>
                <a:round/>
              </a:ln>
            </p:spPr>
            <p:txBody>
              <a:bodyPr/>
              <a:lstStyle/>
              <a:p>
                <a:endParaRPr lang="en-US"/>
              </a:p>
            </p:txBody>
          </p:sp>
          <p:sp>
            <p:nvSpPr>
              <p:cNvPr id="11" name="Freeform 21"/>
              <p:cNvSpPr>
                <a:spLocks noChangeAspect="1"/>
              </p:cNvSpPr>
              <p:nvPr/>
            </p:nvSpPr>
            <p:spPr bwMode="auto">
              <a:xfrm rot="-1800000">
                <a:off x="1005" y="2187"/>
                <a:ext cx="287" cy="177"/>
              </a:xfrm>
              <a:custGeom>
                <a:avLst/>
                <a:gdLst>
                  <a:gd name="T0" fmla="*/ 0 w 287"/>
                  <a:gd name="T1" fmla="*/ 102 h 177"/>
                  <a:gd name="T2" fmla="*/ 59 w 287"/>
                  <a:gd name="T3" fmla="*/ 0 h 177"/>
                  <a:gd name="T4" fmla="*/ 89 w 287"/>
                  <a:gd name="T5" fmla="*/ 17 h 177"/>
                  <a:gd name="T6" fmla="*/ 117 w 287"/>
                  <a:gd name="T7" fmla="*/ 30 h 177"/>
                  <a:gd name="T8" fmla="*/ 147 w 287"/>
                  <a:gd name="T9" fmla="*/ 42 h 177"/>
                  <a:gd name="T10" fmla="*/ 168 w 287"/>
                  <a:gd name="T11" fmla="*/ 48 h 177"/>
                  <a:gd name="T12" fmla="*/ 195 w 287"/>
                  <a:gd name="T13" fmla="*/ 56 h 177"/>
                  <a:gd name="T14" fmla="*/ 222 w 287"/>
                  <a:gd name="T15" fmla="*/ 60 h 177"/>
                  <a:gd name="T16" fmla="*/ 246 w 287"/>
                  <a:gd name="T17" fmla="*/ 65 h 177"/>
                  <a:gd name="T18" fmla="*/ 264 w 287"/>
                  <a:gd name="T19" fmla="*/ 66 h 177"/>
                  <a:gd name="T20" fmla="*/ 287 w 287"/>
                  <a:gd name="T21" fmla="*/ 66 h 177"/>
                  <a:gd name="T22" fmla="*/ 287 w 287"/>
                  <a:gd name="T23" fmla="*/ 177 h 177"/>
                  <a:gd name="T24" fmla="*/ 252 w 287"/>
                  <a:gd name="T25" fmla="*/ 177 h 177"/>
                  <a:gd name="T26" fmla="*/ 228 w 287"/>
                  <a:gd name="T27" fmla="*/ 176 h 177"/>
                  <a:gd name="T28" fmla="*/ 200 w 287"/>
                  <a:gd name="T29" fmla="*/ 173 h 177"/>
                  <a:gd name="T30" fmla="*/ 170 w 287"/>
                  <a:gd name="T31" fmla="*/ 167 h 177"/>
                  <a:gd name="T32" fmla="*/ 144 w 287"/>
                  <a:gd name="T33" fmla="*/ 161 h 177"/>
                  <a:gd name="T34" fmla="*/ 110 w 287"/>
                  <a:gd name="T35" fmla="*/ 152 h 177"/>
                  <a:gd name="T36" fmla="*/ 69 w 287"/>
                  <a:gd name="T37" fmla="*/ 138 h 177"/>
                  <a:gd name="T38" fmla="*/ 42 w 287"/>
                  <a:gd name="T39" fmla="*/ 126 h 177"/>
                  <a:gd name="T40" fmla="*/ 23 w 287"/>
                  <a:gd name="T41" fmla="*/ 116 h 177"/>
                  <a:gd name="T42" fmla="*/ 0 w 287"/>
                  <a:gd name="T43" fmla="*/ 102 h 1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7"/>
                  <a:gd name="T67" fmla="*/ 0 h 177"/>
                  <a:gd name="T68" fmla="*/ 287 w 287"/>
                  <a:gd name="T69" fmla="*/ 177 h 17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7" h="177">
                    <a:moveTo>
                      <a:pt x="0" y="102"/>
                    </a:moveTo>
                    <a:lnTo>
                      <a:pt x="59" y="0"/>
                    </a:lnTo>
                    <a:lnTo>
                      <a:pt x="89" y="17"/>
                    </a:lnTo>
                    <a:lnTo>
                      <a:pt x="117" y="30"/>
                    </a:lnTo>
                    <a:lnTo>
                      <a:pt x="147" y="42"/>
                    </a:lnTo>
                    <a:lnTo>
                      <a:pt x="168" y="48"/>
                    </a:lnTo>
                    <a:lnTo>
                      <a:pt x="195" y="56"/>
                    </a:lnTo>
                    <a:lnTo>
                      <a:pt x="222" y="60"/>
                    </a:lnTo>
                    <a:lnTo>
                      <a:pt x="246" y="65"/>
                    </a:lnTo>
                    <a:lnTo>
                      <a:pt x="264" y="66"/>
                    </a:lnTo>
                    <a:lnTo>
                      <a:pt x="287" y="66"/>
                    </a:lnTo>
                    <a:lnTo>
                      <a:pt x="287" y="177"/>
                    </a:lnTo>
                    <a:lnTo>
                      <a:pt x="252" y="177"/>
                    </a:lnTo>
                    <a:lnTo>
                      <a:pt x="228" y="176"/>
                    </a:lnTo>
                    <a:lnTo>
                      <a:pt x="200" y="173"/>
                    </a:lnTo>
                    <a:lnTo>
                      <a:pt x="170" y="167"/>
                    </a:lnTo>
                    <a:lnTo>
                      <a:pt x="144" y="161"/>
                    </a:lnTo>
                    <a:lnTo>
                      <a:pt x="110" y="152"/>
                    </a:lnTo>
                    <a:lnTo>
                      <a:pt x="69" y="138"/>
                    </a:lnTo>
                    <a:lnTo>
                      <a:pt x="42" y="126"/>
                    </a:lnTo>
                    <a:lnTo>
                      <a:pt x="23" y="116"/>
                    </a:lnTo>
                    <a:lnTo>
                      <a:pt x="0" y="102"/>
                    </a:lnTo>
                    <a:close/>
                  </a:path>
                </a:pathLst>
              </a:custGeom>
              <a:solidFill>
                <a:srgbClr val="FF0000"/>
              </a:solidFill>
              <a:ln w="9525">
                <a:solidFill>
                  <a:schemeClr val="tx1"/>
                </a:solidFill>
                <a:round/>
              </a:ln>
            </p:spPr>
            <p:txBody>
              <a:bodyPr/>
              <a:lstStyle/>
              <a:p>
                <a:endParaRPr lang="en-US"/>
              </a:p>
            </p:txBody>
          </p:sp>
        </p:grpSp>
        <p:sp>
          <p:nvSpPr>
            <p:cNvPr id="8" name="AutoShape 22"/>
            <p:cNvSpPr>
              <a:spLocks noChangeAspect="1" noChangeArrowheads="1"/>
            </p:cNvSpPr>
            <p:nvPr/>
          </p:nvSpPr>
          <p:spPr bwMode="auto">
            <a:xfrm>
              <a:off x="933" y="1113"/>
              <a:ext cx="195" cy="375"/>
            </a:xfrm>
            <a:prstGeom prst="downArrow">
              <a:avLst>
                <a:gd name="adj1" fmla="val 50000"/>
                <a:gd name="adj2" fmla="val 48077"/>
              </a:avLst>
            </a:prstGeom>
            <a:solidFill>
              <a:srgbClr val="000000"/>
            </a:solidFill>
            <a:ln w="9525">
              <a:solidFill>
                <a:schemeClr val="tx1"/>
              </a:solidFill>
              <a:miter lim="800000"/>
            </a:ln>
          </p:spPr>
          <p:txBody>
            <a:bodyPr wrap="none" anchor="ctr"/>
            <a:lstStyle/>
            <a:p>
              <a:endParaRPr lang="en-US"/>
            </a:p>
          </p:txBody>
        </p:sp>
      </p:grpSp>
      <p:grpSp>
        <p:nvGrpSpPr>
          <p:cNvPr id="23" name="Group 23"/>
          <p:cNvGrpSpPr>
            <a:grpSpLocks noChangeAspect="1"/>
          </p:cNvGrpSpPr>
          <p:nvPr/>
        </p:nvGrpSpPr>
        <p:grpSpPr bwMode="auto">
          <a:xfrm>
            <a:off x="2784475" y="1600200"/>
            <a:ext cx="1727200" cy="2217738"/>
            <a:chOff x="1716" y="864"/>
            <a:chExt cx="1163" cy="1494"/>
          </a:xfrm>
        </p:grpSpPr>
        <p:grpSp>
          <p:nvGrpSpPr>
            <p:cNvPr id="24" name="Group 24"/>
            <p:cNvGrpSpPr>
              <a:grpSpLocks noChangeAspect="1"/>
            </p:cNvGrpSpPr>
            <p:nvPr/>
          </p:nvGrpSpPr>
          <p:grpSpPr bwMode="auto">
            <a:xfrm>
              <a:off x="1716" y="1197"/>
              <a:ext cx="1163" cy="1161"/>
              <a:chOff x="1716" y="1197"/>
              <a:chExt cx="1163" cy="1161"/>
            </a:xfrm>
          </p:grpSpPr>
          <p:grpSp>
            <p:nvGrpSpPr>
              <p:cNvPr id="26" name="Group 25"/>
              <p:cNvGrpSpPr>
                <a:grpSpLocks noChangeAspect="1"/>
              </p:cNvGrpSpPr>
              <p:nvPr/>
            </p:nvGrpSpPr>
            <p:grpSpPr bwMode="auto">
              <a:xfrm>
                <a:off x="1716" y="1197"/>
                <a:ext cx="1163" cy="1161"/>
                <a:chOff x="525" y="1152"/>
                <a:chExt cx="1449" cy="1446"/>
              </a:xfrm>
            </p:grpSpPr>
            <p:sp>
              <p:nvSpPr>
                <p:cNvPr id="29" name="Oval 26"/>
                <p:cNvSpPr>
                  <a:spLocks noChangeAspect="1" noChangeArrowheads="1"/>
                </p:cNvSpPr>
                <p:nvPr/>
              </p:nvSpPr>
              <p:spPr bwMode="auto">
                <a:xfrm>
                  <a:off x="528" y="1151"/>
                  <a:ext cx="1440" cy="1440"/>
                </a:xfrm>
                <a:prstGeom prst="ellipse">
                  <a:avLst/>
                </a:prstGeom>
                <a:solidFill>
                  <a:schemeClr val="bg1"/>
                </a:solidFill>
                <a:ln w="9525">
                  <a:solidFill>
                    <a:schemeClr val="tx1"/>
                  </a:solidFill>
                  <a:round/>
                </a:ln>
                <a:effectLst>
                  <a:outerShdw blurRad="63500" dist="107763" dir="2700000" algn="ctr" rotWithShape="0">
                    <a:schemeClr val="bg2">
                      <a:alpha val="74998"/>
                    </a:schemeClr>
                  </a:outerShdw>
                </a:effectLst>
              </p:spPr>
              <p:txBody>
                <a:bodyPr wrap="none" anchor="ctr"/>
                <a:lstStyle/>
                <a:p>
                  <a:pPr>
                    <a:defRPr/>
                  </a:pPr>
                  <a:endParaRPr lang="en-US"/>
                </a:p>
              </p:txBody>
            </p:sp>
            <p:sp>
              <p:nvSpPr>
                <p:cNvPr id="30" name="Oval 27"/>
                <p:cNvSpPr>
                  <a:spLocks noChangeAspect="1" noChangeArrowheads="1"/>
                </p:cNvSpPr>
                <p:nvPr/>
              </p:nvSpPr>
              <p:spPr bwMode="auto">
                <a:xfrm>
                  <a:off x="687" y="1302"/>
                  <a:ext cx="1152" cy="1152"/>
                </a:xfrm>
                <a:prstGeom prst="ellipse">
                  <a:avLst/>
                </a:prstGeom>
                <a:solidFill>
                  <a:schemeClr val="bg1"/>
                </a:solidFill>
                <a:ln w="9525">
                  <a:solidFill>
                    <a:schemeClr val="tx1"/>
                  </a:solidFill>
                  <a:round/>
                </a:ln>
              </p:spPr>
              <p:txBody>
                <a:bodyPr wrap="none" anchor="ctr"/>
                <a:lstStyle/>
                <a:p>
                  <a:endParaRPr lang="en-US"/>
                </a:p>
              </p:txBody>
            </p:sp>
            <p:sp>
              <p:nvSpPr>
                <p:cNvPr id="31" name="Oval 28"/>
                <p:cNvSpPr>
                  <a:spLocks noChangeAspect="1" noChangeArrowheads="1"/>
                </p:cNvSpPr>
                <p:nvPr/>
              </p:nvSpPr>
              <p:spPr bwMode="auto">
                <a:xfrm>
                  <a:off x="831" y="1446"/>
                  <a:ext cx="864" cy="864"/>
                </a:xfrm>
                <a:prstGeom prst="ellipse">
                  <a:avLst/>
                </a:prstGeom>
                <a:solidFill>
                  <a:schemeClr val="bg1"/>
                </a:solidFill>
                <a:ln w="9525">
                  <a:solidFill>
                    <a:schemeClr val="tx1"/>
                  </a:solidFill>
                  <a:round/>
                </a:ln>
              </p:spPr>
              <p:txBody>
                <a:bodyPr wrap="none" anchor="ctr"/>
                <a:lstStyle/>
                <a:p>
                  <a:endParaRPr lang="en-US"/>
                </a:p>
              </p:txBody>
            </p:sp>
            <p:sp>
              <p:nvSpPr>
                <p:cNvPr id="32" name="Oval 29"/>
                <p:cNvSpPr>
                  <a:spLocks noChangeAspect="1" noChangeArrowheads="1"/>
                </p:cNvSpPr>
                <p:nvPr/>
              </p:nvSpPr>
              <p:spPr bwMode="auto">
                <a:xfrm>
                  <a:off x="963" y="1605"/>
                  <a:ext cx="576" cy="576"/>
                </a:xfrm>
                <a:prstGeom prst="ellipse">
                  <a:avLst/>
                </a:prstGeom>
                <a:solidFill>
                  <a:schemeClr val="bg1"/>
                </a:solidFill>
                <a:ln w="9525">
                  <a:solidFill>
                    <a:schemeClr val="tx1"/>
                  </a:solidFill>
                  <a:round/>
                </a:ln>
              </p:spPr>
              <p:txBody>
                <a:bodyPr wrap="none" anchor="ctr"/>
                <a:lstStyle/>
                <a:p>
                  <a:endParaRPr lang="en-US"/>
                </a:p>
              </p:txBody>
            </p:sp>
            <p:sp>
              <p:nvSpPr>
                <p:cNvPr id="33" name="Line 30"/>
                <p:cNvSpPr>
                  <a:spLocks noChangeAspect="1" noChangeShapeType="1"/>
                </p:cNvSpPr>
                <p:nvPr/>
              </p:nvSpPr>
              <p:spPr bwMode="auto">
                <a:xfrm>
                  <a:off x="1248" y="1152"/>
                  <a:ext cx="0" cy="1440"/>
                </a:xfrm>
                <a:prstGeom prst="line">
                  <a:avLst/>
                </a:prstGeom>
                <a:noFill/>
                <a:ln w="9525">
                  <a:solidFill>
                    <a:schemeClr val="tx1"/>
                  </a:solidFill>
                  <a:round/>
                </a:ln>
              </p:spPr>
              <p:txBody>
                <a:bodyPr/>
                <a:lstStyle/>
                <a:p>
                  <a:endParaRPr lang="en-US"/>
                </a:p>
              </p:txBody>
            </p:sp>
            <p:sp>
              <p:nvSpPr>
                <p:cNvPr id="34" name="Line 31"/>
                <p:cNvSpPr>
                  <a:spLocks noChangeAspect="1" noChangeShapeType="1"/>
                </p:cNvSpPr>
                <p:nvPr/>
              </p:nvSpPr>
              <p:spPr bwMode="auto">
                <a:xfrm rot="1800000">
                  <a:off x="1251" y="1155"/>
                  <a:ext cx="0" cy="1440"/>
                </a:xfrm>
                <a:prstGeom prst="line">
                  <a:avLst/>
                </a:prstGeom>
                <a:noFill/>
                <a:ln w="9525">
                  <a:solidFill>
                    <a:schemeClr val="tx1"/>
                  </a:solidFill>
                  <a:round/>
                </a:ln>
              </p:spPr>
              <p:txBody>
                <a:bodyPr/>
                <a:lstStyle/>
                <a:p>
                  <a:endParaRPr lang="en-US"/>
                </a:p>
              </p:txBody>
            </p:sp>
            <p:sp>
              <p:nvSpPr>
                <p:cNvPr id="35" name="Line 32"/>
                <p:cNvSpPr>
                  <a:spLocks noChangeAspect="1" noChangeShapeType="1"/>
                </p:cNvSpPr>
                <p:nvPr/>
              </p:nvSpPr>
              <p:spPr bwMode="auto">
                <a:xfrm rot="3600000">
                  <a:off x="1245" y="1158"/>
                  <a:ext cx="0" cy="1440"/>
                </a:xfrm>
                <a:prstGeom prst="line">
                  <a:avLst/>
                </a:prstGeom>
                <a:noFill/>
                <a:ln w="9525">
                  <a:solidFill>
                    <a:schemeClr val="tx1"/>
                  </a:solidFill>
                  <a:round/>
                </a:ln>
              </p:spPr>
              <p:txBody>
                <a:bodyPr/>
                <a:lstStyle/>
                <a:p>
                  <a:endParaRPr lang="en-US"/>
                </a:p>
              </p:txBody>
            </p:sp>
            <p:sp>
              <p:nvSpPr>
                <p:cNvPr id="36" name="Line 33"/>
                <p:cNvSpPr>
                  <a:spLocks noChangeAspect="1" noChangeShapeType="1"/>
                </p:cNvSpPr>
                <p:nvPr/>
              </p:nvSpPr>
              <p:spPr bwMode="auto">
                <a:xfrm rot="5400000">
                  <a:off x="1245" y="1140"/>
                  <a:ext cx="0" cy="1440"/>
                </a:xfrm>
                <a:prstGeom prst="line">
                  <a:avLst/>
                </a:prstGeom>
                <a:noFill/>
                <a:ln w="9525">
                  <a:solidFill>
                    <a:schemeClr val="tx1"/>
                  </a:solidFill>
                  <a:round/>
                </a:ln>
              </p:spPr>
              <p:txBody>
                <a:bodyPr/>
                <a:lstStyle/>
                <a:p>
                  <a:endParaRPr lang="en-US"/>
                </a:p>
              </p:txBody>
            </p:sp>
            <p:sp>
              <p:nvSpPr>
                <p:cNvPr id="37" name="Line 34"/>
                <p:cNvSpPr>
                  <a:spLocks noChangeAspect="1" noChangeShapeType="1"/>
                </p:cNvSpPr>
                <p:nvPr/>
              </p:nvSpPr>
              <p:spPr bwMode="auto">
                <a:xfrm rot="7200000">
                  <a:off x="1254" y="1131"/>
                  <a:ext cx="0" cy="1440"/>
                </a:xfrm>
                <a:prstGeom prst="line">
                  <a:avLst/>
                </a:prstGeom>
                <a:noFill/>
                <a:ln w="9525">
                  <a:solidFill>
                    <a:schemeClr val="tx1"/>
                  </a:solidFill>
                  <a:round/>
                </a:ln>
              </p:spPr>
              <p:txBody>
                <a:bodyPr/>
                <a:lstStyle/>
                <a:p>
                  <a:endParaRPr lang="en-US"/>
                </a:p>
              </p:txBody>
            </p:sp>
            <p:sp>
              <p:nvSpPr>
                <p:cNvPr id="38" name="Line 35"/>
                <p:cNvSpPr>
                  <a:spLocks noChangeAspect="1" noChangeShapeType="1"/>
                </p:cNvSpPr>
                <p:nvPr/>
              </p:nvSpPr>
              <p:spPr bwMode="auto">
                <a:xfrm rot="9000000">
                  <a:off x="1263" y="1158"/>
                  <a:ext cx="0" cy="1440"/>
                </a:xfrm>
                <a:prstGeom prst="line">
                  <a:avLst/>
                </a:prstGeom>
                <a:noFill/>
                <a:ln w="9525">
                  <a:solidFill>
                    <a:schemeClr val="tx1"/>
                  </a:solidFill>
                  <a:round/>
                </a:ln>
              </p:spPr>
              <p:txBody>
                <a:bodyPr/>
                <a:lstStyle/>
                <a:p>
                  <a:endParaRPr lang="en-US"/>
                </a:p>
              </p:txBody>
            </p:sp>
            <p:sp>
              <p:nvSpPr>
                <p:cNvPr id="39" name="Oval 36"/>
                <p:cNvSpPr>
                  <a:spLocks noChangeAspect="1" noChangeArrowheads="1"/>
                </p:cNvSpPr>
                <p:nvPr/>
              </p:nvSpPr>
              <p:spPr bwMode="auto">
                <a:xfrm>
                  <a:off x="1107" y="1749"/>
                  <a:ext cx="288" cy="288"/>
                </a:xfrm>
                <a:prstGeom prst="ellipse">
                  <a:avLst/>
                </a:prstGeom>
                <a:solidFill>
                  <a:schemeClr val="bg1"/>
                </a:solidFill>
                <a:ln w="9525">
                  <a:solidFill>
                    <a:schemeClr val="tx1"/>
                  </a:solidFill>
                  <a:round/>
                </a:ln>
              </p:spPr>
              <p:txBody>
                <a:bodyPr wrap="none" anchor="ctr"/>
                <a:lstStyle/>
                <a:p>
                  <a:endParaRPr lang="en-US"/>
                </a:p>
              </p:txBody>
            </p:sp>
          </p:grpSp>
          <p:sp>
            <p:nvSpPr>
              <p:cNvPr id="27" name="Freeform 37"/>
              <p:cNvSpPr>
                <a:spLocks noChangeAspect="1"/>
              </p:cNvSpPr>
              <p:nvPr/>
            </p:nvSpPr>
            <p:spPr bwMode="auto">
              <a:xfrm rot="-3600000">
                <a:off x="2512" y="2050"/>
                <a:ext cx="296" cy="177"/>
              </a:xfrm>
              <a:custGeom>
                <a:avLst/>
                <a:gdLst>
                  <a:gd name="T0" fmla="*/ 0 w 287"/>
                  <a:gd name="T1" fmla="*/ 102 h 177"/>
                  <a:gd name="T2" fmla="*/ 59 w 287"/>
                  <a:gd name="T3" fmla="*/ 0 h 177"/>
                  <a:gd name="T4" fmla="*/ 89 w 287"/>
                  <a:gd name="T5" fmla="*/ 17 h 177"/>
                  <a:gd name="T6" fmla="*/ 117 w 287"/>
                  <a:gd name="T7" fmla="*/ 30 h 177"/>
                  <a:gd name="T8" fmla="*/ 147 w 287"/>
                  <a:gd name="T9" fmla="*/ 42 h 177"/>
                  <a:gd name="T10" fmla="*/ 168 w 287"/>
                  <a:gd name="T11" fmla="*/ 48 h 177"/>
                  <a:gd name="T12" fmla="*/ 195 w 287"/>
                  <a:gd name="T13" fmla="*/ 56 h 177"/>
                  <a:gd name="T14" fmla="*/ 222 w 287"/>
                  <a:gd name="T15" fmla="*/ 60 h 177"/>
                  <a:gd name="T16" fmla="*/ 246 w 287"/>
                  <a:gd name="T17" fmla="*/ 65 h 177"/>
                  <a:gd name="T18" fmla="*/ 264 w 287"/>
                  <a:gd name="T19" fmla="*/ 66 h 177"/>
                  <a:gd name="T20" fmla="*/ 287 w 287"/>
                  <a:gd name="T21" fmla="*/ 66 h 177"/>
                  <a:gd name="T22" fmla="*/ 287 w 287"/>
                  <a:gd name="T23" fmla="*/ 177 h 177"/>
                  <a:gd name="T24" fmla="*/ 252 w 287"/>
                  <a:gd name="T25" fmla="*/ 177 h 177"/>
                  <a:gd name="T26" fmla="*/ 228 w 287"/>
                  <a:gd name="T27" fmla="*/ 176 h 177"/>
                  <a:gd name="T28" fmla="*/ 200 w 287"/>
                  <a:gd name="T29" fmla="*/ 173 h 177"/>
                  <a:gd name="T30" fmla="*/ 170 w 287"/>
                  <a:gd name="T31" fmla="*/ 167 h 177"/>
                  <a:gd name="T32" fmla="*/ 144 w 287"/>
                  <a:gd name="T33" fmla="*/ 161 h 177"/>
                  <a:gd name="T34" fmla="*/ 110 w 287"/>
                  <a:gd name="T35" fmla="*/ 152 h 177"/>
                  <a:gd name="T36" fmla="*/ 69 w 287"/>
                  <a:gd name="T37" fmla="*/ 138 h 177"/>
                  <a:gd name="T38" fmla="*/ 42 w 287"/>
                  <a:gd name="T39" fmla="*/ 126 h 177"/>
                  <a:gd name="T40" fmla="*/ 23 w 287"/>
                  <a:gd name="T41" fmla="*/ 116 h 177"/>
                  <a:gd name="T42" fmla="*/ 0 w 287"/>
                  <a:gd name="T43" fmla="*/ 102 h 1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7"/>
                  <a:gd name="T67" fmla="*/ 0 h 177"/>
                  <a:gd name="T68" fmla="*/ 287 w 287"/>
                  <a:gd name="T69" fmla="*/ 177 h 17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7" h="177">
                    <a:moveTo>
                      <a:pt x="0" y="102"/>
                    </a:moveTo>
                    <a:lnTo>
                      <a:pt x="59" y="0"/>
                    </a:lnTo>
                    <a:lnTo>
                      <a:pt x="89" y="17"/>
                    </a:lnTo>
                    <a:lnTo>
                      <a:pt x="117" y="30"/>
                    </a:lnTo>
                    <a:lnTo>
                      <a:pt x="147" y="42"/>
                    </a:lnTo>
                    <a:lnTo>
                      <a:pt x="168" y="48"/>
                    </a:lnTo>
                    <a:lnTo>
                      <a:pt x="195" y="56"/>
                    </a:lnTo>
                    <a:lnTo>
                      <a:pt x="222" y="60"/>
                    </a:lnTo>
                    <a:lnTo>
                      <a:pt x="246" y="65"/>
                    </a:lnTo>
                    <a:lnTo>
                      <a:pt x="264" y="66"/>
                    </a:lnTo>
                    <a:lnTo>
                      <a:pt x="287" y="66"/>
                    </a:lnTo>
                    <a:lnTo>
                      <a:pt x="287" y="177"/>
                    </a:lnTo>
                    <a:lnTo>
                      <a:pt x="252" y="177"/>
                    </a:lnTo>
                    <a:lnTo>
                      <a:pt x="228" y="176"/>
                    </a:lnTo>
                    <a:lnTo>
                      <a:pt x="200" y="173"/>
                    </a:lnTo>
                    <a:lnTo>
                      <a:pt x="170" y="167"/>
                    </a:lnTo>
                    <a:lnTo>
                      <a:pt x="144" y="161"/>
                    </a:lnTo>
                    <a:lnTo>
                      <a:pt x="110" y="152"/>
                    </a:lnTo>
                    <a:lnTo>
                      <a:pt x="69" y="138"/>
                    </a:lnTo>
                    <a:lnTo>
                      <a:pt x="42" y="126"/>
                    </a:lnTo>
                    <a:lnTo>
                      <a:pt x="23" y="116"/>
                    </a:lnTo>
                    <a:lnTo>
                      <a:pt x="0" y="102"/>
                    </a:lnTo>
                    <a:close/>
                  </a:path>
                </a:pathLst>
              </a:custGeom>
              <a:solidFill>
                <a:srgbClr val="FF0000"/>
              </a:solidFill>
              <a:ln w="9525">
                <a:solidFill>
                  <a:schemeClr val="tx1"/>
                </a:solidFill>
                <a:round/>
              </a:ln>
            </p:spPr>
            <p:txBody>
              <a:bodyPr/>
              <a:lstStyle/>
              <a:p>
                <a:endParaRPr lang="en-US"/>
              </a:p>
            </p:txBody>
          </p:sp>
          <p:sp>
            <p:nvSpPr>
              <p:cNvPr id="28" name="Freeform 38"/>
              <p:cNvSpPr>
                <a:spLocks noChangeAspect="1"/>
              </p:cNvSpPr>
              <p:nvPr/>
            </p:nvSpPr>
            <p:spPr bwMode="auto">
              <a:xfrm rot="-1800000">
                <a:off x="2016" y="1506"/>
                <a:ext cx="164" cy="155"/>
              </a:xfrm>
              <a:custGeom>
                <a:avLst/>
                <a:gdLst>
                  <a:gd name="T0" fmla="*/ 62 w 164"/>
                  <a:gd name="T1" fmla="*/ 155 h 155"/>
                  <a:gd name="T2" fmla="*/ 0 w 164"/>
                  <a:gd name="T3" fmla="*/ 48 h 155"/>
                  <a:gd name="T4" fmla="*/ 21 w 164"/>
                  <a:gd name="T5" fmla="*/ 38 h 155"/>
                  <a:gd name="T6" fmla="*/ 45 w 164"/>
                  <a:gd name="T7" fmla="*/ 26 h 155"/>
                  <a:gd name="T8" fmla="*/ 62 w 164"/>
                  <a:gd name="T9" fmla="*/ 21 h 155"/>
                  <a:gd name="T10" fmla="*/ 80 w 164"/>
                  <a:gd name="T11" fmla="*/ 14 h 155"/>
                  <a:gd name="T12" fmla="*/ 102 w 164"/>
                  <a:gd name="T13" fmla="*/ 9 h 155"/>
                  <a:gd name="T14" fmla="*/ 122 w 164"/>
                  <a:gd name="T15" fmla="*/ 5 h 155"/>
                  <a:gd name="T16" fmla="*/ 152 w 164"/>
                  <a:gd name="T17" fmla="*/ 2 h 155"/>
                  <a:gd name="T18" fmla="*/ 164 w 164"/>
                  <a:gd name="T19" fmla="*/ 0 h 155"/>
                  <a:gd name="T20" fmla="*/ 164 w 164"/>
                  <a:gd name="T21" fmla="*/ 129 h 155"/>
                  <a:gd name="T22" fmla="*/ 149 w 164"/>
                  <a:gd name="T23" fmla="*/ 131 h 155"/>
                  <a:gd name="T24" fmla="*/ 137 w 164"/>
                  <a:gd name="T25" fmla="*/ 131 h 155"/>
                  <a:gd name="T26" fmla="*/ 126 w 164"/>
                  <a:gd name="T27" fmla="*/ 132 h 155"/>
                  <a:gd name="T28" fmla="*/ 107 w 164"/>
                  <a:gd name="T29" fmla="*/ 138 h 155"/>
                  <a:gd name="T30" fmla="*/ 89 w 164"/>
                  <a:gd name="T31" fmla="*/ 143 h 155"/>
                  <a:gd name="T32" fmla="*/ 71 w 164"/>
                  <a:gd name="T33" fmla="*/ 150 h 155"/>
                  <a:gd name="T34" fmla="*/ 62 w 164"/>
                  <a:gd name="T35" fmla="*/ 155 h 1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4"/>
                  <a:gd name="T55" fmla="*/ 0 h 155"/>
                  <a:gd name="T56" fmla="*/ 164 w 164"/>
                  <a:gd name="T57" fmla="*/ 155 h 1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4" h="155">
                    <a:moveTo>
                      <a:pt x="62" y="155"/>
                    </a:moveTo>
                    <a:lnTo>
                      <a:pt x="0" y="48"/>
                    </a:lnTo>
                    <a:lnTo>
                      <a:pt x="21" y="38"/>
                    </a:lnTo>
                    <a:lnTo>
                      <a:pt x="45" y="26"/>
                    </a:lnTo>
                    <a:lnTo>
                      <a:pt x="62" y="21"/>
                    </a:lnTo>
                    <a:lnTo>
                      <a:pt x="80" y="14"/>
                    </a:lnTo>
                    <a:lnTo>
                      <a:pt x="102" y="9"/>
                    </a:lnTo>
                    <a:lnTo>
                      <a:pt x="122" y="5"/>
                    </a:lnTo>
                    <a:lnTo>
                      <a:pt x="152" y="2"/>
                    </a:lnTo>
                    <a:lnTo>
                      <a:pt x="164" y="0"/>
                    </a:lnTo>
                    <a:lnTo>
                      <a:pt x="164" y="129"/>
                    </a:lnTo>
                    <a:lnTo>
                      <a:pt x="149" y="131"/>
                    </a:lnTo>
                    <a:lnTo>
                      <a:pt x="137" y="131"/>
                    </a:lnTo>
                    <a:lnTo>
                      <a:pt x="126" y="132"/>
                    </a:lnTo>
                    <a:lnTo>
                      <a:pt x="107" y="138"/>
                    </a:lnTo>
                    <a:lnTo>
                      <a:pt x="89" y="143"/>
                    </a:lnTo>
                    <a:lnTo>
                      <a:pt x="71" y="150"/>
                    </a:lnTo>
                    <a:lnTo>
                      <a:pt x="62" y="155"/>
                    </a:lnTo>
                    <a:close/>
                  </a:path>
                </a:pathLst>
              </a:custGeom>
              <a:solidFill>
                <a:srgbClr val="0000FF"/>
              </a:solidFill>
              <a:ln w="9525">
                <a:solidFill>
                  <a:schemeClr val="tx1"/>
                </a:solidFill>
                <a:round/>
              </a:ln>
            </p:spPr>
            <p:txBody>
              <a:bodyPr/>
              <a:lstStyle/>
              <a:p>
                <a:endParaRPr lang="en-US"/>
              </a:p>
            </p:txBody>
          </p:sp>
        </p:grpSp>
        <p:sp>
          <p:nvSpPr>
            <p:cNvPr id="25" name="AutoShape 39"/>
            <p:cNvSpPr>
              <a:spLocks noChangeAspect="1" noChangeArrowheads="1"/>
            </p:cNvSpPr>
            <p:nvPr/>
          </p:nvSpPr>
          <p:spPr bwMode="auto">
            <a:xfrm>
              <a:off x="2202" y="864"/>
              <a:ext cx="195" cy="375"/>
            </a:xfrm>
            <a:prstGeom prst="downArrow">
              <a:avLst>
                <a:gd name="adj1" fmla="val 50000"/>
                <a:gd name="adj2" fmla="val 48077"/>
              </a:avLst>
            </a:prstGeom>
            <a:solidFill>
              <a:srgbClr val="000000"/>
            </a:solidFill>
            <a:ln w="9525">
              <a:solidFill>
                <a:schemeClr val="tx1"/>
              </a:solidFill>
              <a:miter lim="800000"/>
            </a:ln>
          </p:spPr>
          <p:txBody>
            <a:bodyPr wrap="none" anchor="ctr"/>
            <a:lstStyle/>
            <a:p>
              <a:endParaRPr lang="en-US"/>
            </a:p>
          </p:txBody>
        </p:sp>
      </p:grpSp>
      <p:grpSp>
        <p:nvGrpSpPr>
          <p:cNvPr id="40" name="Group 40"/>
          <p:cNvGrpSpPr>
            <a:grpSpLocks noChangeAspect="1"/>
          </p:cNvGrpSpPr>
          <p:nvPr/>
        </p:nvGrpSpPr>
        <p:grpSpPr bwMode="auto">
          <a:xfrm>
            <a:off x="4833938" y="1625600"/>
            <a:ext cx="1727200" cy="2192338"/>
            <a:chOff x="3003" y="864"/>
            <a:chExt cx="1163" cy="1476"/>
          </a:xfrm>
        </p:grpSpPr>
        <p:grpSp>
          <p:nvGrpSpPr>
            <p:cNvPr id="41" name="Group 41"/>
            <p:cNvGrpSpPr>
              <a:grpSpLocks noChangeAspect="1"/>
            </p:cNvGrpSpPr>
            <p:nvPr/>
          </p:nvGrpSpPr>
          <p:grpSpPr bwMode="auto">
            <a:xfrm>
              <a:off x="3003" y="1176"/>
              <a:ext cx="1163" cy="1164"/>
              <a:chOff x="3003" y="1176"/>
              <a:chExt cx="1163" cy="1164"/>
            </a:xfrm>
          </p:grpSpPr>
          <p:grpSp>
            <p:nvGrpSpPr>
              <p:cNvPr id="43" name="Group 42"/>
              <p:cNvGrpSpPr>
                <a:grpSpLocks noChangeAspect="1"/>
              </p:cNvGrpSpPr>
              <p:nvPr/>
            </p:nvGrpSpPr>
            <p:grpSpPr bwMode="auto">
              <a:xfrm>
                <a:off x="3003" y="1179"/>
                <a:ext cx="1163" cy="1161"/>
                <a:chOff x="525" y="1152"/>
                <a:chExt cx="1449" cy="1446"/>
              </a:xfrm>
            </p:grpSpPr>
            <p:sp>
              <p:nvSpPr>
                <p:cNvPr id="47" name="Oval 43"/>
                <p:cNvSpPr>
                  <a:spLocks noChangeAspect="1" noChangeArrowheads="1"/>
                </p:cNvSpPr>
                <p:nvPr/>
              </p:nvSpPr>
              <p:spPr bwMode="auto">
                <a:xfrm>
                  <a:off x="528" y="1152"/>
                  <a:ext cx="1440" cy="1439"/>
                </a:xfrm>
                <a:prstGeom prst="ellipse">
                  <a:avLst/>
                </a:prstGeom>
                <a:solidFill>
                  <a:schemeClr val="bg1"/>
                </a:solidFill>
                <a:ln w="9525">
                  <a:solidFill>
                    <a:schemeClr val="tx1"/>
                  </a:solidFill>
                  <a:round/>
                </a:ln>
                <a:effectLst>
                  <a:outerShdw blurRad="63500" dist="107763" dir="2700000" algn="ctr" rotWithShape="0">
                    <a:schemeClr val="bg2">
                      <a:alpha val="74998"/>
                    </a:schemeClr>
                  </a:outerShdw>
                </a:effectLst>
              </p:spPr>
              <p:txBody>
                <a:bodyPr wrap="none" anchor="ctr"/>
                <a:lstStyle/>
                <a:p>
                  <a:pPr>
                    <a:defRPr/>
                  </a:pPr>
                  <a:endParaRPr lang="en-US"/>
                </a:p>
              </p:txBody>
            </p:sp>
            <p:sp>
              <p:nvSpPr>
                <p:cNvPr id="48" name="Oval 44"/>
                <p:cNvSpPr>
                  <a:spLocks noChangeAspect="1" noChangeArrowheads="1"/>
                </p:cNvSpPr>
                <p:nvPr/>
              </p:nvSpPr>
              <p:spPr bwMode="auto">
                <a:xfrm>
                  <a:off x="687" y="1302"/>
                  <a:ext cx="1152" cy="1152"/>
                </a:xfrm>
                <a:prstGeom prst="ellipse">
                  <a:avLst/>
                </a:prstGeom>
                <a:solidFill>
                  <a:schemeClr val="bg1"/>
                </a:solidFill>
                <a:ln w="9525">
                  <a:solidFill>
                    <a:schemeClr val="tx1"/>
                  </a:solidFill>
                  <a:round/>
                </a:ln>
              </p:spPr>
              <p:txBody>
                <a:bodyPr wrap="none" anchor="ctr"/>
                <a:lstStyle/>
                <a:p>
                  <a:endParaRPr lang="en-US"/>
                </a:p>
              </p:txBody>
            </p:sp>
            <p:sp>
              <p:nvSpPr>
                <p:cNvPr id="49" name="Oval 45"/>
                <p:cNvSpPr>
                  <a:spLocks noChangeAspect="1" noChangeArrowheads="1"/>
                </p:cNvSpPr>
                <p:nvPr/>
              </p:nvSpPr>
              <p:spPr bwMode="auto">
                <a:xfrm>
                  <a:off x="831" y="1446"/>
                  <a:ext cx="864" cy="864"/>
                </a:xfrm>
                <a:prstGeom prst="ellipse">
                  <a:avLst/>
                </a:prstGeom>
                <a:solidFill>
                  <a:schemeClr val="bg1"/>
                </a:solidFill>
                <a:ln w="9525">
                  <a:solidFill>
                    <a:schemeClr val="tx1"/>
                  </a:solidFill>
                  <a:round/>
                </a:ln>
              </p:spPr>
              <p:txBody>
                <a:bodyPr wrap="none" anchor="ctr"/>
                <a:lstStyle/>
                <a:p>
                  <a:endParaRPr lang="en-US"/>
                </a:p>
              </p:txBody>
            </p:sp>
            <p:sp>
              <p:nvSpPr>
                <p:cNvPr id="50" name="Oval 46"/>
                <p:cNvSpPr>
                  <a:spLocks noChangeAspect="1" noChangeArrowheads="1"/>
                </p:cNvSpPr>
                <p:nvPr/>
              </p:nvSpPr>
              <p:spPr bwMode="auto">
                <a:xfrm>
                  <a:off x="963" y="1605"/>
                  <a:ext cx="576" cy="576"/>
                </a:xfrm>
                <a:prstGeom prst="ellipse">
                  <a:avLst/>
                </a:prstGeom>
                <a:solidFill>
                  <a:schemeClr val="bg1"/>
                </a:solidFill>
                <a:ln w="9525">
                  <a:solidFill>
                    <a:schemeClr val="tx1"/>
                  </a:solidFill>
                  <a:round/>
                </a:ln>
              </p:spPr>
              <p:txBody>
                <a:bodyPr wrap="none" anchor="ctr"/>
                <a:lstStyle/>
                <a:p>
                  <a:endParaRPr lang="en-US"/>
                </a:p>
              </p:txBody>
            </p:sp>
            <p:sp>
              <p:nvSpPr>
                <p:cNvPr id="51" name="Line 47"/>
                <p:cNvSpPr>
                  <a:spLocks noChangeAspect="1" noChangeShapeType="1"/>
                </p:cNvSpPr>
                <p:nvPr/>
              </p:nvSpPr>
              <p:spPr bwMode="auto">
                <a:xfrm>
                  <a:off x="1248" y="1152"/>
                  <a:ext cx="0" cy="1440"/>
                </a:xfrm>
                <a:prstGeom prst="line">
                  <a:avLst/>
                </a:prstGeom>
                <a:noFill/>
                <a:ln w="9525">
                  <a:solidFill>
                    <a:schemeClr val="tx1"/>
                  </a:solidFill>
                  <a:round/>
                </a:ln>
              </p:spPr>
              <p:txBody>
                <a:bodyPr/>
                <a:lstStyle/>
                <a:p>
                  <a:endParaRPr lang="en-US"/>
                </a:p>
              </p:txBody>
            </p:sp>
            <p:sp>
              <p:nvSpPr>
                <p:cNvPr id="52" name="Line 48"/>
                <p:cNvSpPr>
                  <a:spLocks noChangeAspect="1" noChangeShapeType="1"/>
                </p:cNvSpPr>
                <p:nvPr/>
              </p:nvSpPr>
              <p:spPr bwMode="auto">
                <a:xfrm rot="1800000">
                  <a:off x="1251" y="1155"/>
                  <a:ext cx="0" cy="1440"/>
                </a:xfrm>
                <a:prstGeom prst="line">
                  <a:avLst/>
                </a:prstGeom>
                <a:noFill/>
                <a:ln w="9525">
                  <a:solidFill>
                    <a:schemeClr val="tx1"/>
                  </a:solidFill>
                  <a:round/>
                </a:ln>
              </p:spPr>
              <p:txBody>
                <a:bodyPr/>
                <a:lstStyle/>
                <a:p>
                  <a:endParaRPr lang="en-US"/>
                </a:p>
              </p:txBody>
            </p:sp>
            <p:sp>
              <p:nvSpPr>
                <p:cNvPr id="53" name="Line 49"/>
                <p:cNvSpPr>
                  <a:spLocks noChangeAspect="1" noChangeShapeType="1"/>
                </p:cNvSpPr>
                <p:nvPr/>
              </p:nvSpPr>
              <p:spPr bwMode="auto">
                <a:xfrm rot="3600000">
                  <a:off x="1245" y="1158"/>
                  <a:ext cx="0" cy="1440"/>
                </a:xfrm>
                <a:prstGeom prst="line">
                  <a:avLst/>
                </a:prstGeom>
                <a:noFill/>
                <a:ln w="9525">
                  <a:solidFill>
                    <a:schemeClr val="tx1"/>
                  </a:solidFill>
                  <a:round/>
                </a:ln>
              </p:spPr>
              <p:txBody>
                <a:bodyPr/>
                <a:lstStyle/>
                <a:p>
                  <a:endParaRPr lang="en-US"/>
                </a:p>
              </p:txBody>
            </p:sp>
            <p:sp>
              <p:nvSpPr>
                <p:cNvPr id="54" name="Line 50"/>
                <p:cNvSpPr>
                  <a:spLocks noChangeAspect="1" noChangeShapeType="1"/>
                </p:cNvSpPr>
                <p:nvPr/>
              </p:nvSpPr>
              <p:spPr bwMode="auto">
                <a:xfrm rot="5400000">
                  <a:off x="1245" y="1140"/>
                  <a:ext cx="0" cy="1440"/>
                </a:xfrm>
                <a:prstGeom prst="line">
                  <a:avLst/>
                </a:prstGeom>
                <a:noFill/>
                <a:ln w="9525">
                  <a:solidFill>
                    <a:schemeClr val="tx1"/>
                  </a:solidFill>
                  <a:round/>
                </a:ln>
              </p:spPr>
              <p:txBody>
                <a:bodyPr/>
                <a:lstStyle/>
                <a:p>
                  <a:endParaRPr lang="en-US"/>
                </a:p>
              </p:txBody>
            </p:sp>
            <p:sp>
              <p:nvSpPr>
                <p:cNvPr id="55" name="Line 51"/>
                <p:cNvSpPr>
                  <a:spLocks noChangeAspect="1" noChangeShapeType="1"/>
                </p:cNvSpPr>
                <p:nvPr/>
              </p:nvSpPr>
              <p:spPr bwMode="auto">
                <a:xfrm rot="7200000">
                  <a:off x="1254" y="1131"/>
                  <a:ext cx="0" cy="1440"/>
                </a:xfrm>
                <a:prstGeom prst="line">
                  <a:avLst/>
                </a:prstGeom>
                <a:noFill/>
                <a:ln w="9525">
                  <a:solidFill>
                    <a:schemeClr val="tx1"/>
                  </a:solidFill>
                  <a:round/>
                </a:ln>
              </p:spPr>
              <p:txBody>
                <a:bodyPr/>
                <a:lstStyle/>
                <a:p>
                  <a:endParaRPr lang="en-US"/>
                </a:p>
              </p:txBody>
            </p:sp>
            <p:sp>
              <p:nvSpPr>
                <p:cNvPr id="56" name="Line 52"/>
                <p:cNvSpPr>
                  <a:spLocks noChangeAspect="1" noChangeShapeType="1"/>
                </p:cNvSpPr>
                <p:nvPr/>
              </p:nvSpPr>
              <p:spPr bwMode="auto">
                <a:xfrm rot="9000000">
                  <a:off x="1263" y="1158"/>
                  <a:ext cx="0" cy="1440"/>
                </a:xfrm>
                <a:prstGeom prst="line">
                  <a:avLst/>
                </a:prstGeom>
                <a:noFill/>
                <a:ln w="9525">
                  <a:solidFill>
                    <a:schemeClr val="tx1"/>
                  </a:solidFill>
                  <a:round/>
                </a:ln>
              </p:spPr>
              <p:txBody>
                <a:bodyPr/>
                <a:lstStyle/>
                <a:p>
                  <a:endParaRPr lang="en-US"/>
                </a:p>
              </p:txBody>
            </p:sp>
            <p:sp>
              <p:nvSpPr>
                <p:cNvPr id="57" name="Oval 53"/>
                <p:cNvSpPr>
                  <a:spLocks noChangeAspect="1" noChangeArrowheads="1"/>
                </p:cNvSpPr>
                <p:nvPr/>
              </p:nvSpPr>
              <p:spPr bwMode="auto">
                <a:xfrm>
                  <a:off x="1107" y="1749"/>
                  <a:ext cx="288" cy="288"/>
                </a:xfrm>
                <a:prstGeom prst="ellipse">
                  <a:avLst/>
                </a:prstGeom>
                <a:solidFill>
                  <a:schemeClr val="bg1"/>
                </a:solidFill>
                <a:ln w="9525">
                  <a:solidFill>
                    <a:schemeClr val="tx1"/>
                  </a:solidFill>
                  <a:round/>
                </a:ln>
              </p:spPr>
              <p:txBody>
                <a:bodyPr wrap="none" anchor="ctr"/>
                <a:lstStyle/>
                <a:p>
                  <a:endParaRPr lang="en-US"/>
                </a:p>
              </p:txBody>
            </p:sp>
          </p:grpSp>
          <p:sp>
            <p:nvSpPr>
              <p:cNvPr id="44" name="Freeform 54"/>
              <p:cNvSpPr>
                <a:spLocks noChangeAspect="1"/>
              </p:cNvSpPr>
              <p:nvPr/>
            </p:nvSpPr>
            <p:spPr bwMode="auto">
              <a:xfrm rot="10800000">
                <a:off x="3582" y="1182"/>
                <a:ext cx="293" cy="189"/>
              </a:xfrm>
              <a:custGeom>
                <a:avLst/>
                <a:gdLst>
                  <a:gd name="T0" fmla="*/ 0 w 287"/>
                  <a:gd name="T1" fmla="*/ 102 h 177"/>
                  <a:gd name="T2" fmla="*/ 59 w 287"/>
                  <a:gd name="T3" fmla="*/ 0 h 177"/>
                  <a:gd name="T4" fmla="*/ 89 w 287"/>
                  <a:gd name="T5" fmla="*/ 17 h 177"/>
                  <a:gd name="T6" fmla="*/ 117 w 287"/>
                  <a:gd name="T7" fmla="*/ 30 h 177"/>
                  <a:gd name="T8" fmla="*/ 147 w 287"/>
                  <a:gd name="T9" fmla="*/ 42 h 177"/>
                  <a:gd name="T10" fmla="*/ 168 w 287"/>
                  <a:gd name="T11" fmla="*/ 48 h 177"/>
                  <a:gd name="T12" fmla="*/ 195 w 287"/>
                  <a:gd name="T13" fmla="*/ 56 h 177"/>
                  <a:gd name="T14" fmla="*/ 222 w 287"/>
                  <a:gd name="T15" fmla="*/ 60 h 177"/>
                  <a:gd name="T16" fmla="*/ 246 w 287"/>
                  <a:gd name="T17" fmla="*/ 65 h 177"/>
                  <a:gd name="T18" fmla="*/ 264 w 287"/>
                  <a:gd name="T19" fmla="*/ 66 h 177"/>
                  <a:gd name="T20" fmla="*/ 287 w 287"/>
                  <a:gd name="T21" fmla="*/ 66 h 177"/>
                  <a:gd name="T22" fmla="*/ 287 w 287"/>
                  <a:gd name="T23" fmla="*/ 177 h 177"/>
                  <a:gd name="T24" fmla="*/ 252 w 287"/>
                  <a:gd name="T25" fmla="*/ 177 h 177"/>
                  <a:gd name="T26" fmla="*/ 228 w 287"/>
                  <a:gd name="T27" fmla="*/ 176 h 177"/>
                  <a:gd name="T28" fmla="*/ 200 w 287"/>
                  <a:gd name="T29" fmla="*/ 173 h 177"/>
                  <a:gd name="T30" fmla="*/ 170 w 287"/>
                  <a:gd name="T31" fmla="*/ 167 h 177"/>
                  <a:gd name="T32" fmla="*/ 144 w 287"/>
                  <a:gd name="T33" fmla="*/ 161 h 177"/>
                  <a:gd name="T34" fmla="*/ 110 w 287"/>
                  <a:gd name="T35" fmla="*/ 152 h 177"/>
                  <a:gd name="T36" fmla="*/ 69 w 287"/>
                  <a:gd name="T37" fmla="*/ 138 h 177"/>
                  <a:gd name="T38" fmla="*/ 42 w 287"/>
                  <a:gd name="T39" fmla="*/ 126 h 177"/>
                  <a:gd name="T40" fmla="*/ 23 w 287"/>
                  <a:gd name="T41" fmla="*/ 116 h 177"/>
                  <a:gd name="T42" fmla="*/ 0 w 287"/>
                  <a:gd name="T43" fmla="*/ 102 h 1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7"/>
                  <a:gd name="T67" fmla="*/ 0 h 177"/>
                  <a:gd name="T68" fmla="*/ 287 w 287"/>
                  <a:gd name="T69" fmla="*/ 177 h 17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7" h="177">
                    <a:moveTo>
                      <a:pt x="0" y="102"/>
                    </a:moveTo>
                    <a:lnTo>
                      <a:pt x="59" y="0"/>
                    </a:lnTo>
                    <a:lnTo>
                      <a:pt x="89" y="17"/>
                    </a:lnTo>
                    <a:lnTo>
                      <a:pt x="117" y="30"/>
                    </a:lnTo>
                    <a:lnTo>
                      <a:pt x="147" y="42"/>
                    </a:lnTo>
                    <a:lnTo>
                      <a:pt x="168" y="48"/>
                    </a:lnTo>
                    <a:lnTo>
                      <a:pt x="195" y="56"/>
                    </a:lnTo>
                    <a:lnTo>
                      <a:pt x="222" y="60"/>
                    </a:lnTo>
                    <a:lnTo>
                      <a:pt x="246" y="65"/>
                    </a:lnTo>
                    <a:lnTo>
                      <a:pt x="264" y="66"/>
                    </a:lnTo>
                    <a:lnTo>
                      <a:pt x="287" y="66"/>
                    </a:lnTo>
                    <a:lnTo>
                      <a:pt x="287" y="177"/>
                    </a:lnTo>
                    <a:lnTo>
                      <a:pt x="252" y="177"/>
                    </a:lnTo>
                    <a:lnTo>
                      <a:pt x="228" y="176"/>
                    </a:lnTo>
                    <a:lnTo>
                      <a:pt x="200" y="173"/>
                    </a:lnTo>
                    <a:lnTo>
                      <a:pt x="170" y="167"/>
                    </a:lnTo>
                    <a:lnTo>
                      <a:pt x="144" y="161"/>
                    </a:lnTo>
                    <a:lnTo>
                      <a:pt x="110" y="152"/>
                    </a:lnTo>
                    <a:lnTo>
                      <a:pt x="69" y="138"/>
                    </a:lnTo>
                    <a:lnTo>
                      <a:pt x="42" y="126"/>
                    </a:lnTo>
                    <a:lnTo>
                      <a:pt x="23" y="116"/>
                    </a:lnTo>
                    <a:lnTo>
                      <a:pt x="0" y="102"/>
                    </a:lnTo>
                    <a:close/>
                  </a:path>
                </a:pathLst>
              </a:custGeom>
              <a:solidFill>
                <a:srgbClr val="FF0000"/>
              </a:solidFill>
              <a:ln w="9525">
                <a:solidFill>
                  <a:schemeClr val="tx1"/>
                </a:solidFill>
                <a:round/>
              </a:ln>
            </p:spPr>
            <p:txBody>
              <a:bodyPr/>
              <a:lstStyle/>
              <a:p>
                <a:endParaRPr lang="en-US"/>
              </a:p>
            </p:txBody>
          </p:sp>
          <p:sp>
            <p:nvSpPr>
              <p:cNvPr id="45" name="Freeform 55"/>
              <p:cNvSpPr>
                <a:spLocks noChangeAspect="1"/>
              </p:cNvSpPr>
              <p:nvPr/>
            </p:nvSpPr>
            <p:spPr bwMode="auto">
              <a:xfrm>
                <a:off x="3414" y="1970"/>
                <a:ext cx="170" cy="139"/>
              </a:xfrm>
              <a:custGeom>
                <a:avLst/>
                <a:gdLst>
                  <a:gd name="T0" fmla="*/ 0 w 170"/>
                  <a:gd name="T1" fmla="*/ 85 h 139"/>
                  <a:gd name="T2" fmla="*/ 50 w 170"/>
                  <a:gd name="T3" fmla="*/ 0 h 139"/>
                  <a:gd name="T4" fmla="*/ 75 w 170"/>
                  <a:gd name="T5" fmla="*/ 15 h 139"/>
                  <a:gd name="T6" fmla="*/ 102 w 170"/>
                  <a:gd name="T7" fmla="*/ 24 h 139"/>
                  <a:gd name="T8" fmla="*/ 128 w 170"/>
                  <a:gd name="T9" fmla="*/ 31 h 139"/>
                  <a:gd name="T10" fmla="*/ 170 w 170"/>
                  <a:gd name="T11" fmla="*/ 36 h 139"/>
                  <a:gd name="T12" fmla="*/ 170 w 170"/>
                  <a:gd name="T13" fmla="*/ 139 h 139"/>
                  <a:gd name="T14" fmla="*/ 141 w 170"/>
                  <a:gd name="T15" fmla="*/ 136 h 139"/>
                  <a:gd name="T16" fmla="*/ 105 w 170"/>
                  <a:gd name="T17" fmla="*/ 130 h 139"/>
                  <a:gd name="T18" fmla="*/ 74 w 170"/>
                  <a:gd name="T19" fmla="*/ 121 h 139"/>
                  <a:gd name="T20" fmla="*/ 38 w 170"/>
                  <a:gd name="T21" fmla="*/ 108 h 139"/>
                  <a:gd name="T22" fmla="*/ 23 w 170"/>
                  <a:gd name="T23" fmla="*/ 102 h 139"/>
                  <a:gd name="T24" fmla="*/ 0 w 170"/>
                  <a:gd name="T25" fmla="*/ 85 h 1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139"/>
                  <a:gd name="T41" fmla="*/ 170 w 170"/>
                  <a:gd name="T42" fmla="*/ 139 h 1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139">
                    <a:moveTo>
                      <a:pt x="0" y="85"/>
                    </a:moveTo>
                    <a:lnTo>
                      <a:pt x="50" y="0"/>
                    </a:lnTo>
                    <a:lnTo>
                      <a:pt x="75" y="15"/>
                    </a:lnTo>
                    <a:lnTo>
                      <a:pt x="102" y="24"/>
                    </a:lnTo>
                    <a:lnTo>
                      <a:pt x="128" y="31"/>
                    </a:lnTo>
                    <a:lnTo>
                      <a:pt x="170" y="36"/>
                    </a:lnTo>
                    <a:lnTo>
                      <a:pt x="170" y="139"/>
                    </a:lnTo>
                    <a:lnTo>
                      <a:pt x="141" y="136"/>
                    </a:lnTo>
                    <a:lnTo>
                      <a:pt x="105" y="130"/>
                    </a:lnTo>
                    <a:lnTo>
                      <a:pt x="74" y="121"/>
                    </a:lnTo>
                    <a:lnTo>
                      <a:pt x="38" y="108"/>
                    </a:lnTo>
                    <a:lnTo>
                      <a:pt x="23" y="102"/>
                    </a:lnTo>
                    <a:lnTo>
                      <a:pt x="0" y="85"/>
                    </a:lnTo>
                    <a:close/>
                  </a:path>
                </a:pathLst>
              </a:custGeom>
              <a:solidFill>
                <a:srgbClr val="0000FF"/>
              </a:solidFill>
              <a:ln w="9525">
                <a:solidFill>
                  <a:schemeClr val="tx1"/>
                </a:solidFill>
                <a:round/>
              </a:ln>
            </p:spPr>
            <p:txBody>
              <a:bodyPr/>
              <a:lstStyle/>
              <a:p>
                <a:endParaRPr lang="en-US"/>
              </a:p>
            </p:txBody>
          </p:sp>
          <p:sp>
            <p:nvSpPr>
              <p:cNvPr id="46" name="Freeform 56"/>
              <p:cNvSpPr>
                <a:spLocks noChangeAspect="1"/>
              </p:cNvSpPr>
              <p:nvPr/>
            </p:nvSpPr>
            <p:spPr bwMode="auto">
              <a:xfrm>
                <a:off x="3003" y="1176"/>
                <a:ext cx="579" cy="873"/>
              </a:xfrm>
              <a:custGeom>
                <a:avLst/>
                <a:gdLst>
                  <a:gd name="T0" fmla="*/ 80 w 579"/>
                  <a:gd name="T1" fmla="*/ 873 h 873"/>
                  <a:gd name="T2" fmla="*/ 188 w 579"/>
                  <a:gd name="T3" fmla="*/ 810 h 873"/>
                  <a:gd name="T4" fmla="*/ 182 w 579"/>
                  <a:gd name="T5" fmla="*/ 800 h 873"/>
                  <a:gd name="T6" fmla="*/ 167 w 579"/>
                  <a:gd name="T7" fmla="*/ 770 h 873"/>
                  <a:gd name="T8" fmla="*/ 156 w 579"/>
                  <a:gd name="T9" fmla="*/ 741 h 873"/>
                  <a:gd name="T10" fmla="*/ 147 w 579"/>
                  <a:gd name="T11" fmla="*/ 711 h 873"/>
                  <a:gd name="T12" fmla="*/ 140 w 579"/>
                  <a:gd name="T13" fmla="*/ 687 h 873"/>
                  <a:gd name="T14" fmla="*/ 135 w 579"/>
                  <a:gd name="T15" fmla="*/ 654 h 873"/>
                  <a:gd name="T16" fmla="*/ 131 w 579"/>
                  <a:gd name="T17" fmla="*/ 614 h 873"/>
                  <a:gd name="T18" fmla="*/ 129 w 579"/>
                  <a:gd name="T19" fmla="*/ 564 h 873"/>
                  <a:gd name="T20" fmla="*/ 134 w 579"/>
                  <a:gd name="T21" fmla="*/ 525 h 873"/>
                  <a:gd name="T22" fmla="*/ 140 w 579"/>
                  <a:gd name="T23" fmla="*/ 489 h 873"/>
                  <a:gd name="T24" fmla="*/ 155 w 579"/>
                  <a:gd name="T25" fmla="*/ 434 h 873"/>
                  <a:gd name="T26" fmla="*/ 179 w 579"/>
                  <a:gd name="T27" fmla="*/ 377 h 873"/>
                  <a:gd name="T28" fmla="*/ 201 w 579"/>
                  <a:gd name="T29" fmla="*/ 338 h 873"/>
                  <a:gd name="T30" fmla="*/ 233 w 579"/>
                  <a:gd name="T31" fmla="*/ 294 h 873"/>
                  <a:gd name="T32" fmla="*/ 264 w 579"/>
                  <a:gd name="T33" fmla="*/ 258 h 873"/>
                  <a:gd name="T34" fmla="*/ 305 w 579"/>
                  <a:gd name="T35" fmla="*/ 222 h 873"/>
                  <a:gd name="T36" fmla="*/ 338 w 579"/>
                  <a:gd name="T37" fmla="*/ 198 h 873"/>
                  <a:gd name="T38" fmla="*/ 381 w 579"/>
                  <a:gd name="T39" fmla="*/ 173 h 873"/>
                  <a:gd name="T40" fmla="*/ 434 w 579"/>
                  <a:gd name="T41" fmla="*/ 149 h 873"/>
                  <a:gd name="T42" fmla="*/ 485 w 579"/>
                  <a:gd name="T43" fmla="*/ 135 h 873"/>
                  <a:gd name="T44" fmla="*/ 545 w 579"/>
                  <a:gd name="T45" fmla="*/ 125 h 873"/>
                  <a:gd name="T46" fmla="*/ 579 w 579"/>
                  <a:gd name="T47" fmla="*/ 123 h 873"/>
                  <a:gd name="T48" fmla="*/ 579 w 579"/>
                  <a:gd name="T49" fmla="*/ 0 h 873"/>
                  <a:gd name="T50" fmla="*/ 536 w 579"/>
                  <a:gd name="T51" fmla="*/ 0 h 873"/>
                  <a:gd name="T52" fmla="*/ 507 w 579"/>
                  <a:gd name="T53" fmla="*/ 6 h 873"/>
                  <a:gd name="T54" fmla="*/ 480 w 579"/>
                  <a:gd name="T55" fmla="*/ 11 h 873"/>
                  <a:gd name="T56" fmla="*/ 443 w 579"/>
                  <a:gd name="T57" fmla="*/ 17 h 873"/>
                  <a:gd name="T58" fmla="*/ 386 w 579"/>
                  <a:gd name="T59" fmla="*/ 33 h 873"/>
                  <a:gd name="T60" fmla="*/ 354 w 579"/>
                  <a:gd name="T61" fmla="*/ 48 h 873"/>
                  <a:gd name="T62" fmla="*/ 320 w 579"/>
                  <a:gd name="T63" fmla="*/ 62 h 873"/>
                  <a:gd name="T64" fmla="*/ 282 w 579"/>
                  <a:gd name="T65" fmla="*/ 86 h 873"/>
                  <a:gd name="T66" fmla="*/ 249 w 579"/>
                  <a:gd name="T67" fmla="*/ 105 h 873"/>
                  <a:gd name="T68" fmla="*/ 219 w 579"/>
                  <a:gd name="T69" fmla="*/ 128 h 873"/>
                  <a:gd name="T70" fmla="*/ 189 w 579"/>
                  <a:gd name="T71" fmla="*/ 153 h 873"/>
                  <a:gd name="T72" fmla="*/ 167 w 579"/>
                  <a:gd name="T73" fmla="*/ 174 h 873"/>
                  <a:gd name="T74" fmla="*/ 146 w 579"/>
                  <a:gd name="T75" fmla="*/ 197 h 873"/>
                  <a:gd name="T76" fmla="*/ 126 w 579"/>
                  <a:gd name="T77" fmla="*/ 222 h 873"/>
                  <a:gd name="T78" fmla="*/ 104 w 579"/>
                  <a:gd name="T79" fmla="*/ 251 h 873"/>
                  <a:gd name="T80" fmla="*/ 83 w 579"/>
                  <a:gd name="T81" fmla="*/ 282 h 873"/>
                  <a:gd name="T82" fmla="*/ 63 w 579"/>
                  <a:gd name="T83" fmla="*/ 318 h 873"/>
                  <a:gd name="T84" fmla="*/ 45 w 579"/>
                  <a:gd name="T85" fmla="*/ 357 h 873"/>
                  <a:gd name="T86" fmla="*/ 35 w 579"/>
                  <a:gd name="T87" fmla="*/ 387 h 873"/>
                  <a:gd name="T88" fmla="*/ 21 w 579"/>
                  <a:gd name="T89" fmla="*/ 429 h 873"/>
                  <a:gd name="T90" fmla="*/ 9 w 579"/>
                  <a:gd name="T91" fmla="*/ 482 h 873"/>
                  <a:gd name="T92" fmla="*/ 5 w 579"/>
                  <a:gd name="T93" fmla="*/ 518 h 873"/>
                  <a:gd name="T94" fmla="*/ 0 w 579"/>
                  <a:gd name="T95" fmla="*/ 567 h 873"/>
                  <a:gd name="T96" fmla="*/ 0 w 579"/>
                  <a:gd name="T97" fmla="*/ 611 h 873"/>
                  <a:gd name="T98" fmla="*/ 6 w 579"/>
                  <a:gd name="T99" fmla="*/ 665 h 873"/>
                  <a:gd name="T100" fmla="*/ 17 w 579"/>
                  <a:gd name="T101" fmla="*/ 717 h 873"/>
                  <a:gd name="T102" fmla="*/ 24 w 579"/>
                  <a:gd name="T103" fmla="*/ 746 h 873"/>
                  <a:gd name="T104" fmla="*/ 42 w 579"/>
                  <a:gd name="T105" fmla="*/ 795 h 873"/>
                  <a:gd name="T106" fmla="*/ 57 w 579"/>
                  <a:gd name="T107" fmla="*/ 831 h 873"/>
                  <a:gd name="T108" fmla="*/ 72 w 579"/>
                  <a:gd name="T109" fmla="*/ 858 h 873"/>
                  <a:gd name="T110" fmla="*/ 80 w 579"/>
                  <a:gd name="T111" fmla="*/ 873 h 87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79"/>
                  <a:gd name="T169" fmla="*/ 0 h 873"/>
                  <a:gd name="T170" fmla="*/ 579 w 579"/>
                  <a:gd name="T171" fmla="*/ 873 h 87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79" h="873">
                    <a:moveTo>
                      <a:pt x="80" y="873"/>
                    </a:moveTo>
                    <a:lnTo>
                      <a:pt x="188" y="810"/>
                    </a:lnTo>
                    <a:lnTo>
                      <a:pt x="182" y="800"/>
                    </a:lnTo>
                    <a:lnTo>
                      <a:pt x="167" y="770"/>
                    </a:lnTo>
                    <a:lnTo>
                      <a:pt x="156" y="741"/>
                    </a:lnTo>
                    <a:lnTo>
                      <a:pt x="147" y="711"/>
                    </a:lnTo>
                    <a:lnTo>
                      <a:pt x="140" y="687"/>
                    </a:lnTo>
                    <a:lnTo>
                      <a:pt x="135" y="654"/>
                    </a:lnTo>
                    <a:lnTo>
                      <a:pt x="131" y="614"/>
                    </a:lnTo>
                    <a:lnTo>
                      <a:pt x="129" y="564"/>
                    </a:lnTo>
                    <a:lnTo>
                      <a:pt x="134" y="525"/>
                    </a:lnTo>
                    <a:lnTo>
                      <a:pt x="140" y="489"/>
                    </a:lnTo>
                    <a:lnTo>
                      <a:pt x="155" y="434"/>
                    </a:lnTo>
                    <a:lnTo>
                      <a:pt x="179" y="377"/>
                    </a:lnTo>
                    <a:lnTo>
                      <a:pt x="201" y="338"/>
                    </a:lnTo>
                    <a:lnTo>
                      <a:pt x="233" y="294"/>
                    </a:lnTo>
                    <a:lnTo>
                      <a:pt x="264" y="258"/>
                    </a:lnTo>
                    <a:lnTo>
                      <a:pt x="305" y="222"/>
                    </a:lnTo>
                    <a:lnTo>
                      <a:pt x="338" y="198"/>
                    </a:lnTo>
                    <a:lnTo>
                      <a:pt x="381" y="173"/>
                    </a:lnTo>
                    <a:lnTo>
                      <a:pt x="434" y="149"/>
                    </a:lnTo>
                    <a:lnTo>
                      <a:pt x="485" y="135"/>
                    </a:lnTo>
                    <a:lnTo>
                      <a:pt x="545" y="125"/>
                    </a:lnTo>
                    <a:lnTo>
                      <a:pt x="579" y="123"/>
                    </a:lnTo>
                    <a:lnTo>
                      <a:pt x="579" y="0"/>
                    </a:lnTo>
                    <a:lnTo>
                      <a:pt x="536" y="0"/>
                    </a:lnTo>
                    <a:lnTo>
                      <a:pt x="507" y="6"/>
                    </a:lnTo>
                    <a:lnTo>
                      <a:pt x="480" y="11"/>
                    </a:lnTo>
                    <a:lnTo>
                      <a:pt x="443" y="17"/>
                    </a:lnTo>
                    <a:lnTo>
                      <a:pt x="386" y="33"/>
                    </a:lnTo>
                    <a:lnTo>
                      <a:pt x="354" y="48"/>
                    </a:lnTo>
                    <a:lnTo>
                      <a:pt x="320" y="62"/>
                    </a:lnTo>
                    <a:lnTo>
                      <a:pt x="282" y="86"/>
                    </a:lnTo>
                    <a:lnTo>
                      <a:pt x="249" y="105"/>
                    </a:lnTo>
                    <a:lnTo>
                      <a:pt x="219" y="128"/>
                    </a:lnTo>
                    <a:lnTo>
                      <a:pt x="189" y="153"/>
                    </a:lnTo>
                    <a:lnTo>
                      <a:pt x="167" y="174"/>
                    </a:lnTo>
                    <a:lnTo>
                      <a:pt x="146" y="197"/>
                    </a:lnTo>
                    <a:lnTo>
                      <a:pt x="126" y="222"/>
                    </a:lnTo>
                    <a:lnTo>
                      <a:pt x="104" y="251"/>
                    </a:lnTo>
                    <a:lnTo>
                      <a:pt x="83" y="282"/>
                    </a:lnTo>
                    <a:lnTo>
                      <a:pt x="63" y="318"/>
                    </a:lnTo>
                    <a:lnTo>
                      <a:pt x="45" y="357"/>
                    </a:lnTo>
                    <a:lnTo>
                      <a:pt x="35" y="387"/>
                    </a:lnTo>
                    <a:lnTo>
                      <a:pt x="21" y="429"/>
                    </a:lnTo>
                    <a:lnTo>
                      <a:pt x="9" y="482"/>
                    </a:lnTo>
                    <a:lnTo>
                      <a:pt x="5" y="518"/>
                    </a:lnTo>
                    <a:lnTo>
                      <a:pt x="0" y="567"/>
                    </a:lnTo>
                    <a:lnTo>
                      <a:pt x="0" y="611"/>
                    </a:lnTo>
                    <a:lnTo>
                      <a:pt x="6" y="665"/>
                    </a:lnTo>
                    <a:lnTo>
                      <a:pt x="17" y="717"/>
                    </a:lnTo>
                    <a:lnTo>
                      <a:pt x="24" y="746"/>
                    </a:lnTo>
                    <a:lnTo>
                      <a:pt x="42" y="795"/>
                    </a:lnTo>
                    <a:lnTo>
                      <a:pt x="57" y="831"/>
                    </a:lnTo>
                    <a:lnTo>
                      <a:pt x="72" y="858"/>
                    </a:lnTo>
                    <a:lnTo>
                      <a:pt x="80" y="873"/>
                    </a:lnTo>
                    <a:close/>
                  </a:path>
                </a:pathLst>
              </a:custGeom>
              <a:solidFill>
                <a:schemeClr val="bg2"/>
              </a:solidFill>
              <a:ln w="9525">
                <a:solidFill>
                  <a:schemeClr val="tx1"/>
                </a:solidFill>
                <a:miter lim="800000"/>
              </a:ln>
            </p:spPr>
            <p:txBody>
              <a:bodyPr wrap="none"/>
              <a:lstStyle/>
              <a:p>
                <a:endParaRPr lang="en-US"/>
              </a:p>
            </p:txBody>
          </p:sp>
        </p:grpSp>
        <p:sp>
          <p:nvSpPr>
            <p:cNvPr id="42" name="AutoShape 57"/>
            <p:cNvSpPr>
              <a:spLocks noChangeAspect="1" noChangeArrowheads="1"/>
            </p:cNvSpPr>
            <p:nvPr/>
          </p:nvSpPr>
          <p:spPr bwMode="auto">
            <a:xfrm>
              <a:off x="3492" y="864"/>
              <a:ext cx="195" cy="375"/>
            </a:xfrm>
            <a:prstGeom prst="downArrow">
              <a:avLst>
                <a:gd name="adj1" fmla="val 50000"/>
                <a:gd name="adj2" fmla="val 48077"/>
              </a:avLst>
            </a:prstGeom>
            <a:solidFill>
              <a:srgbClr val="000000"/>
            </a:solidFill>
            <a:ln w="9525">
              <a:solidFill>
                <a:schemeClr val="tx1"/>
              </a:solidFill>
              <a:miter lim="800000"/>
            </a:ln>
          </p:spPr>
          <p:txBody>
            <a:bodyPr wrap="none" anchor="ctr"/>
            <a:lstStyle/>
            <a:p>
              <a:endParaRPr lang="en-US"/>
            </a:p>
          </p:txBody>
        </p:sp>
      </p:grpSp>
      <p:sp>
        <p:nvSpPr>
          <p:cNvPr id="58" name="AutoShape 58"/>
          <p:cNvSpPr>
            <a:spLocks noChangeArrowheads="1"/>
          </p:cNvSpPr>
          <p:nvPr/>
        </p:nvSpPr>
        <p:spPr bwMode="auto">
          <a:xfrm>
            <a:off x="381000" y="2065338"/>
            <a:ext cx="304800" cy="1752600"/>
          </a:xfrm>
          <a:prstGeom prst="curvedRightArrow">
            <a:avLst>
              <a:gd name="adj1" fmla="val 115000"/>
              <a:gd name="adj2" fmla="val 230000"/>
              <a:gd name="adj3" fmla="val 33333"/>
            </a:avLst>
          </a:prstGeom>
          <a:solidFill>
            <a:srgbClr val="F7F5CD"/>
          </a:solidFill>
          <a:ln w="9525">
            <a:solidFill>
              <a:schemeClr val="tx1"/>
            </a:solidFill>
            <a:miter lim="800000"/>
          </a:ln>
        </p:spPr>
        <p:txBody>
          <a:bodyPr wrap="none" anchor="ctr"/>
          <a:lstStyle/>
          <a:p>
            <a:endParaRPr lang="en-US"/>
          </a:p>
        </p:txBody>
      </p:sp>
      <p:sp>
        <p:nvSpPr>
          <p:cNvPr id="59" name="Rectangle 59"/>
          <p:cNvSpPr>
            <a:spLocks noChangeArrowheads="1"/>
          </p:cNvSpPr>
          <p:nvPr/>
        </p:nvSpPr>
        <p:spPr bwMode="auto">
          <a:xfrm>
            <a:off x="1981200" y="4495800"/>
            <a:ext cx="6400800" cy="838200"/>
          </a:xfrm>
          <a:prstGeom prst="rect">
            <a:avLst/>
          </a:prstGeom>
          <a:noFill/>
          <a:ln w="12700">
            <a:noFill/>
            <a:miter lim="800000"/>
          </a:ln>
        </p:spPr>
        <p:txBody>
          <a:bodyPr lIns="90488" tIns="44450" rIns="90488" bIns="44450" anchor="b"/>
          <a:lstStyle/>
          <a:p>
            <a:pPr defTabSz="914400">
              <a:lnSpc>
                <a:spcPct val="100000"/>
              </a:lnSpc>
              <a:buClrTx/>
              <a:buSzTx/>
              <a:buFontTx/>
              <a:buNone/>
            </a:pPr>
            <a:r>
              <a:rPr lang="en-US" sz="2800">
                <a:solidFill>
                  <a:schemeClr val="tx2"/>
                </a:solidFill>
                <a:latin typeface="Arial" panose="020B0604020202020204" pitchFamily="34" charset="0"/>
              </a:rPr>
              <a:t>Wait for red sector to rotate around</a:t>
            </a:r>
            <a:endParaRPr lang="en-US" sz="2800">
              <a:solidFill>
                <a:schemeClr val="tx2"/>
              </a:solidFill>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191344" y="219647"/>
            <a:ext cx="5257800" cy="373062"/>
          </a:xfrm>
        </p:spPr>
        <p:txBody>
          <a:bodyPr/>
          <a:lstStyle/>
          <a:p>
            <a:r>
              <a:rPr lang="zh-CN" altLang="en-US" dirty="0"/>
              <a:t>磁盘访问</a:t>
            </a:r>
            <a:endParaRPr lang="en-US" altLang="zh-CN" dirty="0"/>
          </a:p>
        </p:txBody>
      </p:sp>
      <p:sp>
        <p:nvSpPr>
          <p:cNvPr id="3" name="Text Box 3"/>
          <p:cNvSpPr txBox="1">
            <a:spLocks noChangeArrowheads="1"/>
          </p:cNvSpPr>
          <p:nvPr/>
        </p:nvSpPr>
        <p:spPr bwMode="auto">
          <a:xfrm>
            <a:off x="533400" y="3946525"/>
            <a:ext cx="2133600" cy="36933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solidFill>
                  <a:schemeClr val="tx1"/>
                </a:solidFill>
              </a:rPr>
              <a:t>After </a:t>
            </a:r>
            <a:r>
              <a:rPr lang="en-US">
                <a:solidFill>
                  <a:srgbClr val="0000FF"/>
                </a:solidFill>
              </a:rPr>
              <a:t>BLUE</a:t>
            </a:r>
            <a:r>
              <a:rPr lang="en-US">
                <a:solidFill>
                  <a:schemeClr val="accent2"/>
                </a:solidFill>
              </a:rPr>
              <a:t> </a:t>
            </a:r>
            <a:r>
              <a:rPr lang="en-US">
                <a:solidFill>
                  <a:schemeClr val="tx1"/>
                </a:solidFill>
              </a:rPr>
              <a:t>read</a:t>
            </a:r>
            <a:endParaRPr lang="en-US">
              <a:solidFill>
                <a:schemeClr val="tx1"/>
              </a:solidFill>
            </a:endParaRPr>
          </a:p>
        </p:txBody>
      </p:sp>
      <p:sp>
        <p:nvSpPr>
          <p:cNvPr id="4" name="Text Box 4"/>
          <p:cNvSpPr txBox="1">
            <a:spLocks noChangeArrowheads="1"/>
          </p:cNvSpPr>
          <p:nvPr/>
        </p:nvSpPr>
        <p:spPr bwMode="auto">
          <a:xfrm>
            <a:off x="2743200" y="3946525"/>
            <a:ext cx="1828800" cy="36933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solidFill>
                  <a:schemeClr val="tx1"/>
                </a:solidFill>
              </a:rPr>
              <a:t>Seek for </a:t>
            </a:r>
            <a:r>
              <a:rPr lang="en-US">
                <a:solidFill>
                  <a:srgbClr val="FF0000"/>
                </a:solidFill>
              </a:rPr>
              <a:t>RED</a:t>
            </a:r>
            <a:endParaRPr lang="en-US">
              <a:solidFill>
                <a:schemeClr val="tx1"/>
              </a:solidFill>
            </a:endParaRPr>
          </a:p>
        </p:txBody>
      </p:sp>
      <p:sp>
        <p:nvSpPr>
          <p:cNvPr id="5" name="Text Box 5"/>
          <p:cNvSpPr txBox="1">
            <a:spLocks noChangeArrowheads="1"/>
          </p:cNvSpPr>
          <p:nvPr/>
        </p:nvSpPr>
        <p:spPr bwMode="auto">
          <a:xfrm>
            <a:off x="4495800" y="3946525"/>
            <a:ext cx="2438400" cy="36933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solidFill>
                  <a:schemeClr val="tx1"/>
                </a:solidFill>
              </a:rPr>
              <a:t>Rotational latency</a:t>
            </a:r>
            <a:endParaRPr lang="en-US">
              <a:solidFill>
                <a:schemeClr val="tx1"/>
              </a:solidFill>
            </a:endParaRPr>
          </a:p>
        </p:txBody>
      </p:sp>
      <p:sp>
        <p:nvSpPr>
          <p:cNvPr id="6" name="Text Box 6"/>
          <p:cNvSpPr txBox="1">
            <a:spLocks noChangeArrowheads="1"/>
          </p:cNvSpPr>
          <p:nvPr/>
        </p:nvSpPr>
        <p:spPr bwMode="auto">
          <a:xfrm>
            <a:off x="6705600" y="3946525"/>
            <a:ext cx="2133600" cy="369332"/>
          </a:xfrm>
          <a:prstGeom prst="rect">
            <a:avLst/>
          </a:prstGeom>
          <a:noFill/>
          <a:ln w="9525">
            <a:noFill/>
            <a:miter lim="800000"/>
          </a:ln>
        </p:spPr>
        <p:txBody>
          <a:bodyPr>
            <a:spAutoFit/>
          </a:bodyPr>
          <a:lstStyle/>
          <a:p>
            <a:pPr algn="ctr">
              <a:lnSpc>
                <a:spcPct val="100000"/>
              </a:lnSpc>
              <a:spcBef>
                <a:spcPct val="50000"/>
              </a:spcBef>
              <a:buClrTx/>
              <a:buSzTx/>
              <a:buFontTx/>
              <a:buNone/>
            </a:pPr>
            <a:r>
              <a:rPr lang="en-US">
                <a:solidFill>
                  <a:schemeClr val="tx1"/>
                </a:solidFill>
              </a:rPr>
              <a:t>After </a:t>
            </a:r>
            <a:r>
              <a:rPr lang="en-US">
                <a:solidFill>
                  <a:srgbClr val="FF0000"/>
                </a:solidFill>
              </a:rPr>
              <a:t>RED</a:t>
            </a:r>
            <a:r>
              <a:rPr lang="en-US">
                <a:solidFill>
                  <a:schemeClr val="tx1"/>
                </a:solidFill>
              </a:rPr>
              <a:t> read</a:t>
            </a:r>
            <a:endParaRPr lang="en-US">
              <a:solidFill>
                <a:schemeClr val="tx1"/>
              </a:solidFill>
            </a:endParaRPr>
          </a:p>
        </p:txBody>
      </p:sp>
      <p:grpSp>
        <p:nvGrpSpPr>
          <p:cNvPr id="7" name="Group 7"/>
          <p:cNvGrpSpPr>
            <a:grpSpLocks noChangeAspect="1"/>
          </p:cNvGrpSpPr>
          <p:nvPr/>
        </p:nvGrpSpPr>
        <p:grpSpPr bwMode="auto">
          <a:xfrm>
            <a:off x="735013" y="1962150"/>
            <a:ext cx="1727200" cy="1855788"/>
            <a:chOff x="444" y="1113"/>
            <a:chExt cx="1163" cy="1251"/>
          </a:xfrm>
        </p:grpSpPr>
        <p:grpSp>
          <p:nvGrpSpPr>
            <p:cNvPr id="8" name="Group 8"/>
            <p:cNvGrpSpPr>
              <a:grpSpLocks noChangeAspect="1"/>
            </p:cNvGrpSpPr>
            <p:nvPr/>
          </p:nvGrpSpPr>
          <p:grpSpPr bwMode="auto">
            <a:xfrm>
              <a:off x="444" y="1200"/>
              <a:ext cx="1163" cy="1164"/>
              <a:chOff x="444" y="1200"/>
              <a:chExt cx="1163" cy="1164"/>
            </a:xfrm>
          </p:grpSpPr>
          <p:grpSp>
            <p:nvGrpSpPr>
              <p:cNvPr id="10" name="Group 9"/>
              <p:cNvGrpSpPr>
                <a:grpSpLocks noChangeAspect="1"/>
              </p:cNvGrpSpPr>
              <p:nvPr/>
            </p:nvGrpSpPr>
            <p:grpSpPr bwMode="auto">
              <a:xfrm>
                <a:off x="444" y="1200"/>
                <a:ext cx="1163" cy="1161"/>
                <a:chOff x="525" y="1152"/>
                <a:chExt cx="1449" cy="1446"/>
              </a:xfrm>
            </p:grpSpPr>
            <p:sp>
              <p:nvSpPr>
                <p:cNvPr id="13" name="Oval 10"/>
                <p:cNvSpPr>
                  <a:spLocks noChangeAspect="1" noChangeArrowheads="1"/>
                </p:cNvSpPr>
                <p:nvPr/>
              </p:nvSpPr>
              <p:spPr bwMode="auto">
                <a:xfrm>
                  <a:off x="528" y="1152"/>
                  <a:ext cx="1440" cy="1439"/>
                </a:xfrm>
                <a:prstGeom prst="ellipse">
                  <a:avLst/>
                </a:prstGeom>
                <a:solidFill>
                  <a:schemeClr val="bg1"/>
                </a:solidFill>
                <a:ln w="9525">
                  <a:solidFill>
                    <a:schemeClr val="tx1"/>
                  </a:solidFill>
                  <a:round/>
                </a:ln>
                <a:effectLst>
                  <a:outerShdw blurRad="63500" dist="107763" dir="2700000" algn="ctr" rotWithShape="0">
                    <a:schemeClr val="bg2">
                      <a:alpha val="74998"/>
                    </a:schemeClr>
                  </a:outerShdw>
                </a:effectLst>
              </p:spPr>
              <p:txBody>
                <a:bodyPr wrap="none" anchor="ctr"/>
                <a:lstStyle/>
                <a:p>
                  <a:pPr>
                    <a:defRPr/>
                  </a:pPr>
                  <a:endParaRPr lang="en-US"/>
                </a:p>
              </p:txBody>
            </p:sp>
            <p:sp>
              <p:nvSpPr>
                <p:cNvPr id="14" name="Oval 11"/>
                <p:cNvSpPr>
                  <a:spLocks noChangeAspect="1" noChangeArrowheads="1"/>
                </p:cNvSpPr>
                <p:nvPr/>
              </p:nvSpPr>
              <p:spPr bwMode="auto">
                <a:xfrm>
                  <a:off x="687" y="1302"/>
                  <a:ext cx="1152" cy="1152"/>
                </a:xfrm>
                <a:prstGeom prst="ellipse">
                  <a:avLst/>
                </a:prstGeom>
                <a:solidFill>
                  <a:schemeClr val="bg1"/>
                </a:solidFill>
                <a:ln w="9525">
                  <a:solidFill>
                    <a:schemeClr val="tx1"/>
                  </a:solidFill>
                  <a:round/>
                </a:ln>
              </p:spPr>
              <p:txBody>
                <a:bodyPr wrap="none" anchor="ctr"/>
                <a:lstStyle/>
                <a:p>
                  <a:endParaRPr lang="en-US"/>
                </a:p>
              </p:txBody>
            </p:sp>
            <p:sp>
              <p:nvSpPr>
                <p:cNvPr id="15" name="Oval 12"/>
                <p:cNvSpPr>
                  <a:spLocks noChangeAspect="1" noChangeArrowheads="1"/>
                </p:cNvSpPr>
                <p:nvPr/>
              </p:nvSpPr>
              <p:spPr bwMode="auto">
                <a:xfrm>
                  <a:off x="831" y="1446"/>
                  <a:ext cx="864" cy="864"/>
                </a:xfrm>
                <a:prstGeom prst="ellipse">
                  <a:avLst/>
                </a:prstGeom>
                <a:solidFill>
                  <a:schemeClr val="bg1"/>
                </a:solidFill>
                <a:ln w="9525">
                  <a:solidFill>
                    <a:schemeClr val="tx1"/>
                  </a:solidFill>
                  <a:round/>
                </a:ln>
              </p:spPr>
              <p:txBody>
                <a:bodyPr wrap="none" anchor="ctr"/>
                <a:lstStyle/>
                <a:p>
                  <a:endParaRPr lang="en-US"/>
                </a:p>
              </p:txBody>
            </p:sp>
            <p:sp>
              <p:nvSpPr>
                <p:cNvPr id="16" name="Oval 13"/>
                <p:cNvSpPr>
                  <a:spLocks noChangeAspect="1" noChangeArrowheads="1"/>
                </p:cNvSpPr>
                <p:nvPr/>
              </p:nvSpPr>
              <p:spPr bwMode="auto">
                <a:xfrm>
                  <a:off x="963" y="1605"/>
                  <a:ext cx="576" cy="576"/>
                </a:xfrm>
                <a:prstGeom prst="ellipse">
                  <a:avLst/>
                </a:prstGeom>
                <a:solidFill>
                  <a:schemeClr val="bg1"/>
                </a:solidFill>
                <a:ln w="9525">
                  <a:solidFill>
                    <a:schemeClr val="tx1"/>
                  </a:solidFill>
                  <a:round/>
                </a:ln>
              </p:spPr>
              <p:txBody>
                <a:bodyPr wrap="none" anchor="ctr"/>
                <a:lstStyle/>
                <a:p>
                  <a:endParaRPr lang="en-US"/>
                </a:p>
              </p:txBody>
            </p:sp>
            <p:sp>
              <p:nvSpPr>
                <p:cNvPr id="17" name="Line 14"/>
                <p:cNvSpPr>
                  <a:spLocks noChangeAspect="1" noChangeShapeType="1"/>
                </p:cNvSpPr>
                <p:nvPr/>
              </p:nvSpPr>
              <p:spPr bwMode="auto">
                <a:xfrm>
                  <a:off x="1248" y="1152"/>
                  <a:ext cx="0" cy="1440"/>
                </a:xfrm>
                <a:prstGeom prst="line">
                  <a:avLst/>
                </a:prstGeom>
                <a:noFill/>
                <a:ln w="9525">
                  <a:solidFill>
                    <a:schemeClr val="tx1"/>
                  </a:solidFill>
                  <a:round/>
                </a:ln>
              </p:spPr>
              <p:txBody>
                <a:bodyPr/>
                <a:lstStyle/>
                <a:p>
                  <a:endParaRPr lang="en-US"/>
                </a:p>
              </p:txBody>
            </p:sp>
            <p:sp>
              <p:nvSpPr>
                <p:cNvPr id="18" name="Line 15"/>
                <p:cNvSpPr>
                  <a:spLocks noChangeAspect="1" noChangeShapeType="1"/>
                </p:cNvSpPr>
                <p:nvPr/>
              </p:nvSpPr>
              <p:spPr bwMode="auto">
                <a:xfrm rot="1800000">
                  <a:off x="1251" y="1155"/>
                  <a:ext cx="0" cy="1440"/>
                </a:xfrm>
                <a:prstGeom prst="line">
                  <a:avLst/>
                </a:prstGeom>
                <a:noFill/>
                <a:ln w="9525">
                  <a:solidFill>
                    <a:schemeClr val="tx1"/>
                  </a:solidFill>
                  <a:round/>
                </a:ln>
              </p:spPr>
              <p:txBody>
                <a:bodyPr/>
                <a:lstStyle/>
                <a:p>
                  <a:endParaRPr lang="en-US"/>
                </a:p>
              </p:txBody>
            </p:sp>
            <p:sp>
              <p:nvSpPr>
                <p:cNvPr id="19" name="Line 16"/>
                <p:cNvSpPr>
                  <a:spLocks noChangeAspect="1" noChangeShapeType="1"/>
                </p:cNvSpPr>
                <p:nvPr/>
              </p:nvSpPr>
              <p:spPr bwMode="auto">
                <a:xfrm rot="3600000">
                  <a:off x="1245" y="1158"/>
                  <a:ext cx="0" cy="1440"/>
                </a:xfrm>
                <a:prstGeom prst="line">
                  <a:avLst/>
                </a:prstGeom>
                <a:noFill/>
                <a:ln w="9525">
                  <a:solidFill>
                    <a:schemeClr val="tx1"/>
                  </a:solidFill>
                  <a:round/>
                </a:ln>
              </p:spPr>
              <p:txBody>
                <a:bodyPr/>
                <a:lstStyle/>
                <a:p>
                  <a:endParaRPr lang="en-US"/>
                </a:p>
              </p:txBody>
            </p:sp>
            <p:sp>
              <p:nvSpPr>
                <p:cNvPr id="20" name="Line 17"/>
                <p:cNvSpPr>
                  <a:spLocks noChangeAspect="1" noChangeShapeType="1"/>
                </p:cNvSpPr>
                <p:nvPr/>
              </p:nvSpPr>
              <p:spPr bwMode="auto">
                <a:xfrm rot="5400000">
                  <a:off x="1245" y="1140"/>
                  <a:ext cx="0" cy="1440"/>
                </a:xfrm>
                <a:prstGeom prst="line">
                  <a:avLst/>
                </a:prstGeom>
                <a:noFill/>
                <a:ln w="9525">
                  <a:solidFill>
                    <a:schemeClr val="tx1"/>
                  </a:solidFill>
                  <a:round/>
                </a:ln>
              </p:spPr>
              <p:txBody>
                <a:bodyPr/>
                <a:lstStyle/>
                <a:p>
                  <a:endParaRPr lang="en-US"/>
                </a:p>
              </p:txBody>
            </p:sp>
            <p:sp>
              <p:nvSpPr>
                <p:cNvPr id="21" name="Line 18"/>
                <p:cNvSpPr>
                  <a:spLocks noChangeAspect="1" noChangeShapeType="1"/>
                </p:cNvSpPr>
                <p:nvPr/>
              </p:nvSpPr>
              <p:spPr bwMode="auto">
                <a:xfrm rot="7200000">
                  <a:off x="1254" y="1131"/>
                  <a:ext cx="0" cy="1440"/>
                </a:xfrm>
                <a:prstGeom prst="line">
                  <a:avLst/>
                </a:prstGeom>
                <a:noFill/>
                <a:ln w="9525">
                  <a:solidFill>
                    <a:schemeClr val="tx1"/>
                  </a:solidFill>
                  <a:round/>
                </a:ln>
              </p:spPr>
              <p:txBody>
                <a:bodyPr/>
                <a:lstStyle/>
                <a:p>
                  <a:endParaRPr lang="en-US"/>
                </a:p>
              </p:txBody>
            </p:sp>
            <p:sp>
              <p:nvSpPr>
                <p:cNvPr id="22" name="Line 19"/>
                <p:cNvSpPr>
                  <a:spLocks noChangeAspect="1" noChangeShapeType="1"/>
                </p:cNvSpPr>
                <p:nvPr/>
              </p:nvSpPr>
              <p:spPr bwMode="auto">
                <a:xfrm rot="9000000">
                  <a:off x="1263" y="1158"/>
                  <a:ext cx="0" cy="1440"/>
                </a:xfrm>
                <a:prstGeom prst="line">
                  <a:avLst/>
                </a:prstGeom>
                <a:noFill/>
                <a:ln w="9525">
                  <a:solidFill>
                    <a:schemeClr val="tx1"/>
                  </a:solidFill>
                  <a:round/>
                </a:ln>
              </p:spPr>
              <p:txBody>
                <a:bodyPr/>
                <a:lstStyle/>
                <a:p>
                  <a:endParaRPr lang="en-US"/>
                </a:p>
              </p:txBody>
            </p:sp>
            <p:sp>
              <p:nvSpPr>
                <p:cNvPr id="23" name="Oval 20"/>
                <p:cNvSpPr>
                  <a:spLocks noChangeAspect="1" noChangeArrowheads="1"/>
                </p:cNvSpPr>
                <p:nvPr/>
              </p:nvSpPr>
              <p:spPr bwMode="auto">
                <a:xfrm>
                  <a:off x="1107" y="1749"/>
                  <a:ext cx="288" cy="288"/>
                </a:xfrm>
                <a:prstGeom prst="ellipse">
                  <a:avLst/>
                </a:prstGeom>
                <a:solidFill>
                  <a:schemeClr val="bg1"/>
                </a:solidFill>
                <a:ln w="9525">
                  <a:solidFill>
                    <a:schemeClr val="tx1"/>
                  </a:solidFill>
                  <a:round/>
                </a:ln>
              </p:spPr>
              <p:txBody>
                <a:bodyPr wrap="none" anchor="ctr"/>
                <a:lstStyle/>
                <a:p>
                  <a:endParaRPr lang="en-US"/>
                </a:p>
              </p:txBody>
            </p:sp>
          </p:grpSp>
          <p:sp>
            <p:nvSpPr>
              <p:cNvPr id="11" name="Freeform 21"/>
              <p:cNvSpPr>
                <a:spLocks noChangeAspect="1"/>
              </p:cNvSpPr>
              <p:nvPr/>
            </p:nvSpPr>
            <p:spPr bwMode="auto">
              <a:xfrm>
                <a:off x="864" y="1434"/>
                <a:ext cx="164" cy="155"/>
              </a:xfrm>
              <a:custGeom>
                <a:avLst/>
                <a:gdLst>
                  <a:gd name="T0" fmla="*/ 62 w 164"/>
                  <a:gd name="T1" fmla="*/ 155 h 155"/>
                  <a:gd name="T2" fmla="*/ 0 w 164"/>
                  <a:gd name="T3" fmla="*/ 48 h 155"/>
                  <a:gd name="T4" fmla="*/ 21 w 164"/>
                  <a:gd name="T5" fmla="*/ 38 h 155"/>
                  <a:gd name="T6" fmla="*/ 45 w 164"/>
                  <a:gd name="T7" fmla="*/ 26 h 155"/>
                  <a:gd name="T8" fmla="*/ 62 w 164"/>
                  <a:gd name="T9" fmla="*/ 21 h 155"/>
                  <a:gd name="T10" fmla="*/ 80 w 164"/>
                  <a:gd name="T11" fmla="*/ 14 h 155"/>
                  <a:gd name="T12" fmla="*/ 102 w 164"/>
                  <a:gd name="T13" fmla="*/ 9 h 155"/>
                  <a:gd name="T14" fmla="*/ 122 w 164"/>
                  <a:gd name="T15" fmla="*/ 5 h 155"/>
                  <a:gd name="T16" fmla="*/ 152 w 164"/>
                  <a:gd name="T17" fmla="*/ 2 h 155"/>
                  <a:gd name="T18" fmla="*/ 164 w 164"/>
                  <a:gd name="T19" fmla="*/ 0 h 155"/>
                  <a:gd name="T20" fmla="*/ 164 w 164"/>
                  <a:gd name="T21" fmla="*/ 129 h 155"/>
                  <a:gd name="T22" fmla="*/ 149 w 164"/>
                  <a:gd name="T23" fmla="*/ 131 h 155"/>
                  <a:gd name="T24" fmla="*/ 137 w 164"/>
                  <a:gd name="T25" fmla="*/ 131 h 155"/>
                  <a:gd name="T26" fmla="*/ 126 w 164"/>
                  <a:gd name="T27" fmla="*/ 132 h 155"/>
                  <a:gd name="T28" fmla="*/ 107 w 164"/>
                  <a:gd name="T29" fmla="*/ 138 h 155"/>
                  <a:gd name="T30" fmla="*/ 89 w 164"/>
                  <a:gd name="T31" fmla="*/ 143 h 155"/>
                  <a:gd name="T32" fmla="*/ 71 w 164"/>
                  <a:gd name="T33" fmla="*/ 150 h 155"/>
                  <a:gd name="T34" fmla="*/ 62 w 164"/>
                  <a:gd name="T35" fmla="*/ 155 h 1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4"/>
                  <a:gd name="T55" fmla="*/ 0 h 155"/>
                  <a:gd name="T56" fmla="*/ 164 w 164"/>
                  <a:gd name="T57" fmla="*/ 155 h 1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4" h="155">
                    <a:moveTo>
                      <a:pt x="62" y="155"/>
                    </a:moveTo>
                    <a:lnTo>
                      <a:pt x="0" y="48"/>
                    </a:lnTo>
                    <a:lnTo>
                      <a:pt x="21" y="38"/>
                    </a:lnTo>
                    <a:lnTo>
                      <a:pt x="45" y="26"/>
                    </a:lnTo>
                    <a:lnTo>
                      <a:pt x="62" y="21"/>
                    </a:lnTo>
                    <a:lnTo>
                      <a:pt x="80" y="14"/>
                    </a:lnTo>
                    <a:lnTo>
                      <a:pt x="102" y="9"/>
                    </a:lnTo>
                    <a:lnTo>
                      <a:pt x="122" y="5"/>
                    </a:lnTo>
                    <a:lnTo>
                      <a:pt x="152" y="2"/>
                    </a:lnTo>
                    <a:lnTo>
                      <a:pt x="164" y="0"/>
                    </a:lnTo>
                    <a:lnTo>
                      <a:pt x="164" y="129"/>
                    </a:lnTo>
                    <a:lnTo>
                      <a:pt x="149" y="131"/>
                    </a:lnTo>
                    <a:lnTo>
                      <a:pt x="137" y="131"/>
                    </a:lnTo>
                    <a:lnTo>
                      <a:pt x="126" y="132"/>
                    </a:lnTo>
                    <a:lnTo>
                      <a:pt x="107" y="138"/>
                    </a:lnTo>
                    <a:lnTo>
                      <a:pt x="89" y="143"/>
                    </a:lnTo>
                    <a:lnTo>
                      <a:pt x="71" y="150"/>
                    </a:lnTo>
                    <a:lnTo>
                      <a:pt x="62" y="155"/>
                    </a:lnTo>
                    <a:close/>
                  </a:path>
                </a:pathLst>
              </a:custGeom>
              <a:solidFill>
                <a:srgbClr val="0000FF"/>
              </a:solidFill>
              <a:ln w="9525">
                <a:solidFill>
                  <a:schemeClr val="tx1"/>
                </a:solidFill>
                <a:round/>
              </a:ln>
            </p:spPr>
            <p:txBody>
              <a:bodyPr/>
              <a:lstStyle/>
              <a:p>
                <a:endParaRPr lang="en-US"/>
              </a:p>
            </p:txBody>
          </p:sp>
          <p:sp>
            <p:nvSpPr>
              <p:cNvPr id="12" name="Freeform 22"/>
              <p:cNvSpPr>
                <a:spLocks noChangeAspect="1"/>
              </p:cNvSpPr>
              <p:nvPr/>
            </p:nvSpPr>
            <p:spPr bwMode="auto">
              <a:xfrm rot="-1800000">
                <a:off x="1005" y="2187"/>
                <a:ext cx="287" cy="177"/>
              </a:xfrm>
              <a:custGeom>
                <a:avLst/>
                <a:gdLst>
                  <a:gd name="T0" fmla="*/ 0 w 287"/>
                  <a:gd name="T1" fmla="*/ 102 h 177"/>
                  <a:gd name="T2" fmla="*/ 59 w 287"/>
                  <a:gd name="T3" fmla="*/ 0 h 177"/>
                  <a:gd name="T4" fmla="*/ 89 w 287"/>
                  <a:gd name="T5" fmla="*/ 17 h 177"/>
                  <a:gd name="T6" fmla="*/ 117 w 287"/>
                  <a:gd name="T7" fmla="*/ 30 h 177"/>
                  <a:gd name="T8" fmla="*/ 147 w 287"/>
                  <a:gd name="T9" fmla="*/ 42 h 177"/>
                  <a:gd name="T10" fmla="*/ 168 w 287"/>
                  <a:gd name="T11" fmla="*/ 48 h 177"/>
                  <a:gd name="T12" fmla="*/ 195 w 287"/>
                  <a:gd name="T13" fmla="*/ 56 h 177"/>
                  <a:gd name="T14" fmla="*/ 222 w 287"/>
                  <a:gd name="T15" fmla="*/ 60 h 177"/>
                  <a:gd name="T16" fmla="*/ 246 w 287"/>
                  <a:gd name="T17" fmla="*/ 65 h 177"/>
                  <a:gd name="T18" fmla="*/ 264 w 287"/>
                  <a:gd name="T19" fmla="*/ 66 h 177"/>
                  <a:gd name="T20" fmla="*/ 287 w 287"/>
                  <a:gd name="T21" fmla="*/ 66 h 177"/>
                  <a:gd name="T22" fmla="*/ 287 w 287"/>
                  <a:gd name="T23" fmla="*/ 177 h 177"/>
                  <a:gd name="T24" fmla="*/ 252 w 287"/>
                  <a:gd name="T25" fmla="*/ 177 h 177"/>
                  <a:gd name="T26" fmla="*/ 228 w 287"/>
                  <a:gd name="T27" fmla="*/ 176 h 177"/>
                  <a:gd name="T28" fmla="*/ 200 w 287"/>
                  <a:gd name="T29" fmla="*/ 173 h 177"/>
                  <a:gd name="T30" fmla="*/ 170 w 287"/>
                  <a:gd name="T31" fmla="*/ 167 h 177"/>
                  <a:gd name="T32" fmla="*/ 144 w 287"/>
                  <a:gd name="T33" fmla="*/ 161 h 177"/>
                  <a:gd name="T34" fmla="*/ 110 w 287"/>
                  <a:gd name="T35" fmla="*/ 152 h 177"/>
                  <a:gd name="T36" fmla="*/ 69 w 287"/>
                  <a:gd name="T37" fmla="*/ 138 h 177"/>
                  <a:gd name="T38" fmla="*/ 42 w 287"/>
                  <a:gd name="T39" fmla="*/ 126 h 177"/>
                  <a:gd name="T40" fmla="*/ 23 w 287"/>
                  <a:gd name="T41" fmla="*/ 116 h 177"/>
                  <a:gd name="T42" fmla="*/ 0 w 287"/>
                  <a:gd name="T43" fmla="*/ 102 h 1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7"/>
                  <a:gd name="T67" fmla="*/ 0 h 177"/>
                  <a:gd name="T68" fmla="*/ 287 w 287"/>
                  <a:gd name="T69" fmla="*/ 177 h 17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7" h="177">
                    <a:moveTo>
                      <a:pt x="0" y="102"/>
                    </a:moveTo>
                    <a:lnTo>
                      <a:pt x="59" y="0"/>
                    </a:lnTo>
                    <a:lnTo>
                      <a:pt x="89" y="17"/>
                    </a:lnTo>
                    <a:lnTo>
                      <a:pt x="117" y="30"/>
                    </a:lnTo>
                    <a:lnTo>
                      <a:pt x="147" y="42"/>
                    </a:lnTo>
                    <a:lnTo>
                      <a:pt x="168" y="48"/>
                    </a:lnTo>
                    <a:lnTo>
                      <a:pt x="195" y="56"/>
                    </a:lnTo>
                    <a:lnTo>
                      <a:pt x="222" y="60"/>
                    </a:lnTo>
                    <a:lnTo>
                      <a:pt x="246" y="65"/>
                    </a:lnTo>
                    <a:lnTo>
                      <a:pt x="264" y="66"/>
                    </a:lnTo>
                    <a:lnTo>
                      <a:pt x="287" y="66"/>
                    </a:lnTo>
                    <a:lnTo>
                      <a:pt x="287" y="177"/>
                    </a:lnTo>
                    <a:lnTo>
                      <a:pt x="252" y="177"/>
                    </a:lnTo>
                    <a:lnTo>
                      <a:pt x="228" y="176"/>
                    </a:lnTo>
                    <a:lnTo>
                      <a:pt x="200" y="173"/>
                    </a:lnTo>
                    <a:lnTo>
                      <a:pt x="170" y="167"/>
                    </a:lnTo>
                    <a:lnTo>
                      <a:pt x="144" y="161"/>
                    </a:lnTo>
                    <a:lnTo>
                      <a:pt x="110" y="152"/>
                    </a:lnTo>
                    <a:lnTo>
                      <a:pt x="69" y="138"/>
                    </a:lnTo>
                    <a:lnTo>
                      <a:pt x="42" y="126"/>
                    </a:lnTo>
                    <a:lnTo>
                      <a:pt x="23" y="116"/>
                    </a:lnTo>
                    <a:lnTo>
                      <a:pt x="0" y="102"/>
                    </a:lnTo>
                    <a:close/>
                  </a:path>
                </a:pathLst>
              </a:custGeom>
              <a:solidFill>
                <a:srgbClr val="FF0000"/>
              </a:solidFill>
              <a:ln w="9525">
                <a:solidFill>
                  <a:schemeClr val="tx1"/>
                </a:solidFill>
                <a:round/>
              </a:ln>
            </p:spPr>
            <p:txBody>
              <a:bodyPr/>
              <a:lstStyle/>
              <a:p>
                <a:endParaRPr lang="en-US"/>
              </a:p>
            </p:txBody>
          </p:sp>
        </p:grpSp>
        <p:sp>
          <p:nvSpPr>
            <p:cNvPr id="9" name="AutoShape 23"/>
            <p:cNvSpPr>
              <a:spLocks noChangeAspect="1" noChangeArrowheads="1"/>
            </p:cNvSpPr>
            <p:nvPr/>
          </p:nvSpPr>
          <p:spPr bwMode="auto">
            <a:xfrm>
              <a:off x="933" y="1113"/>
              <a:ext cx="195" cy="375"/>
            </a:xfrm>
            <a:prstGeom prst="downArrow">
              <a:avLst>
                <a:gd name="adj1" fmla="val 50000"/>
                <a:gd name="adj2" fmla="val 48077"/>
              </a:avLst>
            </a:prstGeom>
            <a:solidFill>
              <a:srgbClr val="000000"/>
            </a:solidFill>
            <a:ln w="9525">
              <a:solidFill>
                <a:schemeClr val="tx1"/>
              </a:solidFill>
              <a:miter lim="800000"/>
            </a:ln>
          </p:spPr>
          <p:txBody>
            <a:bodyPr wrap="none" anchor="ctr"/>
            <a:lstStyle/>
            <a:p>
              <a:endParaRPr lang="en-US"/>
            </a:p>
          </p:txBody>
        </p:sp>
      </p:grpSp>
      <p:grpSp>
        <p:nvGrpSpPr>
          <p:cNvPr id="24" name="Group 24"/>
          <p:cNvGrpSpPr>
            <a:grpSpLocks noChangeAspect="1"/>
          </p:cNvGrpSpPr>
          <p:nvPr/>
        </p:nvGrpSpPr>
        <p:grpSpPr bwMode="auto">
          <a:xfrm>
            <a:off x="2784475" y="1600200"/>
            <a:ext cx="1727200" cy="2217738"/>
            <a:chOff x="1716" y="864"/>
            <a:chExt cx="1163" cy="1494"/>
          </a:xfrm>
        </p:grpSpPr>
        <p:grpSp>
          <p:nvGrpSpPr>
            <p:cNvPr id="25" name="Group 25"/>
            <p:cNvGrpSpPr>
              <a:grpSpLocks noChangeAspect="1"/>
            </p:cNvGrpSpPr>
            <p:nvPr/>
          </p:nvGrpSpPr>
          <p:grpSpPr bwMode="auto">
            <a:xfrm>
              <a:off x="1716" y="1197"/>
              <a:ext cx="1163" cy="1161"/>
              <a:chOff x="1716" y="1197"/>
              <a:chExt cx="1163" cy="1161"/>
            </a:xfrm>
          </p:grpSpPr>
          <p:grpSp>
            <p:nvGrpSpPr>
              <p:cNvPr id="27" name="Group 26"/>
              <p:cNvGrpSpPr>
                <a:grpSpLocks noChangeAspect="1"/>
              </p:cNvGrpSpPr>
              <p:nvPr/>
            </p:nvGrpSpPr>
            <p:grpSpPr bwMode="auto">
              <a:xfrm>
                <a:off x="1716" y="1197"/>
                <a:ext cx="1163" cy="1161"/>
                <a:chOff x="525" y="1152"/>
                <a:chExt cx="1449" cy="1446"/>
              </a:xfrm>
            </p:grpSpPr>
            <p:sp>
              <p:nvSpPr>
                <p:cNvPr id="30" name="Oval 27"/>
                <p:cNvSpPr>
                  <a:spLocks noChangeAspect="1" noChangeArrowheads="1"/>
                </p:cNvSpPr>
                <p:nvPr/>
              </p:nvSpPr>
              <p:spPr bwMode="auto">
                <a:xfrm>
                  <a:off x="528" y="1151"/>
                  <a:ext cx="1440" cy="1440"/>
                </a:xfrm>
                <a:prstGeom prst="ellipse">
                  <a:avLst/>
                </a:prstGeom>
                <a:solidFill>
                  <a:schemeClr val="bg1"/>
                </a:solidFill>
                <a:ln w="9525">
                  <a:solidFill>
                    <a:schemeClr val="tx1"/>
                  </a:solidFill>
                  <a:round/>
                </a:ln>
                <a:effectLst>
                  <a:outerShdw blurRad="63500" dist="107763" dir="2700000" algn="ctr" rotWithShape="0">
                    <a:schemeClr val="bg2">
                      <a:alpha val="74998"/>
                    </a:schemeClr>
                  </a:outerShdw>
                </a:effectLst>
              </p:spPr>
              <p:txBody>
                <a:bodyPr wrap="none" anchor="ctr"/>
                <a:lstStyle/>
                <a:p>
                  <a:pPr>
                    <a:defRPr/>
                  </a:pPr>
                  <a:endParaRPr lang="en-US"/>
                </a:p>
              </p:txBody>
            </p:sp>
            <p:sp>
              <p:nvSpPr>
                <p:cNvPr id="31" name="Oval 28"/>
                <p:cNvSpPr>
                  <a:spLocks noChangeAspect="1" noChangeArrowheads="1"/>
                </p:cNvSpPr>
                <p:nvPr/>
              </p:nvSpPr>
              <p:spPr bwMode="auto">
                <a:xfrm>
                  <a:off x="687" y="1302"/>
                  <a:ext cx="1152" cy="1152"/>
                </a:xfrm>
                <a:prstGeom prst="ellipse">
                  <a:avLst/>
                </a:prstGeom>
                <a:solidFill>
                  <a:schemeClr val="bg1"/>
                </a:solidFill>
                <a:ln w="9525">
                  <a:solidFill>
                    <a:schemeClr val="tx1"/>
                  </a:solidFill>
                  <a:round/>
                </a:ln>
              </p:spPr>
              <p:txBody>
                <a:bodyPr wrap="none" anchor="ctr"/>
                <a:lstStyle/>
                <a:p>
                  <a:endParaRPr lang="en-US"/>
                </a:p>
              </p:txBody>
            </p:sp>
            <p:sp>
              <p:nvSpPr>
                <p:cNvPr id="32" name="Oval 29"/>
                <p:cNvSpPr>
                  <a:spLocks noChangeAspect="1" noChangeArrowheads="1"/>
                </p:cNvSpPr>
                <p:nvPr/>
              </p:nvSpPr>
              <p:spPr bwMode="auto">
                <a:xfrm>
                  <a:off x="831" y="1446"/>
                  <a:ext cx="864" cy="864"/>
                </a:xfrm>
                <a:prstGeom prst="ellipse">
                  <a:avLst/>
                </a:prstGeom>
                <a:solidFill>
                  <a:schemeClr val="bg1"/>
                </a:solidFill>
                <a:ln w="9525">
                  <a:solidFill>
                    <a:schemeClr val="tx1"/>
                  </a:solidFill>
                  <a:round/>
                </a:ln>
              </p:spPr>
              <p:txBody>
                <a:bodyPr wrap="none" anchor="ctr"/>
                <a:lstStyle/>
                <a:p>
                  <a:endParaRPr lang="en-US"/>
                </a:p>
              </p:txBody>
            </p:sp>
            <p:sp>
              <p:nvSpPr>
                <p:cNvPr id="33" name="Oval 30"/>
                <p:cNvSpPr>
                  <a:spLocks noChangeAspect="1" noChangeArrowheads="1"/>
                </p:cNvSpPr>
                <p:nvPr/>
              </p:nvSpPr>
              <p:spPr bwMode="auto">
                <a:xfrm>
                  <a:off x="963" y="1605"/>
                  <a:ext cx="576" cy="576"/>
                </a:xfrm>
                <a:prstGeom prst="ellipse">
                  <a:avLst/>
                </a:prstGeom>
                <a:solidFill>
                  <a:schemeClr val="bg1"/>
                </a:solidFill>
                <a:ln w="9525">
                  <a:solidFill>
                    <a:schemeClr val="tx1"/>
                  </a:solidFill>
                  <a:round/>
                </a:ln>
              </p:spPr>
              <p:txBody>
                <a:bodyPr wrap="none" anchor="ctr"/>
                <a:lstStyle/>
                <a:p>
                  <a:endParaRPr lang="en-US"/>
                </a:p>
              </p:txBody>
            </p:sp>
            <p:sp>
              <p:nvSpPr>
                <p:cNvPr id="34" name="Line 31"/>
                <p:cNvSpPr>
                  <a:spLocks noChangeAspect="1" noChangeShapeType="1"/>
                </p:cNvSpPr>
                <p:nvPr/>
              </p:nvSpPr>
              <p:spPr bwMode="auto">
                <a:xfrm>
                  <a:off x="1248" y="1152"/>
                  <a:ext cx="0" cy="1440"/>
                </a:xfrm>
                <a:prstGeom prst="line">
                  <a:avLst/>
                </a:prstGeom>
                <a:noFill/>
                <a:ln w="9525">
                  <a:solidFill>
                    <a:schemeClr val="tx1"/>
                  </a:solidFill>
                  <a:round/>
                </a:ln>
              </p:spPr>
              <p:txBody>
                <a:bodyPr/>
                <a:lstStyle/>
                <a:p>
                  <a:endParaRPr lang="en-US"/>
                </a:p>
              </p:txBody>
            </p:sp>
            <p:sp>
              <p:nvSpPr>
                <p:cNvPr id="35" name="Line 32"/>
                <p:cNvSpPr>
                  <a:spLocks noChangeAspect="1" noChangeShapeType="1"/>
                </p:cNvSpPr>
                <p:nvPr/>
              </p:nvSpPr>
              <p:spPr bwMode="auto">
                <a:xfrm rot="1800000">
                  <a:off x="1251" y="1155"/>
                  <a:ext cx="0" cy="1440"/>
                </a:xfrm>
                <a:prstGeom prst="line">
                  <a:avLst/>
                </a:prstGeom>
                <a:noFill/>
                <a:ln w="9525">
                  <a:solidFill>
                    <a:schemeClr val="tx1"/>
                  </a:solidFill>
                  <a:round/>
                </a:ln>
              </p:spPr>
              <p:txBody>
                <a:bodyPr/>
                <a:lstStyle/>
                <a:p>
                  <a:endParaRPr lang="en-US"/>
                </a:p>
              </p:txBody>
            </p:sp>
            <p:sp>
              <p:nvSpPr>
                <p:cNvPr id="36" name="Line 33"/>
                <p:cNvSpPr>
                  <a:spLocks noChangeAspect="1" noChangeShapeType="1"/>
                </p:cNvSpPr>
                <p:nvPr/>
              </p:nvSpPr>
              <p:spPr bwMode="auto">
                <a:xfrm rot="3600000">
                  <a:off x="1245" y="1158"/>
                  <a:ext cx="0" cy="1440"/>
                </a:xfrm>
                <a:prstGeom prst="line">
                  <a:avLst/>
                </a:prstGeom>
                <a:noFill/>
                <a:ln w="9525">
                  <a:solidFill>
                    <a:schemeClr val="tx1"/>
                  </a:solidFill>
                  <a:round/>
                </a:ln>
              </p:spPr>
              <p:txBody>
                <a:bodyPr/>
                <a:lstStyle/>
                <a:p>
                  <a:endParaRPr lang="en-US"/>
                </a:p>
              </p:txBody>
            </p:sp>
            <p:sp>
              <p:nvSpPr>
                <p:cNvPr id="37" name="Line 34"/>
                <p:cNvSpPr>
                  <a:spLocks noChangeAspect="1" noChangeShapeType="1"/>
                </p:cNvSpPr>
                <p:nvPr/>
              </p:nvSpPr>
              <p:spPr bwMode="auto">
                <a:xfrm rot="5400000">
                  <a:off x="1245" y="1140"/>
                  <a:ext cx="0" cy="1440"/>
                </a:xfrm>
                <a:prstGeom prst="line">
                  <a:avLst/>
                </a:prstGeom>
                <a:noFill/>
                <a:ln w="9525">
                  <a:solidFill>
                    <a:schemeClr val="tx1"/>
                  </a:solidFill>
                  <a:round/>
                </a:ln>
              </p:spPr>
              <p:txBody>
                <a:bodyPr/>
                <a:lstStyle/>
                <a:p>
                  <a:endParaRPr lang="en-US"/>
                </a:p>
              </p:txBody>
            </p:sp>
            <p:sp>
              <p:nvSpPr>
                <p:cNvPr id="38" name="Line 35"/>
                <p:cNvSpPr>
                  <a:spLocks noChangeAspect="1" noChangeShapeType="1"/>
                </p:cNvSpPr>
                <p:nvPr/>
              </p:nvSpPr>
              <p:spPr bwMode="auto">
                <a:xfrm rot="7200000">
                  <a:off x="1254" y="1131"/>
                  <a:ext cx="0" cy="1440"/>
                </a:xfrm>
                <a:prstGeom prst="line">
                  <a:avLst/>
                </a:prstGeom>
                <a:noFill/>
                <a:ln w="9525">
                  <a:solidFill>
                    <a:schemeClr val="tx1"/>
                  </a:solidFill>
                  <a:round/>
                </a:ln>
              </p:spPr>
              <p:txBody>
                <a:bodyPr/>
                <a:lstStyle/>
                <a:p>
                  <a:endParaRPr lang="en-US"/>
                </a:p>
              </p:txBody>
            </p:sp>
            <p:sp>
              <p:nvSpPr>
                <p:cNvPr id="39" name="Line 36"/>
                <p:cNvSpPr>
                  <a:spLocks noChangeAspect="1" noChangeShapeType="1"/>
                </p:cNvSpPr>
                <p:nvPr/>
              </p:nvSpPr>
              <p:spPr bwMode="auto">
                <a:xfrm rot="9000000">
                  <a:off x="1263" y="1158"/>
                  <a:ext cx="0" cy="1440"/>
                </a:xfrm>
                <a:prstGeom prst="line">
                  <a:avLst/>
                </a:prstGeom>
                <a:noFill/>
                <a:ln w="9525">
                  <a:solidFill>
                    <a:schemeClr val="tx1"/>
                  </a:solidFill>
                  <a:round/>
                </a:ln>
              </p:spPr>
              <p:txBody>
                <a:bodyPr/>
                <a:lstStyle/>
                <a:p>
                  <a:endParaRPr lang="en-US"/>
                </a:p>
              </p:txBody>
            </p:sp>
            <p:sp>
              <p:nvSpPr>
                <p:cNvPr id="40" name="Oval 37"/>
                <p:cNvSpPr>
                  <a:spLocks noChangeAspect="1" noChangeArrowheads="1"/>
                </p:cNvSpPr>
                <p:nvPr/>
              </p:nvSpPr>
              <p:spPr bwMode="auto">
                <a:xfrm>
                  <a:off x="1107" y="1749"/>
                  <a:ext cx="288" cy="288"/>
                </a:xfrm>
                <a:prstGeom prst="ellipse">
                  <a:avLst/>
                </a:prstGeom>
                <a:solidFill>
                  <a:schemeClr val="bg1"/>
                </a:solidFill>
                <a:ln w="9525">
                  <a:solidFill>
                    <a:schemeClr val="tx1"/>
                  </a:solidFill>
                  <a:round/>
                </a:ln>
              </p:spPr>
              <p:txBody>
                <a:bodyPr wrap="none" anchor="ctr"/>
                <a:lstStyle/>
                <a:p>
                  <a:endParaRPr lang="en-US"/>
                </a:p>
              </p:txBody>
            </p:sp>
          </p:grpSp>
          <p:sp>
            <p:nvSpPr>
              <p:cNvPr id="28" name="Freeform 38"/>
              <p:cNvSpPr>
                <a:spLocks noChangeAspect="1"/>
              </p:cNvSpPr>
              <p:nvPr/>
            </p:nvSpPr>
            <p:spPr bwMode="auto">
              <a:xfrm rot="-3600000">
                <a:off x="2512" y="2050"/>
                <a:ext cx="296" cy="177"/>
              </a:xfrm>
              <a:custGeom>
                <a:avLst/>
                <a:gdLst>
                  <a:gd name="T0" fmla="*/ 0 w 287"/>
                  <a:gd name="T1" fmla="*/ 102 h 177"/>
                  <a:gd name="T2" fmla="*/ 59 w 287"/>
                  <a:gd name="T3" fmla="*/ 0 h 177"/>
                  <a:gd name="T4" fmla="*/ 89 w 287"/>
                  <a:gd name="T5" fmla="*/ 17 h 177"/>
                  <a:gd name="T6" fmla="*/ 117 w 287"/>
                  <a:gd name="T7" fmla="*/ 30 h 177"/>
                  <a:gd name="T8" fmla="*/ 147 w 287"/>
                  <a:gd name="T9" fmla="*/ 42 h 177"/>
                  <a:gd name="T10" fmla="*/ 168 w 287"/>
                  <a:gd name="T11" fmla="*/ 48 h 177"/>
                  <a:gd name="T12" fmla="*/ 195 w 287"/>
                  <a:gd name="T13" fmla="*/ 56 h 177"/>
                  <a:gd name="T14" fmla="*/ 222 w 287"/>
                  <a:gd name="T15" fmla="*/ 60 h 177"/>
                  <a:gd name="T16" fmla="*/ 246 w 287"/>
                  <a:gd name="T17" fmla="*/ 65 h 177"/>
                  <a:gd name="T18" fmla="*/ 264 w 287"/>
                  <a:gd name="T19" fmla="*/ 66 h 177"/>
                  <a:gd name="T20" fmla="*/ 287 w 287"/>
                  <a:gd name="T21" fmla="*/ 66 h 177"/>
                  <a:gd name="T22" fmla="*/ 287 w 287"/>
                  <a:gd name="T23" fmla="*/ 177 h 177"/>
                  <a:gd name="T24" fmla="*/ 252 w 287"/>
                  <a:gd name="T25" fmla="*/ 177 h 177"/>
                  <a:gd name="T26" fmla="*/ 228 w 287"/>
                  <a:gd name="T27" fmla="*/ 176 h 177"/>
                  <a:gd name="T28" fmla="*/ 200 w 287"/>
                  <a:gd name="T29" fmla="*/ 173 h 177"/>
                  <a:gd name="T30" fmla="*/ 170 w 287"/>
                  <a:gd name="T31" fmla="*/ 167 h 177"/>
                  <a:gd name="T32" fmla="*/ 144 w 287"/>
                  <a:gd name="T33" fmla="*/ 161 h 177"/>
                  <a:gd name="T34" fmla="*/ 110 w 287"/>
                  <a:gd name="T35" fmla="*/ 152 h 177"/>
                  <a:gd name="T36" fmla="*/ 69 w 287"/>
                  <a:gd name="T37" fmla="*/ 138 h 177"/>
                  <a:gd name="T38" fmla="*/ 42 w 287"/>
                  <a:gd name="T39" fmla="*/ 126 h 177"/>
                  <a:gd name="T40" fmla="*/ 23 w 287"/>
                  <a:gd name="T41" fmla="*/ 116 h 177"/>
                  <a:gd name="T42" fmla="*/ 0 w 287"/>
                  <a:gd name="T43" fmla="*/ 102 h 1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7"/>
                  <a:gd name="T67" fmla="*/ 0 h 177"/>
                  <a:gd name="T68" fmla="*/ 287 w 287"/>
                  <a:gd name="T69" fmla="*/ 177 h 17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7" h="177">
                    <a:moveTo>
                      <a:pt x="0" y="102"/>
                    </a:moveTo>
                    <a:lnTo>
                      <a:pt x="59" y="0"/>
                    </a:lnTo>
                    <a:lnTo>
                      <a:pt x="89" y="17"/>
                    </a:lnTo>
                    <a:lnTo>
                      <a:pt x="117" y="30"/>
                    </a:lnTo>
                    <a:lnTo>
                      <a:pt x="147" y="42"/>
                    </a:lnTo>
                    <a:lnTo>
                      <a:pt x="168" y="48"/>
                    </a:lnTo>
                    <a:lnTo>
                      <a:pt x="195" y="56"/>
                    </a:lnTo>
                    <a:lnTo>
                      <a:pt x="222" y="60"/>
                    </a:lnTo>
                    <a:lnTo>
                      <a:pt x="246" y="65"/>
                    </a:lnTo>
                    <a:lnTo>
                      <a:pt x="264" y="66"/>
                    </a:lnTo>
                    <a:lnTo>
                      <a:pt x="287" y="66"/>
                    </a:lnTo>
                    <a:lnTo>
                      <a:pt x="287" y="177"/>
                    </a:lnTo>
                    <a:lnTo>
                      <a:pt x="252" y="177"/>
                    </a:lnTo>
                    <a:lnTo>
                      <a:pt x="228" y="176"/>
                    </a:lnTo>
                    <a:lnTo>
                      <a:pt x="200" y="173"/>
                    </a:lnTo>
                    <a:lnTo>
                      <a:pt x="170" y="167"/>
                    </a:lnTo>
                    <a:lnTo>
                      <a:pt x="144" y="161"/>
                    </a:lnTo>
                    <a:lnTo>
                      <a:pt x="110" y="152"/>
                    </a:lnTo>
                    <a:lnTo>
                      <a:pt x="69" y="138"/>
                    </a:lnTo>
                    <a:lnTo>
                      <a:pt x="42" y="126"/>
                    </a:lnTo>
                    <a:lnTo>
                      <a:pt x="23" y="116"/>
                    </a:lnTo>
                    <a:lnTo>
                      <a:pt x="0" y="102"/>
                    </a:lnTo>
                    <a:close/>
                  </a:path>
                </a:pathLst>
              </a:custGeom>
              <a:solidFill>
                <a:srgbClr val="FF0000"/>
              </a:solidFill>
              <a:ln w="9525">
                <a:solidFill>
                  <a:schemeClr val="tx1"/>
                </a:solidFill>
                <a:round/>
              </a:ln>
            </p:spPr>
            <p:txBody>
              <a:bodyPr/>
              <a:lstStyle/>
              <a:p>
                <a:endParaRPr lang="en-US"/>
              </a:p>
            </p:txBody>
          </p:sp>
          <p:sp>
            <p:nvSpPr>
              <p:cNvPr id="29" name="Freeform 39"/>
              <p:cNvSpPr>
                <a:spLocks noChangeAspect="1"/>
              </p:cNvSpPr>
              <p:nvPr/>
            </p:nvSpPr>
            <p:spPr bwMode="auto">
              <a:xfrm rot="-1800000">
                <a:off x="2016" y="1506"/>
                <a:ext cx="164" cy="155"/>
              </a:xfrm>
              <a:custGeom>
                <a:avLst/>
                <a:gdLst>
                  <a:gd name="T0" fmla="*/ 62 w 164"/>
                  <a:gd name="T1" fmla="*/ 155 h 155"/>
                  <a:gd name="T2" fmla="*/ 0 w 164"/>
                  <a:gd name="T3" fmla="*/ 48 h 155"/>
                  <a:gd name="T4" fmla="*/ 21 w 164"/>
                  <a:gd name="T5" fmla="*/ 38 h 155"/>
                  <a:gd name="T6" fmla="*/ 45 w 164"/>
                  <a:gd name="T7" fmla="*/ 26 h 155"/>
                  <a:gd name="T8" fmla="*/ 62 w 164"/>
                  <a:gd name="T9" fmla="*/ 21 h 155"/>
                  <a:gd name="T10" fmla="*/ 80 w 164"/>
                  <a:gd name="T11" fmla="*/ 14 h 155"/>
                  <a:gd name="T12" fmla="*/ 102 w 164"/>
                  <a:gd name="T13" fmla="*/ 9 h 155"/>
                  <a:gd name="T14" fmla="*/ 122 w 164"/>
                  <a:gd name="T15" fmla="*/ 5 h 155"/>
                  <a:gd name="T16" fmla="*/ 152 w 164"/>
                  <a:gd name="T17" fmla="*/ 2 h 155"/>
                  <a:gd name="T18" fmla="*/ 164 w 164"/>
                  <a:gd name="T19" fmla="*/ 0 h 155"/>
                  <a:gd name="T20" fmla="*/ 164 w 164"/>
                  <a:gd name="T21" fmla="*/ 129 h 155"/>
                  <a:gd name="T22" fmla="*/ 149 w 164"/>
                  <a:gd name="T23" fmla="*/ 131 h 155"/>
                  <a:gd name="T24" fmla="*/ 137 w 164"/>
                  <a:gd name="T25" fmla="*/ 131 h 155"/>
                  <a:gd name="T26" fmla="*/ 126 w 164"/>
                  <a:gd name="T27" fmla="*/ 132 h 155"/>
                  <a:gd name="T28" fmla="*/ 107 w 164"/>
                  <a:gd name="T29" fmla="*/ 138 h 155"/>
                  <a:gd name="T30" fmla="*/ 89 w 164"/>
                  <a:gd name="T31" fmla="*/ 143 h 155"/>
                  <a:gd name="T32" fmla="*/ 71 w 164"/>
                  <a:gd name="T33" fmla="*/ 150 h 155"/>
                  <a:gd name="T34" fmla="*/ 62 w 164"/>
                  <a:gd name="T35" fmla="*/ 155 h 1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4"/>
                  <a:gd name="T55" fmla="*/ 0 h 155"/>
                  <a:gd name="T56" fmla="*/ 164 w 164"/>
                  <a:gd name="T57" fmla="*/ 155 h 1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4" h="155">
                    <a:moveTo>
                      <a:pt x="62" y="155"/>
                    </a:moveTo>
                    <a:lnTo>
                      <a:pt x="0" y="48"/>
                    </a:lnTo>
                    <a:lnTo>
                      <a:pt x="21" y="38"/>
                    </a:lnTo>
                    <a:lnTo>
                      <a:pt x="45" y="26"/>
                    </a:lnTo>
                    <a:lnTo>
                      <a:pt x="62" y="21"/>
                    </a:lnTo>
                    <a:lnTo>
                      <a:pt x="80" y="14"/>
                    </a:lnTo>
                    <a:lnTo>
                      <a:pt x="102" y="9"/>
                    </a:lnTo>
                    <a:lnTo>
                      <a:pt x="122" y="5"/>
                    </a:lnTo>
                    <a:lnTo>
                      <a:pt x="152" y="2"/>
                    </a:lnTo>
                    <a:lnTo>
                      <a:pt x="164" y="0"/>
                    </a:lnTo>
                    <a:lnTo>
                      <a:pt x="164" y="129"/>
                    </a:lnTo>
                    <a:lnTo>
                      <a:pt x="149" y="131"/>
                    </a:lnTo>
                    <a:lnTo>
                      <a:pt x="137" y="131"/>
                    </a:lnTo>
                    <a:lnTo>
                      <a:pt x="126" y="132"/>
                    </a:lnTo>
                    <a:lnTo>
                      <a:pt x="107" y="138"/>
                    </a:lnTo>
                    <a:lnTo>
                      <a:pt x="89" y="143"/>
                    </a:lnTo>
                    <a:lnTo>
                      <a:pt x="71" y="150"/>
                    </a:lnTo>
                    <a:lnTo>
                      <a:pt x="62" y="155"/>
                    </a:lnTo>
                    <a:close/>
                  </a:path>
                </a:pathLst>
              </a:custGeom>
              <a:solidFill>
                <a:srgbClr val="0000FF"/>
              </a:solidFill>
              <a:ln w="9525">
                <a:solidFill>
                  <a:schemeClr val="tx1"/>
                </a:solidFill>
                <a:round/>
              </a:ln>
            </p:spPr>
            <p:txBody>
              <a:bodyPr/>
              <a:lstStyle/>
              <a:p>
                <a:endParaRPr lang="en-US"/>
              </a:p>
            </p:txBody>
          </p:sp>
        </p:grpSp>
        <p:sp>
          <p:nvSpPr>
            <p:cNvPr id="26" name="AutoShape 40"/>
            <p:cNvSpPr>
              <a:spLocks noChangeAspect="1" noChangeArrowheads="1"/>
            </p:cNvSpPr>
            <p:nvPr/>
          </p:nvSpPr>
          <p:spPr bwMode="auto">
            <a:xfrm>
              <a:off x="2202" y="864"/>
              <a:ext cx="195" cy="375"/>
            </a:xfrm>
            <a:prstGeom prst="downArrow">
              <a:avLst>
                <a:gd name="adj1" fmla="val 50000"/>
                <a:gd name="adj2" fmla="val 48077"/>
              </a:avLst>
            </a:prstGeom>
            <a:solidFill>
              <a:srgbClr val="000000"/>
            </a:solidFill>
            <a:ln w="9525">
              <a:solidFill>
                <a:schemeClr val="tx1"/>
              </a:solidFill>
              <a:miter lim="800000"/>
            </a:ln>
          </p:spPr>
          <p:txBody>
            <a:bodyPr wrap="none" anchor="ctr"/>
            <a:lstStyle/>
            <a:p>
              <a:endParaRPr lang="en-US"/>
            </a:p>
          </p:txBody>
        </p:sp>
      </p:grpSp>
      <p:grpSp>
        <p:nvGrpSpPr>
          <p:cNvPr id="41" name="Group 41"/>
          <p:cNvGrpSpPr>
            <a:grpSpLocks noChangeAspect="1"/>
          </p:cNvGrpSpPr>
          <p:nvPr/>
        </p:nvGrpSpPr>
        <p:grpSpPr bwMode="auto">
          <a:xfrm>
            <a:off x="4833938" y="1625600"/>
            <a:ext cx="1727200" cy="2192338"/>
            <a:chOff x="3003" y="864"/>
            <a:chExt cx="1163" cy="1476"/>
          </a:xfrm>
        </p:grpSpPr>
        <p:grpSp>
          <p:nvGrpSpPr>
            <p:cNvPr id="42" name="Group 42"/>
            <p:cNvGrpSpPr>
              <a:grpSpLocks noChangeAspect="1"/>
            </p:cNvGrpSpPr>
            <p:nvPr/>
          </p:nvGrpSpPr>
          <p:grpSpPr bwMode="auto">
            <a:xfrm>
              <a:off x="3003" y="1176"/>
              <a:ext cx="1163" cy="1164"/>
              <a:chOff x="3003" y="1176"/>
              <a:chExt cx="1163" cy="1164"/>
            </a:xfrm>
          </p:grpSpPr>
          <p:grpSp>
            <p:nvGrpSpPr>
              <p:cNvPr id="44" name="Group 43"/>
              <p:cNvGrpSpPr>
                <a:grpSpLocks noChangeAspect="1"/>
              </p:cNvGrpSpPr>
              <p:nvPr/>
            </p:nvGrpSpPr>
            <p:grpSpPr bwMode="auto">
              <a:xfrm>
                <a:off x="3003" y="1179"/>
                <a:ext cx="1163" cy="1161"/>
                <a:chOff x="525" y="1152"/>
                <a:chExt cx="1449" cy="1446"/>
              </a:xfrm>
            </p:grpSpPr>
            <p:sp>
              <p:nvSpPr>
                <p:cNvPr id="48" name="Oval 44"/>
                <p:cNvSpPr>
                  <a:spLocks noChangeAspect="1" noChangeArrowheads="1"/>
                </p:cNvSpPr>
                <p:nvPr/>
              </p:nvSpPr>
              <p:spPr bwMode="auto">
                <a:xfrm>
                  <a:off x="528" y="1152"/>
                  <a:ext cx="1440" cy="1439"/>
                </a:xfrm>
                <a:prstGeom prst="ellipse">
                  <a:avLst/>
                </a:prstGeom>
                <a:solidFill>
                  <a:schemeClr val="bg1"/>
                </a:solidFill>
                <a:ln w="9525">
                  <a:solidFill>
                    <a:schemeClr val="tx1"/>
                  </a:solidFill>
                  <a:round/>
                </a:ln>
                <a:effectLst>
                  <a:outerShdw blurRad="63500" dist="107763" dir="2700000" algn="ctr" rotWithShape="0">
                    <a:schemeClr val="bg2">
                      <a:alpha val="74998"/>
                    </a:schemeClr>
                  </a:outerShdw>
                </a:effectLst>
              </p:spPr>
              <p:txBody>
                <a:bodyPr wrap="none" anchor="ctr"/>
                <a:lstStyle/>
                <a:p>
                  <a:pPr>
                    <a:defRPr/>
                  </a:pPr>
                  <a:endParaRPr lang="en-US"/>
                </a:p>
              </p:txBody>
            </p:sp>
            <p:sp>
              <p:nvSpPr>
                <p:cNvPr id="49" name="Oval 45"/>
                <p:cNvSpPr>
                  <a:spLocks noChangeAspect="1" noChangeArrowheads="1"/>
                </p:cNvSpPr>
                <p:nvPr/>
              </p:nvSpPr>
              <p:spPr bwMode="auto">
                <a:xfrm>
                  <a:off x="687" y="1302"/>
                  <a:ext cx="1152" cy="1152"/>
                </a:xfrm>
                <a:prstGeom prst="ellipse">
                  <a:avLst/>
                </a:prstGeom>
                <a:solidFill>
                  <a:schemeClr val="bg1"/>
                </a:solidFill>
                <a:ln w="9525">
                  <a:solidFill>
                    <a:schemeClr val="tx1"/>
                  </a:solidFill>
                  <a:round/>
                </a:ln>
              </p:spPr>
              <p:txBody>
                <a:bodyPr wrap="none" anchor="ctr"/>
                <a:lstStyle/>
                <a:p>
                  <a:endParaRPr lang="en-US"/>
                </a:p>
              </p:txBody>
            </p:sp>
            <p:sp>
              <p:nvSpPr>
                <p:cNvPr id="50" name="Oval 46"/>
                <p:cNvSpPr>
                  <a:spLocks noChangeAspect="1" noChangeArrowheads="1"/>
                </p:cNvSpPr>
                <p:nvPr/>
              </p:nvSpPr>
              <p:spPr bwMode="auto">
                <a:xfrm>
                  <a:off x="831" y="1446"/>
                  <a:ext cx="864" cy="864"/>
                </a:xfrm>
                <a:prstGeom prst="ellipse">
                  <a:avLst/>
                </a:prstGeom>
                <a:solidFill>
                  <a:schemeClr val="bg1"/>
                </a:solidFill>
                <a:ln w="9525">
                  <a:solidFill>
                    <a:schemeClr val="tx1"/>
                  </a:solidFill>
                  <a:round/>
                </a:ln>
              </p:spPr>
              <p:txBody>
                <a:bodyPr wrap="none" anchor="ctr"/>
                <a:lstStyle/>
                <a:p>
                  <a:endParaRPr lang="en-US"/>
                </a:p>
              </p:txBody>
            </p:sp>
            <p:sp>
              <p:nvSpPr>
                <p:cNvPr id="51" name="Oval 47"/>
                <p:cNvSpPr>
                  <a:spLocks noChangeAspect="1" noChangeArrowheads="1"/>
                </p:cNvSpPr>
                <p:nvPr/>
              </p:nvSpPr>
              <p:spPr bwMode="auto">
                <a:xfrm>
                  <a:off x="963" y="1605"/>
                  <a:ext cx="576" cy="576"/>
                </a:xfrm>
                <a:prstGeom prst="ellipse">
                  <a:avLst/>
                </a:prstGeom>
                <a:solidFill>
                  <a:schemeClr val="bg1"/>
                </a:solidFill>
                <a:ln w="9525">
                  <a:solidFill>
                    <a:schemeClr val="tx1"/>
                  </a:solidFill>
                  <a:round/>
                </a:ln>
              </p:spPr>
              <p:txBody>
                <a:bodyPr wrap="none" anchor="ctr"/>
                <a:lstStyle/>
                <a:p>
                  <a:endParaRPr lang="en-US"/>
                </a:p>
              </p:txBody>
            </p:sp>
            <p:sp>
              <p:nvSpPr>
                <p:cNvPr id="52" name="Line 48"/>
                <p:cNvSpPr>
                  <a:spLocks noChangeAspect="1" noChangeShapeType="1"/>
                </p:cNvSpPr>
                <p:nvPr/>
              </p:nvSpPr>
              <p:spPr bwMode="auto">
                <a:xfrm>
                  <a:off x="1248" y="1152"/>
                  <a:ext cx="0" cy="1440"/>
                </a:xfrm>
                <a:prstGeom prst="line">
                  <a:avLst/>
                </a:prstGeom>
                <a:noFill/>
                <a:ln w="9525">
                  <a:solidFill>
                    <a:schemeClr val="tx1"/>
                  </a:solidFill>
                  <a:round/>
                </a:ln>
              </p:spPr>
              <p:txBody>
                <a:bodyPr/>
                <a:lstStyle/>
                <a:p>
                  <a:endParaRPr lang="en-US"/>
                </a:p>
              </p:txBody>
            </p:sp>
            <p:sp>
              <p:nvSpPr>
                <p:cNvPr id="53" name="Line 49"/>
                <p:cNvSpPr>
                  <a:spLocks noChangeAspect="1" noChangeShapeType="1"/>
                </p:cNvSpPr>
                <p:nvPr/>
              </p:nvSpPr>
              <p:spPr bwMode="auto">
                <a:xfrm rot="1800000">
                  <a:off x="1251" y="1155"/>
                  <a:ext cx="0" cy="1440"/>
                </a:xfrm>
                <a:prstGeom prst="line">
                  <a:avLst/>
                </a:prstGeom>
                <a:noFill/>
                <a:ln w="9525">
                  <a:solidFill>
                    <a:schemeClr val="tx1"/>
                  </a:solidFill>
                  <a:round/>
                </a:ln>
              </p:spPr>
              <p:txBody>
                <a:bodyPr/>
                <a:lstStyle/>
                <a:p>
                  <a:endParaRPr lang="en-US"/>
                </a:p>
              </p:txBody>
            </p:sp>
            <p:sp>
              <p:nvSpPr>
                <p:cNvPr id="54" name="Line 50"/>
                <p:cNvSpPr>
                  <a:spLocks noChangeAspect="1" noChangeShapeType="1"/>
                </p:cNvSpPr>
                <p:nvPr/>
              </p:nvSpPr>
              <p:spPr bwMode="auto">
                <a:xfrm rot="3600000">
                  <a:off x="1245" y="1158"/>
                  <a:ext cx="0" cy="1440"/>
                </a:xfrm>
                <a:prstGeom prst="line">
                  <a:avLst/>
                </a:prstGeom>
                <a:noFill/>
                <a:ln w="9525">
                  <a:solidFill>
                    <a:schemeClr val="tx1"/>
                  </a:solidFill>
                  <a:round/>
                </a:ln>
              </p:spPr>
              <p:txBody>
                <a:bodyPr/>
                <a:lstStyle/>
                <a:p>
                  <a:endParaRPr lang="en-US"/>
                </a:p>
              </p:txBody>
            </p:sp>
            <p:sp>
              <p:nvSpPr>
                <p:cNvPr id="55" name="Line 51"/>
                <p:cNvSpPr>
                  <a:spLocks noChangeAspect="1" noChangeShapeType="1"/>
                </p:cNvSpPr>
                <p:nvPr/>
              </p:nvSpPr>
              <p:spPr bwMode="auto">
                <a:xfrm rot="5400000">
                  <a:off x="1245" y="1140"/>
                  <a:ext cx="0" cy="1440"/>
                </a:xfrm>
                <a:prstGeom prst="line">
                  <a:avLst/>
                </a:prstGeom>
                <a:noFill/>
                <a:ln w="9525">
                  <a:solidFill>
                    <a:schemeClr val="tx1"/>
                  </a:solidFill>
                  <a:round/>
                </a:ln>
              </p:spPr>
              <p:txBody>
                <a:bodyPr/>
                <a:lstStyle/>
                <a:p>
                  <a:endParaRPr lang="en-US"/>
                </a:p>
              </p:txBody>
            </p:sp>
            <p:sp>
              <p:nvSpPr>
                <p:cNvPr id="56" name="Line 52"/>
                <p:cNvSpPr>
                  <a:spLocks noChangeAspect="1" noChangeShapeType="1"/>
                </p:cNvSpPr>
                <p:nvPr/>
              </p:nvSpPr>
              <p:spPr bwMode="auto">
                <a:xfrm rot="7200000">
                  <a:off x="1254" y="1131"/>
                  <a:ext cx="0" cy="1440"/>
                </a:xfrm>
                <a:prstGeom prst="line">
                  <a:avLst/>
                </a:prstGeom>
                <a:noFill/>
                <a:ln w="9525">
                  <a:solidFill>
                    <a:schemeClr val="tx1"/>
                  </a:solidFill>
                  <a:round/>
                </a:ln>
              </p:spPr>
              <p:txBody>
                <a:bodyPr/>
                <a:lstStyle/>
                <a:p>
                  <a:endParaRPr lang="en-US"/>
                </a:p>
              </p:txBody>
            </p:sp>
            <p:sp>
              <p:nvSpPr>
                <p:cNvPr id="57" name="Line 53"/>
                <p:cNvSpPr>
                  <a:spLocks noChangeAspect="1" noChangeShapeType="1"/>
                </p:cNvSpPr>
                <p:nvPr/>
              </p:nvSpPr>
              <p:spPr bwMode="auto">
                <a:xfrm rot="9000000">
                  <a:off x="1263" y="1158"/>
                  <a:ext cx="0" cy="1440"/>
                </a:xfrm>
                <a:prstGeom prst="line">
                  <a:avLst/>
                </a:prstGeom>
                <a:noFill/>
                <a:ln w="9525">
                  <a:solidFill>
                    <a:schemeClr val="tx1"/>
                  </a:solidFill>
                  <a:round/>
                </a:ln>
              </p:spPr>
              <p:txBody>
                <a:bodyPr/>
                <a:lstStyle/>
                <a:p>
                  <a:endParaRPr lang="en-US"/>
                </a:p>
              </p:txBody>
            </p:sp>
            <p:sp>
              <p:nvSpPr>
                <p:cNvPr id="58" name="Oval 54"/>
                <p:cNvSpPr>
                  <a:spLocks noChangeAspect="1" noChangeArrowheads="1"/>
                </p:cNvSpPr>
                <p:nvPr/>
              </p:nvSpPr>
              <p:spPr bwMode="auto">
                <a:xfrm>
                  <a:off x="1107" y="1749"/>
                  <a:ext cx="288" cy="288"/>
                </a:xfrm>
                <a:prstGeom prst="ellipse">
                  <a:avLst/>
                </a:prstGeom>
                <a:solidFill>
                  <a:schemeClr val="bg1"/>
                </a:solidFill>
                <a:ln w="9525">
                  <a:solidFill>
                    <a:schemeClr val="tx1"/>
                  </a:solidFill>
                  <a:round/>
                </a:ln>
              </p:spPr>
              <p:txBody>
                <a:bodyPr wrap="none" anchor="ctr"/>
                <a:lstStyle/>
                <a:p>
                  <a:endParaRPr lang="en-US"/>
                </a:p>
              </p:txBody>
            </p:sp>
          </p:grpSp>
          <p:sp>
            <p:nvSpPr>
              <p:cNvPr id="45" name="Freeform 55"/>
              <p:cNvSpPr>
                <a:spLocks noChangeAspect="1"/>
              </p:cNvSpPr>
              <p:nvPr/>
            </p:nvSpPr>
            <p:spPr bwMode="auto">
              <a:xfrm rot="10800000">
                <a:off x="3582" y="1182"/>
                <a:ext cx="293" cy="189"/>
              </a:xfrm>
              <a:custGeom>
                <a:avLst/>
                <a:gdLst>
                  <a:gd name="T0" fmla="*/ 0 w 287"/>
                  <a:gd name="T1" fmla="*/ 102 h 177"/>
                  <a:gd name="T2" fmla="*/ 59 w 287"/>
                  <a:gd name="T3" fmla="*/ 0 h 177"/>
                  <a:gd name="T4" fmla="*/ 89 w 287"/>
                  <a:gd name="T5" fmla="*/ 17 h 177"/>
                  <a:gd name="T6" fmla="*/ 117 w 287"/>
                  <a:gd name="T7" fmla="*/ 30 h 177"/>
                  <a:gd name="T8" fmla="*/ 147 w 287"/>
                  <a:gd name="T9" fmla="*/ 42 h 177"/>
                  <a:gd name="T10" fmla="*/ 168 w 287"/>
                  <a:gd name="T11" fmla="*/ 48 h 177"/>
                  <a:gd name="T12" fmla="*/ 195 w 287"/>
                  <a:gd name="T13" fmla="*/ 56 h 177"/>
                  <a:gd name="T14" fmla="*/ 222 w 287"/>
                  <a:gd name="T15" fmla="*/ 60 h 177"/>
                  <a:gd name="T16" fmla="*/ 246 w 287"/>
                  <a:gd name="T17" fmla="*/ 65 h 177"/>
                  <a:gd name="T18" fmla="*/ 264 w 287"/>
                  <a:gd name="T19" fmla="*/ 66 h 177"/>
                  <a:gd name="T20" fmla="*/ 287 w 287"/>
                  <a:gd name="T21" fmla="*/ 66 h 177"/>
                  <a:gd name="T22" fmla="*/ 287 w 287"/>
                  <a:gd name="T23" fmla="*/ 177 h 177"/>
                  <a:gd name="T24" fmla="*/ 252 w 287"/>
                  <a:gd name="T25" fmla="*/ 177 h 177"/>
                  <a:gd name="T26" fmla="*/ 228 w 287"/>
                  <a:gd name="T27" fmla="*/ 176 h 177"/>
                  <a:gd name="T28" fmla="*/ 200 w 287"/>
                  <a:gd name="T29" fmla="*/ 173 h 177"/>
                  <a:gd name="T30" fmla="*/ 170 w 287"/>
                  <a:gd name="T31" fmla="*/ 167 h 177"/>
                  <a:gd name="T32" fmla="*/ 144 w 287"/>
                  <a:gd name="T33" fmla="*/ 161 h 177"/>
                  <a:gd name="T34" fmla="*/ 110 w 287"/>
                  <a:gd name="T35" fmla="*/ 152 h 177"/>
                  <a:gd name="T36" fmla="*/ 69 w 287"/>
                  <a:gd name="T37" fmla="*/ 138 h 177"/>
                  <a:gd name="T38" fmla="*/ 42 w 287"/>
                  <a:gd name="T39" fmla="*/ 126 h 177"/>
                  <a:gd name="T40" fmla="*/ 23 w 287"/>
                  <a:gd name="T41" fmla="*/ 116 h 177"/>
                  <a:gd name="T42" fmla="*/ 0 w 287"/>
                  <a:gd name="T43" fmla="*/ 102 h 1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7"/>
                  <a:gd name="T67" fmla="*/ 0 h 177"/>
                  <a:gd name="T68" fmla="*/ 287 w 287"/>
                  <a:gd name="T69" fmla="*/ 177 h 17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7" h="177">
                    <a:moveTo>
                      <a:pt x="0" y="102"/>
                    </a:moveTo>
                    <a:lnTo>
                      <a:pt x="59" y="0"/>
                    </a:lnTo>
                    <a:lnTo>
                      <a:pt x="89" y="17"/>
                    </a:lnTo>
                    <a:lnTo>
                      <a:pt x="117" y="30"/>
                    </a:lnTo>
                    <a:lnTo>
                      <a:pt x="147" y="42"/>
                    </a:lnTo>
                    <a:lnTo>
                      <a:pt x="168" y="48"/>
                    </a:lnTo>
                    <a:lnTo>
                      <a:pt x="195" y="56"/>
                    </a:lnTo>
                    <a:lnTo>
                      <a:pt x="222" y="60"/>
                    </a:lnTo>
                    <a:lnTo>
                      <a:pt x="246" y="65"/>
                    </a:lnTo>
                    <a:lnTo>
                      <a:pt x="264" y="66"/>
                    </a:lnTo>
                    <a:lnTo>
                      <a:pt x="287" y="66"/>
                    </a:lnTo>
                    <a:lnTo>
                      <a:pt x="287" y="177"/>
                    </a:lnTo>
                    <a:lnTo>
                      <a:pt x="252" y="177"/>
                    </a:lnTo>
                    <a:lnTo>
                      <a:pt x="228" y="176"/>
                    </a:lnTo>
                    <a:lnTo>
                      <a:pt x="200" y="173"/>
                    </a:lnTo>
                    <a:lnTo>
                      <a:pt x="170" y="167"/>
                    </a:lnTo>
                    <a:lnTo>
                      <a:pt x="144" y="161"/>
                    </a:lnTo>
                    <a:lnTo>
                      <a:pt x="110" y="152"/>
                    </a:lnTo>
                    <a:lnTo>
                      <a:pt x="69" y="138"/>
                    </a:lnTo>
                    <a:lnTo>
                      <a:pt x="42" y="126"/>
                    </a:lnTo>
                    <a:lnTo>
                      <a:pt x="23" y="116"/>
                    </a:lnTo>
                    <a:lnTo>
                      <a:pt x="0" y="102"/>
                    </a:lnTo>
                    <a:close/>
                  </a:path>
                </a:pathLst>
              </a:custGeom>
              <a:solidFill>
                <a:srgbClr val="FF0000"/>
              </a:solidFill>
              <a:ln w="9525">
                <a:solidFill>
                  <a:schemeClr val="tx1"/>
                </a:solidFill>
                <a:round/>
              </a:ln>
            </p:spPr>
            <p:txBody>
              <a:bodyPr/>
              <a:lstStyle/>
              <a:p>
                <a:endParaRPr lang="en-US"/>
              </a:p>
            </p:txBody>
          </p:sp>
          <p:sp>
            <p:nvSpPr>
              <p:cNvPr id="46" name="Freeform 56"/>
              <p:cNvSpPr>
                <a:spLocks noChangeAspect="1"/>
              </p:cNvSpPr>
              <p:nvPr/>
            </p:nvSpPr>
            <p:spPr bwMode="auto">
              <a:xfrm>
                <a:off x="3414" y="1970"/>
                <a:ext cx="170" cy="139"/>
              </a:xfrm>
              <a:custGeom>
                <a:avLst/>
                <a:gdLst>
                  <a:gd name="T0" fmla="*/ 0 w 170"/>
                  <a:gd name="T1" fmla="*/ 85 h 139"/>
                  <a:gd name="T2" fmla="*/ 50 w 170"/>
                  <a:gd name="T3" fmla="*/ 0 h 139"/>
                  <a:gd name="T4" fmla="*/ 75 w 170"/>
                  <a:gd name="T5" fmla="*/ 15 h 139"/>
                  <a:gd name="T6" fmla="*/ 102 w 170"/>
                  <a:gd name="T7" fmla="*/ 24 h 139"/>
                  <a:gd name="T8" fmla="*/ 128 w 170"/>
                  <a:gd name="T9" fmla="*/ 31 h 139"/>
                  <a:gd name="T10" fmla="*/ 170 w 170"/>
                  <a:gd name="T11" fmla="*/ 36 h 139"/>
                  <a:gd name="T12" fmla="*/ 170 w 170"/>
                  <a:gd name="T13" fmla="*/ 139 h 139"/>
                  <a:gd name="T14" fmla="*/ 141 w 170"/>
                  <a:gd name="T15" fmla="*/ 136 h 139"/>
                  <a:gd name="T16" fmla="*/ 105 w 170"/>
                  <a:gd name="T17" fmla="*/ 130 h 139"/>
                  <a:gd name="T18" fmla="*/ 74 w 170"/>
                  <a:gd name="T19" fmla="*/ 121 h 139"/>
                  <a:gd name="T20" fmla="*/ 38 w 170"/>
                  <a:gd name="T21" fmla="*/ 108 h 139"/>
                  <a:gd name="T22" fmla="*/ 23 w 170"/>
                  <a:gd name="T23" fmla="*/ 102 h 139"/>
                  <a:gd name="T24" fmla="*/ 0 w 170"/>
                  <a:gd name="T25" fmla="*/ 85 h 1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139"/>
                  <a:gd name="T41" fmla="*/ 170 w 170"/>
                  <a:gd name="T42" fmla="*/ 139 h 1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139">
                    <a:moveTo>
                      <a:pt x="0" y="85"/>
                    </a:moveTo>
                    <a:lnTo>
                      <a:pt x="50" y="0"/>
                    </a:lnTo>
                    <a:lnTo>
                      <a:pt x="75" y="15"/>
                    </a:lnTo>
                    <a:lnTo>
                      <a:pt x="102" y="24"/>
                    </a:lnTo>
                    <a:lnTo>
                      <a:pt x="128" y="31"/>
                    </a:lnTo>
                    <a:lnTo>
                      <a:pt x="170" y="36"/>
                    </a:lnTo>
                    <a:lnTo>
                      <a:pt x="170" y="139"/>
                    </a:lnTo>
                    <a:lnTo>
                      <a:pt x="141" y="136"/>
                    </a:lnTo>
                    <a:lnTo>
                      <a:pt x="105" y="130"/>
                    </a:lnTo>
                    <a:lnTo>
                      <a:pt x="74" y="121"/>
                    </a:lnTo>
                    <a:lnTo>
                      <a:pt x="38" y="108"/>
                    </a:lnTo>
                    <a:lnTo>
                      <a:pt x="23" y="102"/>
                    </a:lnTo>
                    <a:lnTo>
                      <a:pt x="0" y="85"/>
                    </a:lnTo>
                    <a:close/>
                  </a:path>
                </a:pathLst>
              </a:custGeom>
              <a:solidFill>
                <a:srgbClr val="0000FF"/>
              </a:solidFill>
              <a:ln w="9525">
                <a:solidFill>
                  <a:schemeClr val="tx1"/>
                </a:solidFill>
                <a:round/>
              </a:ln>
            </p:spPr>
            <p:txBody>
              <a:bodyPr/>
              <a:lstStyle/>
              <a:p>
                <a:endParaRPr lang="en-US"/>
              </a:p>
            </p:txBody>
          </p:sp>
          <p:sp>
            <p:nvSpPr>
              <p:cNvPr id="47" name="Freeform 57"/>
              <p:cNvSpPr>
                <a:spLocks noChangeAspect="1"/>
              </p:cNvSpPr>
              <p:nvPr/>
            </p:nvSpPr>
            <p:spPr bwMode="auto">
              <a:xfrm>
                <a:off x="3003" y="1176"/>
                <a:ext cx="579" cy="873"/>
              </a:xfrm>
              <a:custGeom>
                <a:avLst/>
                <a:gdLst>
                  <a:gd name="T0" fmla="*/ 80 w 579"/>
                  <a:gd name="T1" fmla="*/ 873 h 873"/>
                  <a:gd name="T2" fmla="*/ 188 w 579"/>
                  <a:gd name="T3" fmla="*/ 810 h 873"/>
                  <a:gd name="T4" fmla="*/ 182 w 579"/>
                  <a:gd name="T5" fmla="*/ 800 h 873"/>
                  <a:gd name="T6" fmla="*/ 167 w 579"/>
                  <a:gd name="T7" fmla="*/ 770 h 873"/>
                  <a:gd name="T8" fmla="*/ 156 w 579"/>
                  <a:gd name="T9" fmla="*/ 741 h 873"/>
                  <a:gd name="T10" fmla="*/ 147 w 579"/>
                  <a:gd name="T11" fmla="*/ 711 h 873"/>
                  <a:gd name="T12" fmla="*/ 140 w 579"/>
                  <a:gd name="T13" fmla="*/ 687 h 873"/>
                  <a:gd name="T14" fmla="*/ 135 w 579"/>
                  <a:gd name="T15" fmla="*/ 654 h 873"/>
                  <a:gd name="T16" fmla="*/ 131 w 579"/>
                  <a:gd name="T17" fmla="*/ 614 h 873"/>
                  <a:gd name="T18" fmla="*/ 129 w 579"/>
                  <a:gd name="T19" fmla="*/ 564 h 873"/>
                  <a:gd name="T20" fmla="*/ 134 w 579"/>
                  <a:gd name="T21" fmla="*/ 525 h 873"/>
                  <a:gd name="T22" fmla="*/ 140 w 579"/>
                  <a:gd name="T23" fmla="*/ 489 h 873"/>
                  <a:gd name="T24" fmla="*/ 155 w 579"/>
                  <a:gd name="T25" fmla="*/ 434 h 873"/>
                  <a:gd name="T26" fmla="*/ 179 w 579"/>
                  <a:gd name="T27" fmla="*/ 377 h 873"/>
                  <a:gd name="T28" fmla="*/ 201 w 579"/>
                  <a:gd name="T29" fmla="*/ 338 h 873"/>
                  <a:gd name="T30" fmla="*/ 233 w 579"/>
                  <a:gd name="T31" fmla="*/ 294 h 873"/>
                  <a:gd name="T32" fmla="*/ 264 w 579"/>
                  <a:gd name="T33" fmla="*/ 258 h 873"/>
                  <a:gd name="T34" fmla="*/ 305 w 579"/>
                  <a:gd name="T35" fmla="*/ 222 h 873"/>
                  <a:gd name="T36" fmla="*/ 338 w 579"/>
                  <a:gd name="T37" fmla="*/ 198 h 873"/>
                  <a:gd name="T38" fmla="*/ 381 w 579"/>
                  <a:gd name="T39" fmla="*/ 173 h 873"/>
                  <a:gd name="T40" fmla="*/ 434 w 579"/>
                  <a:gd name="T41" fmla="*/ 149 h 873"/>
                  <a:gd name="T42" fmla="*/ 485 w 579"/>
                  <a:gd name="T43" fmla="*/ 135 h 873"/>
                  <a:gd name="T44" fmla="*/ 545 w 579"/>
                  <a:gd name="T45" fmla="*/ 125 h 873"/>
                  <a:gd name="T46" fmla="*/ 579 w 579"/>
                  <a:gd name="T47" fmla="*/ 123 h 873"/>
                  <a:gd name="T48" fmla="*/ 579 w 579"/>
                  <a:gd name="T49" fmla="*/ 0 h 873"/>
                  <a:gd name="T50" fmla="*/ 536 w 579"/>
                  <a:gd name="T51" fmla="*/ 0 h 873"/>
                  <a:gd name="T52" fmla="*/ 507 w 579"/>
                  <a:gd name="T53" fmla="*/ 6 h 873"/>
                  <a:gd name="T54" fmla="*/ 480 w 579"/>
                  <a:gd name="T55" fmla="*/ 11 h 873"/>
                  <a:gd name="T56" fmla="*/ 443 w 579"/>
                  <a:gd name="T57" fmla="*/ 17 h 873"/>
                  <a:gd name="T58" fmla="*/ 386 w 579"/>
                  <a:gd name="T59" fmla="*/ 33 h 873"/>
                  <a:gd name="T60" fmla="*/ 354 w 579"/>
                  <a:gd name="T61" fmla="*/ 48 h 873"/>
                  <a:gd name="T62" fmla="*/ 320 w 579"/>
                  <a:gd name="T63" fmla="*/ 62 h 873"/>
                  <a:gd name="T64" fmla="*/ 282 w 579"/>
                  <a:gd name="T65" fmla="*/ 86 h 873"/>
                  <a:gd name="T66" fmla="*/ 249 w 579"/>
                  <a:gd name="T67" fmla="*/ 105 h 873"/>
                  <a:gd name="T68" fmla="*/ 219 w 579"/>
                  <a:gd name="T69" fmla="*/ 128 h 873"/>
                  <a:gd name="T70" fmla="*/ 189 w 579"/>
                  <a:gd name="T71" fmla="*/ 153 h 873"/>
                  <a:gd name="T72" fmla="*/ 167 w 579"/>
                  <a:gd name="T73" fmla="*/ 174 h 873"/>
                  <a:gd name="T74" fmla="*/ 146 w 579"/>
                  <a:gd name="T75" fmla="*/ 197 h 873"/>
                  <a:gd name="T76" fmla="*/ 126 w 579"/>
                  <a:gd name="T77" fmla="*/ 222 h 873"/>
                  <a:gd name="T78" fmla="*/ 104 w 579"/>
                  <a:gd name="T79" fmla="*/ 251 h 873"/>
                  <a:gd name="T80" fmla="*/ 83 w 579"/>
                  <a:gd name="T81" fmla="*/ 282 h 873"/>
                  <a:gd name="T82" fmla="*/ 63 w 579"/>
                  <a:gd name="T83" fmla="*/ 318 h 873"/>
                  <a:gd name="T84" fmla="*/ 45 w 579"/>
                  <a:gd name="T85" fmla="*/ 357 h 873"/>
                  <a:gd name="T86" fmla="*/ 35 w 579"/>
                  <a:gd name="T87" fmla="*/ 387 h 873"/>
                  <a:gd name="T88" fmla="*/ 21 w 579"/>
                  <a:gd name="T89" fmla="*/ 429 h 873"/>
                  <a:gd name="T90" fmla="*/ 9 w 579"/>
                  <a:gd name="T91" fmla="*/ 482 h 873"/>
                  <a:gd name="T92" fmla="*/ 5 w 579"/>
                  <a:gd name="T93" fmla="*/ 518 h 873"/>
                  <a:gd name="T94" fmla="*/ 0 w 579"/>
                  <a:gd name="T95" fmla="*/ 567 h 873"/>
                  <a:gd name="T96" fmla="*/ 0 w 579"/>
                  <a:gd name="T97" fmla="*/ 611 h 873"/>
                  <a:gd name="T98" fmla="*/ 6 w 579"/>
                  <a:gd name="T99" fmla="*/ 665 h 873"/>
                  <a:gd name="T100" fmla="*/ 17 w 579"/>
                  <a:gd name="T101" fmla="*/ 717 h 873"/>
                  <a:gd name="T102" fmla="*/ 24 w 579"/>
                  <a:gd name="T103" fmla="*/ 746 h 873"/>
                  <a:gd name="T104" fmla="*/ 42 w 579"/>
                  <a:gd name="T105" fmla="*/ 795 h 873"/>
                  <a:gd name="T106" fmla="*/ 57 w 579"/>
                  <a:gd name="T107" fmla="*/ 831 h 873"/>
                  <a:gd name="T108" fmla="*/ 72 w 579"/>
                  <a:gd name="T109" fmla="*/ 858 h 873"/>
                  <a:gd name="T110" fmla="*/ 80 w 579"/>
                  <a:gd name="T111" fmla="*/ 873 h 87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79"/>
                  <a:gd name="T169" fmla="*/ 0 h 873"/>
                  <a:gd name="T170" fmla="*/ 579 w 579"/>
                  <a:gd name="T171" fmla="*/ 873 h 87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79" h="873">
                    <a:moveTo>
                      <a:pt x="80" y="873"/>
                    </a:moveTo>
                    <a:lnTo>
                      <a:pt x="188" y="810"/>
                    </a:lnTo>
                    <a:lnTo>
                      <a:pt x="182" y="800"/>
                    </a:lnTo>
                    <a:lnTo>
                      <a:pt x="167" y="770"/>
                    </a:lnTo>
                    <a:lnTo>
                      <a:pt x="156" y="741"/>
                    </a:lnTo>
                    <a:lnTo>
                      <a:pt x="147" y="711"/>
                    </a:lnTo>
                    <a:lnTo>
                      <a:pt x="140" y="687"/>
                    </a:lnTo>
                    <a:lnTo>
                      <a:pt x="135" y="654"/>
                    </a:lnTo>
                    <a:lnTo>
                      <a:pt x="131" y="614"/>
                    </a:lnTo>
                    <a:lnTo>
                      <a:pt x="129" y="564"/>
                    </a:lnTo>
                    <a:lnTo>
                      <a:pt x="134" y="525"/>
                    </a:lnTo>
                    <a:lnTo>
                      <a:pt x="140" y="489"/>
                    </a:lnTo>
                    <a:lnTo>
                      <a:pt x="155" y="434"/>
                    </a:lnTo>
                    <a:lnTo>
                      <a:pt x="179" y="377"/>
                    </a:lnTo>
                    <a:lnTo>
                      <a:pt x="201" y="338"/>
                    </a:lnTo>
                    <a:lnTo>
                      <a:pt x="233" y="294"/>
                    </a:lnTo>
                    <a:lnTo>
                      <a:pt x="264" y="258"/>
                    </a:lnTo>
                    <a:lnTo>
                      <a:pt x="305" y="222"/>
                    </a:lnTo>
                    <a:lnTo>
                      <a:pt x="338" y="198"/>
                    </a:lnTo>
                    <a:lnTo>
                      <a:pt x="381" y="173"/>
                    </a:lnTo>
                    <a:lnTo>
                      <a:pt x="434" y="149"/>
                    </a:lnTo>
                    <a:lnTo>
                      <a:pt x="485" y="135"/>
                    </a:lnTo>
                    <a:lnTo>
                      <a:pt x="545" y="125"/>
                    </a:lnTo>
                    <a:lnTo>
                      <a:pt x="579" y="123"/>
                    </a:lnTo>
                    <a:lnTo>
                      <a:pt x="579" y="0"/>
                    </a:lnTo>
                    <a:lnTo>
                      <a:pt x="536" y="0"/>
                    </a:lnTo>
                    <a:lnTo>
                      <a:pt x="507" y="6"/>
                    </a:lnTo>
                    <a:lnTo>
                      <a:pt x="480" y="11"/>
                    </a:lnTo>
                    <a:lnTo>
                      <a:pt x="443" y="17"/>
                    </a:lnTo>
                    <a:lnTo>
                      <a:pt x="386" y="33"/>
                    </a:lnTo>
                    <a:lnTo>
                      <a:pt x="354" y="48"/>
                    </a:lnTo>
                    <a:lnTo>
                      <a:pt x="320" y="62"/>
                    </a:lnTo>
                    <a:lnTo>
                      <a:pt x="282" y="86"/>
                    </a:lnTo>
                    <a:lnTo>
                      <a:pt x="249" y="105"/>
                    </a:lnTo>
                    <a:lnTo>
                      <a:pt x="219" y="128"/>
                    </a:lnTo>
                    <a:lnTo>
                      <a:pt x="189" y="153"/>
                    </a:lnTo>
                    <a:lnTo>
                      <a:pt x="167" y="174"/>
                    </a:lnTo>
                    <a:lnTo>
                      <a:pt x="146" y="197"/>
                    </a:lnTo>
                    <a:lnTo>
                      <a:pt x="126" y="222"/>
                    </a:lnTo>
                    <a:lnTo>
                      <a:pt x="104" y="251"/>
                    </a:lnTo>
                    <a:lnTo>
                      <a:pt x="83" y="282"/>
                    </a:lnTo>
                    <a:lnTo>
                      <a:pt x="63" y="318"/>
                    </a:lnTo>
                    <a:lnTo>
                      <a:pt x="45" y="357"/>
                    </a:lnTo>
                    <a:lnTo>
                      <a:pt x="35" y="387"/>
                    </a:lnTo>
                    <a:lnTo>
                      <a:pt x="21" y="429"/>
                    </a:lnTo>
                    <a:lnTo>
                      <a:pt x="9" y="482"/>
                    </a:lnTo>
                    <a:lnTo>
                      <a:pt x="5" y="518"/>
                    </a:lnTo>
                    <a:lnTo>
                      <a:pt x="0" y="567"/>
                    </a:lnTo>
                    <a:lnTo>
                      <a:pt x="0" y="611"/>
                    </a:lnTo>
                    <a:lnTo>
                      <a:pt x="6" y="665"/>
                    </a:lnTo>
                    <a:lnTo>
                      <a:pt x="17" y="717"/>
                    </a:lnTo>
                    <a:lnTo>
                      <a:pt x="24" y="746"/>
                    </a:lnTo>
                    <a:lnTo>
                      <a:pt x="42" y="795"/>
                    </a:lnTo>
                    <a:lnTo>
                      <a:pt x="57" y="831"/>
                    </a:lnTo>
                    <a:lnTo>
                      <a:pt x="72" y="858"/>
                    </a:lnTo>
                    <a:lnTo>
                      <a:pt x="80" y="873"/>
                    </a:lnTo>
                    <a:close/>
                  </a:path>
                </a:pathLst>
              </a:custGeom>
              <a:solidFill>
                <a:schemeClr val="bg2"/>
              </a:solidFill>
              <a:ln w="9525">
                <a:solidFill>
                  <a:schemeClr val="tx1"/>
                </a:solidFill>
                <a:miter lim="800000"/>
              </a:ln>
            </p:spPr>
            <p:txBody>
              <a:bodyPr wrap="none"/>
              <a:lstStyle/>
              <a:p>
                <a:endParaRPr lang="en-US"/>
              </a:p>
            </p:txBody>
          </p:sp>
        </p:grpSp>
        <p:sp>
          <p:nvSpPr>
            <p:cNvPr id="43" name="AutoShape 58"/>
            <p:cNvSpPr>
              <a:spLocks noChangeAspect="1" noChangeArrowheads="1"/>
            </p:cNvSpPr>
            <p:nvPr/>
          </p:nvSpPr>
          <p:spPr bwMode="auto">
            <a:xfrm>
              <a:off x="3492" y="864"/>
              <a:ext cx="195" cy="375"/>
            </a:xfrm>
            <a:prstGeom prst="downArrow">
              <a:avLst>
                <a:gd name="adj1" fmla="val 50000"/>
                <a:gd name="adj2" fmla="val 48077"/>
              </a:avLst>
            </a:prstGeom>
            <a:solidFill>
              <a:srgbClr val="000000"/>
            </a:solidFill>
            <a:ln w="9525">
              <a:solidFill>
                <a:schemeClr val="tx1"/>
              </a:solidFill>
              <a:miter lim="800000"/>
            </a:ln>
          </p:spPr>
          <p:txBody>
            <a:bodyPr wrap="none" anchor="ctr"/>
            <a:lstStyle/>
            <a:p>
              <a:endParaRPr lang="en-US"/>
            </a:p>
          </p:txBody>
        </p:sp>
      </p:grpSp>
      <p:grpSp>
        <p:nvGrpSpPr>
          <p:cNvPr id="59" name="Group 59"/>
          <p:cNvGrpSpPr>
            <a:grpSpLocks noChangeAspect="1"/>
          </p:cNvGrpSpPr>
          <p:nvPr/>
        </p:nvGrpSpPr>
        <p:grpSpPr bwMode="auto">
          <a:xfrm>
            <a:off x="6883400" y="1649413"/>
            <a:ext cx="1727200" cy="2168525"/>
            <a:chOff x="4299" y="858"/>
            <a:chExt cx="1163" cy="1461"/>
          </a:xfrm>
        </p:grpSpPr>
        <p:grpSp>
          <p:nvGrpSpPr>
            <p:cNvPr id="60" name="Group 60"/>
            <p:cNvGrpSpPr>
              <a:grpSpLocks noChangeAspect="1"/>
            </p:cNvGrpSpPr>
            <p:nvPr/>
          </p:nvGrpSpPr>
          <p:grpSpPr bwMode="auto">
            <a:xfrm>
              <a:off x="4299" y="1157"/>
              <a:ext cx="1163" cy="1162"/>
              <a:chOff x="4299" y="1157"/>
              <a:chExt cx="1163" cy="1162"/>
            </a:xfrm>
          </p:grpSpPr>
          <p:grpSp>
            <p:nvGrpSpPr>
              <p:cNvPr id="62" name="Group 61"/>
              <p:cNvGrpSpPr>
                <a:grpSpLocks noChangeAspect="1"/>
              </p:cNvGrpSpPr>
              <p:nvPr/>
            </p:nvGrpSpPr>
            <p:grpSpPr bwMode="auto">
              <a:xfrm>
                <a:off x="4299" y="1158"/>
                <a:ext cx="1163" cy="1161"/>
                <a:chOff x="525" y="1152"/>
                <a:chExt cx="1449" cy="1446"/>
              </a:xfrm>
            </p:grpSpPr>
            <p:sp>
              <p:nvSpPr>
                <p:cNvPr id="65" name="Oval 62"/>
                <p:cNvSpPr>
                  <a:spLocks noChangeAspect="1" noChangeArrowheads="1"/>
                </p:cNvSpPr>
                <p:nvPr/>
              </p:nvSpPr>
              <p:spPr bwMode="auto">
                <a:xfrm>
                  <a:off x="528" y="1153"/>
                  <a:ext cx="1440" cy="1439"/>
                </a:xfrm>
                <a:prstGeom prst="ellipse">
                  <a:avLst/>
                </a:prstGeom>
                <a:solidFill>
                  <a:schemeClr val="bg1"/>
                </a:solidFill>
                <a:ln w="9525">
                  <a:solidFill>
                    <a:schemeClr val="tx1"/>
                  </a:solidFill>
                  <a:round/>
                </a:ln>
                <a:effectLst>
                  <a:outerShdw blurRad="63500" dist="107763" dir="2700000" algn="ctr" rotWithShape="0">
                    <a:schemeClr val="bg2">
                      <a:alpha val="74998"/>
                    </a:schemeClr>
                  </a:outerShdw>
                </a:effectLst>
              </p:spPr>
              <p:txBody>
                <a:bodyPr wrap="none" anchor="ctr"/>
                <a:lstStyle/>
                <a:p>
                  <a:pPr>
                    <a:defRPr/>
                  </a:pPr>
                  <a:endParaRPr lang="en-US"/>
                </a:p>
              </p:txBody>
            </p:sp>
            <p:sp>
              <p:nvSpPr>
                <p:cNvPr id="66" name="Oval 63"/>
                <p:cNvSpPr>
                  <a:spLocks noChangeAspect="1" noChangeArrowheads="1"/>
                </p:cNvSpPr>
                <p:nvPr/>
              </p:nvSpPr>
              <p:spPr bwMode="auto">
                <a:xfrm>
                  <a:off x="687" y="1302"/>
                  <a:ext cx="1152" cy="1152"/>
                </a:xfrm>
                <a:prstGeom prst="ellipse">
                  <a:avLst/>
                </a:prstGeom>
                <a:solidFill>
                  <a:schemeClr val="bg1"/>
                </a:solidFill>
                <a:ln w="9525">
                  <a:solidFill>
                    <a:schemeClr val="tx1"/>
                  </a:solidFill>
                  <a:round/>
                </a:ln>
              </p:spPr>
              <p:txBody>
                <a:bodyPr wrap="none" anchor="ctr"/>
                <a:lstStyle/>
                <a:p>
                  <a:endParaRPr lang="en-US"/>
                </a:p>
              </p:txBody>
            </p:sp>
            <p:sp>
              <p:nvSpPr>
                <p:cNvPr id="67" name="Oval 64"/>
                <p:cNvSpPr>
                  <a:spLocks noChangeAspect="1" noChangeArrowheads="1"/>
                </p:cNvSpPr>
                <p:nvPr/>
              </p:nvSpPr>
              <p:spPr bwMode="auto">
                <a:xfrm>
                  <a:off x="831" y="1446"/>
                  <a:ext cx="864" cy="864"/>
                </a:xfrm>
                <a:prstGeom prst="ellipse">
                  <a:avLst/>
                </a:prstGeom>
                <a:solidFill>
                  <a:schemeClr val="bg1"/>
                </a:solidFill>
                <a:ln w="9525">
                  <a:solidFill>
                    <a:schemeClr val="tx1"/>
                  </a:solidFill>
                  <a:round/>
                </a:ln>
              </p:spPr>
              <p:txBody>
                <a:bodyPr wrap="none" anchor="ctr"/>
                <a:lstStyle/>
                <a:p>
                  <a:endParaRPr lang="en-US"/>
                </a:p>
              </p:txBody>
            </p:sp>
            <p:sp>
              <p:nvSpPr>
                <p:cNvPr id="68" name="Oval 65"/>
                <p:cNvSpPr>
                  <a:spLocks noChangeAspect="1" noChangeArrowheads="1"/>
                </p:cNvSpPr>
                <p:nvPr/>
              </p:nvSpPr>
              <p:spPr bwMode="auto">
                <a:xfrm>
                  <a:off x="963" y="1605"/>
                  <a:ext cx="576" cy="576"/>
                </a:xfrm>
                <a:prstGeom prst="ellipse">
                  <a:avLst/>
                </a:prstGeom>
                <a:solidFill>
                  <a:schemeClr val="bg1"/>
                </a:solidFill>
                <a:ln w="9525">
                  <a:solidFill>
                    <a:schemeClr val="tx1"/>
                  </a:solidFill>
                  <a:round/>
                </a:ln>
              </p:spPr>
              <p:txBody>
                <a:bodyPr wrap="none" anchor="ctr"/>
                <a:lstStyle/>
                <a:p>
                  <a:endParaRPr lang="en-US"/>
                </a:p>
              </p:txBody>
            </p:sp>
            <p:sp>
              <p:nvSpPr>
                <p:cNvPr id="69" name="Line 66"/>
                <p:cNvSpPr>
                  <a:spLocks noChangeAspect="1" noChangeShapeType="1"/>
                </p:cNvSpPr>
                <p:nvPr/>
              </p:nvSpPr>
              <p:spPr bwMode="auto">
                <a:xfrm>
                  <a:off x="1248" y="1152"/>
                  <a:ext cx="0" cy="1440"/>
                </a:xfrm>
                <a:prstGeom prst="line">
                  <a:avLst/>
                </a:prstGeom>
                <a:noFill/>
                <a:ln w="9525">
                  <a:solidFill>
                    <a:schemeClr val="tx1"/>
                  </a:solidFill>
                  <a:round/>
                </a:ln>
              </p:spPr>
              <p:txBody>
                <a:bodyPr/>
                <a:lstStyle/>
                <a:p>
                  <a:endParaRPr lang="en-US"/>
                </a:p>
              </p:txBody>
            </p:sp>
            <p:sp>
              <p:nvSpPr>
                <p:cNvPr id="70" name="Line 67"/>
                <p:cNvSpPr>
                  <a:spLocks noChangeAspect="1" noChangeShapeType="1"/>
                </p:cNvSpPr>
                <p:nvPr/>
              </p:nvSpPr>
              <p:spPr bwMode="auto">
                <a:xfrm rot="1800000">
                  <a:off x="1251" y="1155"/>
                  <a:ext cx="0" cy="1440"/>
                </a:xfrm>
                <a:prstGeom prst="line">
                  <a:avLst/>
                </a:prstGeom>
                <a:noFill/>
                <a:ln w="9525">
                  <a:solidFill>
                    <a:schemeClr val="tx1"/>
                  </a:solidFill>
                  <a:round/>
                </a:ln>
              </p:spPr>
              <p:txBody>
                <a:bodyPr/>
                <a:lstStyle/>
                <a:p>
                  <a:endParaRPr lang="en-US"/>
                </a:p>
              </p:txBody>
            </p:sp>
            <p:sp>
              <p:nvSpPr>
                <p:cNvPr id="71" name="Line 68"/>
                <p:cNvSpPr>
                  <a:spLocks noChangeAspect="1" noChangeShapeType="1"/>
                </p:cNvSpPr>
                <p:nvPr/>
              </p:nvSpPr>
              <p:spPr bwMode="auto">
                <a:xfrm rot="3600000">
                  <a:off x="1245" y="1158"/>
                  <a:ext cx="0" cy="1440"/>
                </a:xfrm>
                <a:prstGeom prst="line">
                  <a:avLst/>
                </a:prstGeom>
                <a:noFill/>
                <a:ln w="9525">
                  <a:solidFill>
                    <a:schemeClr val="tx1"/>
                  </a:solidFill>
                  <a:round/>
                </a:ln>
              </p:spPr>
              <p:txBody>
                <a:bodyPr/>
                <a:lstStyle/>
                <a:p>
                  <a:endParaRPr lang="en-US"/>
                </a:p>
              </p:txBody>
            </p:sp>
            <p:sp>
              <p:nvSpPr>
                <p:cNvPr id="72" name="Line 69"/>
                <p:cNvSpPr>
                  <a:spLocks noChangeAspect="1" noChangeShapeType="1"/>
                </p:cNvSpPr>
                <p:nvPr/>
              </p:nvSpPr>
              <p:spPr bwMode="auto">
                <a:xfrm rot="5400000">
                  <a:off x="1245" y="1140"/>
                  <a:ext cx="0" cy="1440"/>
                </a:xfrm>
                <a:prstGeom prst="line">
                  <a:avLst/>
                </a:prstGeom>
                <a:noFill/>
                <a:ln w="9525">
                  <a:solidFill>
                    <a:schemeClr val="tx1"/>
                  </a:solidFill>
                  <a:round/>
                </a:ln>
              </p:spPr>
              <p:txBody>
                <a:bodyPr/>
                <a:lstStyle/>
                <a:p>
                  <a:endParaRPr lang="en-US"/>
                </a:p>
              </p:txBody>
            </p:sp>
            <p:sp>
              <p:nvSpPr>
                <p:cNvPr id="73" name="Line 70"/>
                <p:cNvSpPr>
                  <a:spLocks noChangeAspect="1" noChangeShapeType="1"/>
                </p:cNvSpPr>
                <p:nvPr/>
              </p:nvSpPr>
              <p:spPr bwMode="auto">
                <a:xfrm rot="7200000">
                  <a:off x="1254" y="1131"/>
                  <a:ext cx="0" cy="1440"/>
                </a:xfrm>
                <a:prstGeom prst="line">
                  <a:avLst/>
                </a:prstGeom>
                <a:noFill/>
                <a:ln w="9525">
                  <a:solidFill>
                    <a:schemeClr val="tx1"/>
                  </a:solidFill>
                  <a:round/>
                </a:ln>
              </p:spPr>
              <p:txBody>
                <a:bodyPr/>
                <a:lstStyle/>
                <a:p>
                  <a:endParaRPr lang="en-US"/>
                </a:p>
              </p:txBody>
            </p:sp>
            <p:sp>
              <p:nvSpPr>
                <p:cNvPr id="74" name="Line 71"/>
                <p:cNvSpPr>
                  <a:spLocks noChangeAspect="1" noChangeShapeType="1"/>
                </p:cNvSpPr>
                <p:nvPr/>
              </p:nvSpPr>
              <p:spPr bwMode="auto">
                <a:xfrm rot="9000000">
                  <a:off x="1263" y="1158"/>
                  <a:ext cx="0" cy="1440"/>
                </a:xfrm>
                <a:prstGeom prst="line">
                  <a:avLst/>
                </a:prstGeom>
                <a:noFill/>
                <a:ln w="9525">
                  <a:solidFill>
                    <a:schemeClr val="tx1"/>
                  </a:solidFill>
                  <a:round/>
                </a:ln>
              </p:spPr>
              <p:txBody>
                <a:bodyPr/>
                <a:lstStyle/>
                <a:p>
                  <a:endParaRPr lang="en-US"/>
                </a:p>
              </p:txBody>
            </p:sp>
            <p:sp>
              <p:nvSpPr>
                <p:cNvPr id="75" name="Oval 72"/>
                <p:cNvSpPr>
                  <a:spLocks noChangeAspect="1" noChangeArrowheads="1"/>
                </p:cNvSpPr>
                <p:nvPr/>
              </p:nvSpPr>
              <p:spPr bwMode="auto">
                <a:xfrm>
                  <a:off x="1107" y="1749"/>
                  <a:ext cx="288" cy="288"/>
                </a:xfrm>
                <a:prstGeom prst="ellipse">
                  <a:avLst/>
                </a:prstGeom>
                <a:solidFill>
                  <a:schemeClr val="bg1"/>
                </a:solidFill>
                <a:ln w="9525">
                  <a:solidFill>
                    <a:schemeClr val="tx1"/>
                  </a:solidFill>
                  <a:round/>
                </a:ln>
              </p:spPr>
              <p:txBody>
                <a:bodyPr wrap="none" anchor="ctr"/>
                <a:lstStyle/>
                <a:p>
                  <a:endParaRPr lang="en-US"/>
                </a:p>
              </p:txBody>
            </p:sp>
          </p:grpSp>
          <p:sp>
            <p:nvSpPr>
              <p:cNvPr id="63" name="Freeform 73"/>
              <p:cNvSpPr>
                <a:spLocks noChangeAspect="1"/>
              </p:cNvSpPr>
              <p:nvPr/>
            </p:nvSpPr>
            <p:spPr bwMode="auto">
              <a:xfrm>
                <a:off x="4596" y="1157"/>
                <a:ext cx="284" cy="183"/>
              </a:xfrm>
              <a:custGeom>
                <a:avLst/>
                <a:gdLst>
                  <a:gd name="T0" fmla="*/ 284 w 284"/>
                  <a:gd name="T1" fmla="*/ 120 h 183"/>
                  <a:gd name="T2" fmla="*/ 284 w 284"/>
                  <a:gd name="T3" fmla="*/ 0 h 183"/>
                  <a:gd name="T4" fmla="*/ 251 w 284"/>
                  <a:gd name="T5" fmla="*/ 1 h 183"/>
                  <a:gd name="T6" fmla="*/ 219 w 284"/>
                  <a:gd name="T7" fmla="*/ 3 h 183"/>
                  <a:gd name="T8" fmla="*/ 183 w 284"/>
                  <a:gd name="T9" fmla="*/ 9 h 183"/>
                  <a:gd name="T10" fmla="*/ 137 w 284"/>
                  <a:gd name="T11" fmla="*/ 19 h 183"/>
                  <a:gd name="T12" fmla="*/ 92 w 284"/>
                  <a:gd name="T13" fmla="*/ 31 h 183"/>
                  <a:gd name="T14" fmla="*/ 65 w 284"/>
                  <a:gd name="T15" fmla="*/ 42 h 183"/>
                  <a:gd name="T16" fmla="*/ 36 w 284"/>
                  <a:gd name="T17" fmla="*/ 54 h 183"/>
                  <a:gd name="T18" fmla="*/ 0 w 284"/>
                  <a:gd name="T19" fmla="*/ 75 h 183"/>
                  <a:gd name="T20" fmla="*/ 63 w 284"/>
                  <a:gd name="T21" fmla="*/ 183 h 183"/>
                  <a:gd name="T22" fmla="*/ 98 w 284"/>
                  <a:gd name="T23" fmla="*/ 165 h 183"/>
                  <a:gd name="T24" fmla="*/ 132 w 284"/>
                  <a:gd name="T25" fmla="*/ 150 h 183"/>
                  <a:gd name="T26" fmla="*/ 171 w 284"/>
                  <a:gd name="T27" fmla="*/ 138 h 183"/>
                  <a:gd name="T28" fmla="*/ 198 w 284"/>
                  <a:gd name="T29" fmla="*/ 130 h 183"/>
                  <a:gd name="T30" fmla="*/ 242 w 284"/>
                  <a:gd name="T31" fmla="*/ 123 h 183"/>
                  <a:gd name="T32" fmla="*/ 284 w 284"/>
                  <a:gd name="T33" fmla="*/ 120 h 1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4"/>
                  <a:gd name="T52" fmla="*/ 0 h 183"/>
                  <a:gd name="T53" fmla="*/ 284 w 284"/>
                  <a:gd name="T54" fmla="*/ 183 h 1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4" h="183">
                    <a:moveTo>
                      <a:pt x="284" y="120"/>
                    </a:moveTo>
                    <a:lnTo>
                      <a:pt x="284" y="0"/>
                    </a:lnTo>
                    <a:lnTo>
                      <a:pt x="251" y="1"/>
                    </a:lnTo>
                    <a:lnTo>
                      <a:pt x="219" y="3"/>
                    </a:lnTo>
                    <a:lnTo>
                      <a:pt x="183" y="9"/>
                    </a:lnTo>
                    <a:lnTo>
                      <a:pt x="137" y="19"/>
                    </a:lnTo>
                    <a:lnTo>
                      <a:pt x="92" y="31"/>
                    </a:lnTo>
                    <a:lnTo>
                      <a:pt x="65" y="42"/>
                    </a:lnTo>
                    <a:lnTo>
                      <a:pt x="36" y="54"/>
                    </a:lnTo>
                    <a:lnTo>
                      <a:pt x="0" y="75"/>
                    </a:lnTo>
                    <a:lnTo>
                      <a:pt x="63" y="183"/>
                    </a:lnTo>
                    <a:lnTo>
                      <a:pt x="98" y="165"/>
                    </a:lnTo>
                    <a:lnTo>
                      <a:pt x="132" y="150"/>
                    </a:lnTo>
                    <a:lnTo>
                      <a:pt x="171" y="138"/>
                    </a:lnTo>
                    <a:lnTo>
                      <a:pt x="198" y="130"/>
                    </a:lnTo>
                    <a:lnTo>
                      <a:pt x="242" y="123"/>
                    </a:lnTo>
                    <a:lnTo>
                      <a:pt x="284" y="120"/>
                    </a:lnTo>
                    <a:close/>
                  </a:path>
                </a:pathLst>
              </a:custGeom>
              <a:solidFill>
                <a:srgbClr val="FF0000"/>
              </a:solidFill>
              <a:ln w="9525">
                <a:solidFill>
                  <a:schemeClr val="tx1"/>
                </a:solidFill>
                <a:round/>
              </a:ln>
            </p:spPr>
            <p:txBody>
              <a:bodyPr/>
              <a:lstStyle/>
              <a:p>
                <a:endParaRPr lang="en-US"/>
              </a:p>
            </p:txBody>
          </p:sp>
          <p:sp>
            <p:nvSpPr>
              <p:cNvPr id="64" name="Freeform 74"/>
              <p:cNvSpPr>
                <a:spLocks noChangeAspect="1"/>
              </p:cNvSpPr>
              <p:nvPr/>
            </p:nvSpPr>
            <p:spPr bwMode="auto">
              <a:xfrm>
                <a:off x="5007" y="1839"/>
                <a:ext cx="192" cy="201"/>
              </a:xfrm>
              <a:custGeom>
                <a:avLst/>
                <a:gdLst>
                  <a:gd name="T0" fmla="*/ 0 w 192"/>
                  <a:gd name="T1" fmla="*/ 105 h 201"/>
                  <a:gd name="T2" fmla="*/ 57 w 192"/>
                  <a:gd name="T3" fmla="*/ 201 h 201"/>
                  <a:gd name="T4" fmla="*/ 93 w 192"/>
                  <a:gd name="T5" fmla="*/ 183 h 201"/>
                  <a:gd name="T6" fmla="*/ 123 w 192"/>
                  <a:gd name="T7" fmla="*/ 153 h 201"/>
                  <a:gd name="T8" fmla="*/ 156 w 192"/>
                  <a:gd name="T9" fmla="*/ 117 h 201"/>
                  <a:gd name="T10" fmla="*/ 183 w 192"/>
                  <a:gd name="T11" fmla="*/ 75 h 201"/>
                  <a:gd name="T12" fmla="*/ 192 w 192"/>
                  <a:gd name="T13" fmla="*/ 57 h 201"/>
                  <a:gd name="T14" fmla="*/ 87 w 192"/>
                  <a:gd name="T15" fmla="*/ 0 h 201"/>
                  <a:gd name="T16" fmla="*/ 75 w 192"/>
                  <a:gd name="T17" fmla="*/ 24 h 201"/>
                  <a:gd name="T18" fmla="*/ 54 w 192"/>
                  <a:gd name="T19" fmla="*/ 51 h 201"/>
                  <a:gd name="T20" fmla="*/ 27 w 192"/>
                  <a:gd name="T21" fmla="*/ 81 h 201"/>
                  <a:gd name="T22" fmla="*/ 0 w 192"/>
                  <a:gd name="T23" fmla="*/ 105 h 2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2"/>
                  <a:gd name="T37" fmla="*/ 0 h 201"/>
                  <a:gd name="T38" fmla="*/ 192 w 192"/>
                  <a:gd name="T39" fmla="*/ 201 h 2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2" h="201">
                    <a:moveTo>
                      <a:pt x="0" y="105"/>
                    </a:moveTo>
                    <a:lnTo>
                      <a:pt x="57" y="201"/>
                    </a:lnTo>
                    <a:lnTo>
                      <a:pt x="93" y="183"/>
                    </a:lnTo>
                    <a:lnTo>
                      <a:pt x="123" y="153"/>
                    </a:lnTo>
                    <a:lnTo>
                      <a:pt x="156" y="117"/>
                    </a:lnTo>
                    <a:lnTo>
                      <a:pt x="183" y="75"/>
                    </a:lnTo>
                    <a:lnTo>
                      <a:pt x="192" y="57"/>
                    </a:lnTo>
                    <a:lnTo>
                      <a:pt x="87" y="0"/>
                    </a:lnTo>
                    <a:lnTo>
                      <a:pt x="75" y="24"/>
                    </a:lnTo>
                    <a:lnTo>
                      <a:pt x="54" y="51"/>
                    </a:lnTo>
                    <a:lnTo>
                      <a:pt x="27" y="81"/>
                    </a:lnTo>
                    <a:lnTo>
                      <a:pt x="0" y="105"/>
                    </a:lnTo>
                    <a:close/>
                  </a:path>
                </a:pathLst>
              </a:custGeom>
              <a:solidFill>
                <a:srgbClr val="0000FF"/>
              </a:solidFill>
              <a:ln w="9525">
                <a:solidFill>
                  <a:schemeClr val="tx1"/>
                </a:solidFill>
                <a:round/>
              </a:ln>
            </p:spPr>
            <p:txBody>
              <a:bodyPr/>
              <a:lstStyle/>
              <a:p>
                <a:endParaRPr lang="en-US"/>
              </a:p>
            </p:txBody>
          </p:sp>
        </p:grpSp>
        <p:sp>
          <p:nvSpPr>
            <p:cNvPr id="61" name="AutoShape 75"/>
            <p:cNvSpPr>
              <a:spLocks noChangeAspect="1" noChangeArrowheads="1"/>
            </p:cNvSpPr>
            <p:nvPr/>
          </p:nvSpPr>
          <p:spPr bwMode="auto">
            <a:xfrm>
              <a:off x="4782" y="858"/>
              <a:ext cx="195" cy="375"/>
            </a:xfrm>
            <a:prstGeom prst="downArrow">
              <a:avLst>
                <a:gd name="adj1" fmla="val 50000"/>
                <a:gd name="adj2" fmla="val 48077"/>
              </a:avLst>
            </a:prstGeom>
            <a:solidFill>
              <a:srgbClr val="000000"/>
            </a:solidFill>
            <a:ln w="9525">
              <a:solidFill>
                <a:schemeClr val="tx1"/>
              </a:solidFill>
              <a:miter lim="800000"/>
            </a:ln>
          </p:spPr>
          <p:txBody>
            <a:bodyPr wrap="none" anchor="ctr"/>
            <a:lstStyle/>
            <a:p>
              <a:endParaRPr lang="en-US"/>
            </a:p>
          </p:txBody>
        </p:sp>
      </p:grpSp>
      <p:sp>
        <p:nvSpPr>
          <p:cNvPr id="76" name="AutoShape 76"/>
          <p:cNvSpPr>
            <a:spLocks noChangeArrowheads="1"/>
          </p:cNvSpPr>
          <p:nvPr/>
        </p:nvSpPr>
        <p:spPr bwMode="auto">
          <a:xfrm>
            <a:off x="381000" y="2065338"/>
            <a:ext cx="304800" cy="1752600"/>
          </a:xfrm>
          <a:prstGeom prst="curvedRightArrow">
            <a:avLst>
              <a:gd name="adj1" fmla="val 115000"/>
              <a:gd name="adj2" fmla="val 230000"/>
              <a:gd name="adj3" fmla="val 33333"/>
            </a:avLst>
          </a:prstGeom>
          <a:solidFill>
            <a:srgbClr val="F7F5CD"/>
          </a:solidFill>
          <a:ln w="9525">
            <a:solidFill>
              <a:schemeClr val="tx1"/>
            </a:solidFill>
            <a:miter lim="800000"/>
          </a:ln>
        </p:spPr>
        <p:txBody>
          <a:bodyPr wrap="none" anchor="ctr"/>
          <a:lstStyle/>
          <a:p>
            <a:endParaRPr lang="en-US"/>
          </a:p>
        </p:txBody>
      </p:sp>
      <p:sp>
        <p:nvSpPr>
          <p:cNvPr id="77" name="Rectangle 77"/>
          <p:cNvSpPr>
            <a:spLocks noChangeArrowheads="1"/>
          </p:cNvSpPr>
          <p:nvPr/>
        </p:nvSpPr>
        <p:spPr bwMode="auto">
          <a:xfrm>
            <a:off x="1981200" y="4495800"/>
            <a:ext cx="5410200" cy="838200"/>
          </a:xfrm>
          <a:prstGeom prst="rect">
            <a:avLst/>
          </a:prstGeom>
          <a:noFill/>
          <a:ln w="12700">
            <a:noFill/>
            <a:miter lim="800000"/>
          </a:ln>
        </p:spPr>
        <p:txBody>
          <a:bodyPr lIns="90488" tIns="44450" rIns="90488" bIns="44450" anchor="b"/>
          <a:lstStyle/>
          <a:p>
            <a:pPr defTabSz="914400">
              <a:lnSpc>
                <a:spcPct val="100000"/>
              </a:lnSpc>
              <a:buClrTx/>
              <a:buSzTx/>
              <a:buFontTx/>
              <a:buNone/>
            </a:pPr>
            <a:r>
              <a:rPr lang="en-US" sz="2800">
                <a:solidFill>
                  <a:schemeClr val="tx2"/>
                </a:solidFill>
                <a:latin typeface="Arial" panose="020B0604020202020204" pitchFamily="34" charset="0"/>
              </a:rPr>
              <a:t>Complete read of red</a:t>
            </a:r>
            <a:endParaRPr lang="en-US" sz="2800">
              <a:solidFill>
                <a:schemeClr val="tx2"/>
              </a:solidFill>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51" name="Rectangle 47"/>
          <p:cNvSpPr>
            <a:spLocks noGrp="1" noChangeArrowheads="1"/>
          </p:cNvSpPr>
          <p:nvPr>
            <p:ph type="title"/>
          </p:nvPr>
        </p:nvSpPr>
        <p:spPr>
          <a:xfrm>
            <a:off x="309736" y="188641"/>
            <a:ext cx="7010400" cy="372603"/>
          </a:xfrm>
        </p:spPr>
        <p:txBody>
          <a:bodyPr/>
          <a:lstStyle/>
          <a:p>
            <a:r>
              <a:rPr lang="zh-CN" altLang="en-US" dirty="0"/>
              <a:t>读磁盘扇区</a:t>
            </a:r>
            <a:endParaRPr lang="en-US" dirty="0"/>
          </a:p>
        </p:txBody>
      </p:sp>
      <p:grpSp>
        <p:nvGrpSpPr>
          <p:cNvPr id="3" name="组合 2"/>
          <p:cNvGrpSpPr/>
          <p:nvPr/>
        </p:nvGrpSpPr>
        <p:grpSpPr>
          <a:xfrm>
            <a:off x="493216" y="1052736"/>
            <a:ext cx="9347200" cy="5656679"/>
            <a:chOff x="304800" y="1141998"/>
            <a:chExt cx="9347200" cy="5656679"/>
          </a:xfrm>
        </p:grpSpPr>
        <p:sp>
          <p:nvSpPr>
            <p:cNvPr id="98308" name="Rectangle 4"/>
            <p:cNvSpPr>
              <a:spLocks noChangeArrowheads="1"/>
            </p:cNvSpPr>
            <p:nvPr/>
          </p:nvSpPr>
          <p:spPr bwMode="auto">
            <a:xfrm>
              <a:off x="8388352" y="2988677"/>
              <a:ext cx="1212849" cy="914400"/>
            </a:xfrm>
            <a:prstGeom prst="rect">
              <a:avLst/>
            </a:prstGeom>
            <a:noFill/>
            <a:ln w="12700">
              <a:solidFill>
                <a:schemeClr val="tx1"/>
              </a:solidFill>
              <a:miter lim="800000"/>
            </a:ln>
            <a:effectLst/>
          </p:spPr>
          <p:txBody>
            <a:bodyPr wrap="none" anchor="ctr"/>
            <a:lstStyle/>
            <a:p>
              <a:pPr algn="ctr">
                <a:lnSpc>
                  <a:spcPct val="100000"/>
                </a:lnSpc>
                <a:buNone/>
              </a:pPr>
              <a:r>
                <a:rPr lang="en-US" sz="1600" dirty="0"/>
                <a:t>Main</a:t>
              </a:r>
              <a:endParaRPr lang="en-US" sz="1600" dirty="0"/>
            </a:p>
            <a:p>
              <a:pPr algn="ctr">
                <a:lnSpc>
                  <a:spcPct val="100000"/>
                </a:lnSpc>
                <a:buNone/>
              </a:pPr>
              <a:r>
                <a:rPr lang="en-US" sz="1600" dirty="0"/>
                <a:t>memory</a:t>
              </a:r>
              <a:endParaRPr lang="en-US" sz="1600" dirty="0"/>
            </a:p>
          </p:txBody>
        </p:sp>
        <p:sp>
          <p:nvSpPr>
            <p:cNvPr id="98309" name="AutoShape 5"/>
            <p:cNvSpPr>
              <a:spLocks noChangeArrowheads="1"/>
            </p:cNvSpPr>
            <p:nvPr/>
          </p:nvSpPr>
          <p:spPr bwMode="auto">
            <a:xfrm>
              <a:off x="6356351" y="3124200"/>
              <a:ext cx="1989667" cy="533400"/>
            </a:xfrm>
            <a:prstGeom prst="leftRightArrow">
              <a:avLst>
                <a:gd name="adj1" fmla="val 50000"/>
                <a:gd name="adj2" fmla="val 55952"/>
              </a:avLst>
            </a:prstGeom>
            <a:noFill/>
            <a:ln w="12700">
              <a:solidFill>
                <a:schemeClr val="tx1"/>
              </a:solidFill>
              <a:miter lim="800000"/>
            </a:ln>
            <a:effectLst/>
          </p:spPr>
          <p:txBody>
            <a:bodyPr wrap="none" anchor="ctr"/>
            <a:lstStyle/>
            <a:p>
              <a:pPr>
                <a:buNone/>
              </a:pPr>
              <a:endParaRPr lang="en-US"/>
            </a:p>
          </p:txBody>
        </p:sp>
        <p:sp>
          <p:nvSpPr>
            <p:cNvPr id="98310" name="Rectangle 6"/>
            <p:cNvSpPr>
              <a:spLocks noChangeArrowheads="1"/>
            </p:cNvSpPr>
            <p:nvPr/>
          </p:nvSpPr>
          <p:spPr bwMode="auto">
            <a:xfrm>
              <a:off x="5137152" y="3155950"/>
              <a:ext cx="1212849" cy="577850"/>
            </a:xfrm>
            <a:prstGeom prst="rect">
              <a:avLst/>
            </a:prstGeom>
            <a:noFill/>
            <a:ln w="12700">
              <a:solidFill>
                <a:schemeClr val="tx1"/>
              </a:solidFill>
              <a:miter lim="800000"/>
            </a:ln>
            <a:effectLst/>
          </p:spPr>
          <p:txBody>
            <a:bodyPr wrap="none" anchor="ctr"/>
            <a:lstStyle/>
            <a:p>
              <a:pPr>
                <a:lnSpc>
                  <a:spcPct val="100000"/>
                </a:lnSpc>
                <a:buNone/>
              </a:pPr>
              <a:endParaRPr lang="en-US" sz="1600"/>
            </a:p>
          </p:txBody>
        </p:sp>
        <p:sp>
          <p:nvSpPr>
            <p:cNvPr id="98311" name="AutoShape 7"/>
            <p:cNvSpPr>
              <a:spLocks noChangeArrowheads="1"/>
            </p:cNvSpPr>
            <p:nvPr/>
          </p:nvSpPr>
          <p:spPr bwMode="auto">
            <a:xfrm>
              <a:off x="3194051" y="3124200"/>
              <a:ext cx="1936749" cy="533400"/>
            </a:xfrm>
            <a:prstGeom prst="leftRightArrow">
              <a:avLst>
                <a:gd name="adj1" fmla="val 50000"/>
                <a:gd name="adj2" fmla="val 54464"/>
              </a:avLst>
            </a:prstGeom>
            <a:noFill/>
            <a:ln w="12700">
              <a:solidFill>
                <a:schemeClr val="tx1"/>
              </a:solidFill>
              <a:miter lim="800000"/>
            </a:ln>
            <a:effectLst/>
          </p:spPr>
          <p:txBody>
            <a:bodyPr wrap="none" anchor="ctr"/>
            <a:lstStyle/>
            <a:p>
              <a:pPr>
                <a:buNone/>
              </a:pPr>
              <a:endParaRPr lang="en-US"/>
            </a:p>
          </p:txBody>
        </p:sp>
        <p:sp>
          <p:nvSpPr>
            <p:cNvPr id="98312" name="Rectangle 8"/>
            <p:cNvSpPr>
              <a:spLocks noChangeArrowheads="1"/>
            </p:cNvSpPr>
            <p:nvPr/>
          </p:nvSpPr>
          <p:spPr bwMode="auto">
            <a:xfrm>
              <a:off x="1881717" y="1828800"/>
              <a:ext cx="912283" cy="152400"/>
            </a:xfrm>
            <a:prstGeom prst="rect">
              <a:avLst/>
            </a:prstGeom>
            <a:noFill/>
            <a:ln w="12700">
              <a:solidFill>
                <a:schemeClr val="tx1"/>
              </a:solidFill>
              <a:miter lim="800000"/>
            </a:ln>
            <a:effectLst/>
          </p:spPr>
          <p:txBody>
            <a:bodyPr wrap="none" anchor="ctr"/>
            <a:lstStyle/>
            <a:p>
              <a:pPr>
                <a:buNone/>
              </a:pPr>
              <a:endParaRPr lang="en-US"/>
            </a:p>
          </p:txBody>
        </p:sp>
        <p:sp>
          <p:nvSpPr>
            <p:cNvPr id="98313" name="Rectangle 9"/>
            <p:cNvSpPr>
              <a:spLocks noChangeArrowheads="1"/>
            </p:cNvSpPr>
            <p:nvPr/>
          </p:nvSpPr>
          <p:spPr bwMode="auto">
            <a:xfrm>
              <a:off x="1881717" y="1981200"/>
              <a:ext cx="912283" cy="152400"/>
            </a:xfrm>
            <a:prstGeom prst="rect">
              <a:avLst/>
            </a:prstGeom>
            <a:noFill/>
            <a:ln w="12700">
              <a:solidFill>
                <a:schemeClr val="tx1"/>
              </a:solidFill>
              <a:miter lim="800000"/>
            </a:ln>
            <a:effectLst/>
          </p:spPr>
          <p:txBody>
            <a:bodyPr wrap="none" anchor="ctr"/>
            <a:lstStyle/>
            <a:p>
              <a:pPr>
                <a:buNone/>
              </a:pPr>
              <a:endParaRPr lang="en-US"/>
            </a:p>
          </p:txBody>
        </p:sp>
        <p:sp>
          <p:nvSpPr>
            <p:cNvPr id="98314" name="Rectangle 10"/>
            <p:cNvSpPr>
              <a:spLocks noChangeArrowheads="1"/>
            </p:cNvSpPr>
            <p:nvPr/>
          </p:nvSpPr>
          <p:spPr bwMode="auto">
            <a:xfrm>
              <a:off x="1881717" y="2133600"/>
              <a:ext cx="912283" cy="152400"/>
            </a:xfrm>
            <a:prstGeom prst="rect">
              <a:avLst/>
            </a:prstGeom>
            <a:noFill/>
            <a:ln w="12700">
              <a:solidFill>
                <a:schemeClr val="tx1"/>
              </a:solidFill>
              <a:miter lim="800000"/>
            </a:ln>
            <a:effectLst/>
          </p:spPr>
          <p:txBody>
            <a:bodyPr wrap="none" anchor="ctr"/>
            <a:lstStyle/>
            <a:p>
              <a:pPr>
                <a:buNone/>
              </a:pPr>
              <a:endParaRPr lang="en-US"/>
            </a:p>
          </p:txBody>
        </p:sp>
        <p:sp>
          <p:nvSpPr>
            <p:cNvPr id="98315" name="Rectangle 11"/>
            <p:cNvSpPr>
              <a:spLocks noChangeArrowheads="1"/>
            </p:cNvSpPr>
            <p:nvPr/>
          </p:nvSpPr>
          <p:spPr bwMode="auto">
            <a:xfrm>
              <a:off x="1881717" y="2286000"/>
              <a:ext cx="912283" cy="152400"/>
            </a:xfrm>
            <a:prstGeom prst="rect">
              <a:avLst/>
            </a:prstGeom>
            <a:noFill/>
            <a:ln w="12700">
              <a:solidFill>
                <a:schemeClr val="tx1"/>
              </a:solidFill>
              <a:miter lim="800000"/>
            </a:ln>
            <a:effectLst/>
          </p:spPr>
          <p:txBody>
            <a:bodyPr wrap="none" anchor="ctr"/>
            <a:lstStyle/>
            <a:p>
              <a:pPr>
                <a:buNone/>
              </a:pPr>
              <a:endParaRPr lang="en-US"/>
            </a:p>
          </p:txBody>
        </p:sp>
        <p:sp>
          <p:nvSpPr>
            <p:cNvPr id="98316" name="Rectangle 12"/>
            <p:cNvSpPr>
              <a:spLocks noChangeArrowheads="1"/>
            </p:cNvSpPr>
            <p:nvPr/>
          </p:nvSpPr>
          <p:spPr bwMode="auto">
            <a:xfrm>
              <a:off x="1881717" y="2438400"/>
              <a:ext cx="912283" cy="152400"/>
            </a:xfrm>
            <a:prstGeom prst="rect">
              <a:avLst/>
            </a:prstGeom>
            <a:noFill/>
            <a:ln w="12700">
              <a:solidFill>
                <a:schemeClr val="tx1"/>
              </a:solidFill>
              <a:miter lim="800000"/>
            </a:ln>
            <a:effectLst/>
          </p:spPr>
          <p:txBody>
            <a:bodyPr wrap="none" anchor="ctr"/>
            <a:lstStyle/>
            <a:p>
              <a:pPr>
                <a:buNone/>
              </a:pPr>
              <a:endParaRPr lang="en-US"/>
            </a:p>
          </p:txBody>
        </p:sp>
        <p:sp>
          <p:nvSpPr>
            <p:cNvPr id="98317" name="AutoShape 13"/>
            <p:cNvSpPr>
              <a:spLocks noChangeArrowheads="1"/>
            </p:cNvSpPr>
            <p:nvPr/>
          </p:nvSpPr>
          <p:spPr bwMode="auto">
            <a:xfrm>
              <a:off x="2912533" y="1828800"/>
              <a:ext cx="592667" cy="381000"/>
            </a:xfrm>
            <a:prstGeom prst="rightArrow">
              <a:avLst>
                <a:gd name="adj1" fmla="val 50000"/>
                <a:gd name="adj2" fmla="val 29167"/>
              </a:avLst>
            </a:prstGeom>
            <a:noFill/>
            <a:ln w="12700">
              <a:solidFill>
                <a:schemeClr val="tx1"/>
              </a:solidFill>
              <a:miter lim="800000"/>
            </a:ln>
            <a:effectLst/>
          </p:spPr>
          <p:txBody>
            <a:bodyPr wrap="none" anchor="ctr"/>
            <a:lstStyle/>
            <a:p>
              <a:pPr>
                <a:buNone/>
              </a:pPr>
              <a:endParaRPr lang="en-US"/>
            </a:p>
          </p:txBody>
        </p:sp>
        <p:sp>
          <p:nvSpPr>
            <p:cNvPr id="98318" name="AutoShape 14"/>
            <p:cNvSpPr>
              <a:spLocks noChangeArrowheads="1"/>
            </p:cNvSpPr>
            <p:nvPr/>
          </p:nvSpPr>
          <p:spPr bwMode="auto">
            <a:xfrm flipH="1">
              <a:off x="2794000" y="2209800"/>
              <a:ext cx="592667" cy="381000"/>
            </a:xfrm>
            <a:prstGeom prst="rightArrow">
              <a:avLst>
                <a:gd name="adj1" fmla="val 50000"/>
                <a:gd name="adj2" fmla="val 29167"/>
              </a:avLst>
            </a:prstGeom>
            <a:noFill/>
            <a:ln w="12700">
              <a:solidFill>
                <a:schemeClr val="tx1"/>
              </a:solidFill>
              <a:miter lim="800000"/>
            </a:ln>
            <a:effectLst/>
          </p:spPr>
          <p:txBody>
            <a:bodyPr wrap="none" anchor="ctr"/>
            <a:lstStyle/>
            <a:p>
              <a:pPr>
                <a:buNone/>
              </a:pPr>
              <a:endParaRPr lang="en-US"/>
            </a:p>
          </p:txBody>
        </p:sp>
        <p:sp>
          <p:nvSpPr>
            <p:cNvPr id="98319" name="Rectangle 15"/>
            <p:cNvSpPr>
              <a:spLocks noChangeArrowheads="1"/>
            </p:cNvSpPr>
            <p:nvPr/>
          </p:nvSpPr>
          <p:spPr bwMode="auto">
            <a:xfrm>
              <a:off x="3505200" y="1693277"/>
              <a:ext cx="711200" cy="1066800"/>
            </a:xfrm>
            <a:prstGeom prst="rect">
              <a:avLst/>
            </a:prstGeom>
            <a:noFill/>
            <a:ln w="12700">
              <a:solidFill>
                <a:schemeClr val="tx1"/>
              </a:solidFill>
              <a:miter lim="800000"/>
            </a:ln>
            <a:effectLst/>
          </p:spPr>
          <p:txBody>
            <a:bodyPr wrap="none" anchor="ctr"/>
            <a:lstStyle/>
            <a:p>
              <a:pPr algn="ctr">
                <a:lnSpc>
                  <a:spcPct val="100000"/>
                </a:lnSpc>
                <a:buNone/>
              </a:pPr>
              <a:r>
                <a:rPr lang="en-US" sz="1600"/>
                <a:t>ALU</a:t>
              </a:r>
              <a:endParaRPr lang="en-US" sz="1600"/>
            </a:p>
          </p:txBody>
        </p:sp>
        <p:sp>
          <p:nvSpPr>
            <p:cNvPr id="98320" name="Text Box 16"/>
            <p:cNvSpPr txBox="1">
              <a:spLocks noChangeArrowheads="1"/>
            </p:cNvSpPr>
            <p:nvPr/>
          </p:nvSpPr>
          <p:spPr bwMode="auto">
            <a:xfrm>
              <a:off x="1589496" y="1524000"/>
              <a:ext cx="1361270" cy="338554"/>
            </a:xfrm>
            <a:prstGeom prst="rect">
              <a:avLst/>
            </a:prstGeom>
            <a:noFill/>
            <a:ln w="12700">
              <a:noFill/>
              <a:miter lim="800000"/>
            </a:ln>
            <a:effectLst/>
          </p:spPr>
          <p:txBody>
            <a:bodyPr wrap="none" anchor="ctr">
              <a:spAutoFit/>
            </a:bodyPr>
            <a:lstStyle/>
            <a:p>
              <a:pPr algn="ctr">
                <a:lnSpc>
                  <a:spcPct val="100000"/>
                </a:lnSpc>
                <a:buNone/>
              </a:pPr>
              <a:r>
                <a:rPr lang="en-US" sz="1600" dirty="0"/>
                <a:t>Register file</a:t>
              </a:r>
              <a:endParaRPr lang="en-US" sz="1600" dirty="0"/>
            </a:p>
          </p:txBody>
        </p:sp>
        <p:sp>
          <p:nvSpPr>
            <p:cNvPr id="98321" name="AutoShape 17"/>
            <p:cNvSpPr>
              <a:spLocks noChangeArrowheads="1"/>
            </p:cNvSpPr>
            <p:nvPr/>
          </p:nvSpPr>
          <p:spPr bwMode="auto">
            <a:xfrm>
              <a:off x="1981200" y="2667000"/>
              <a:ext cx="812800" cy="457200"/>
            </a:xfrm>
            <a:prstGeom prst="upDownArrow">
              <a:avLst>
                <a:gd name="adj1" fmla="val 50000"/>
                <a:gd name="adj2" fmla="val 20000"/>
              </a:avLst>
            </a:prstGeom>
            <a:noFill/>
            <a:ln w="12700">
              <a:solidFill>
                <a:schemeClr val="tx1"/>
              </a:solidFill>
              <a:miter lim="800000"/>
            </a:ln>
            <a:effectLst/>
          </p:spPr>
          <p:txBody>
            <a:bodyPr wrap="none" anchor="ctr"/>
            <a:lstStyle/>
            <a:p>
              <a:pPr>
                <a:buNone/>
              </a:pPr>
              <a:endParaRPr lang="en-US"/>
            </a:p>
          </p:txBody>
        </p:sp>
        <p:sp>
          <p:nvSpPr>
            <p:cNvPr id="98322" name="Rectangle 18"/>
            <p:cNvSpPr>
              <a:spLocks noChangeArrowheads="1"/>
            </p:cNvSpPr>
            <p:nvPr/>
          </p:nvSpPr>
          <p:spPr bwMode="auto">
            <a:xfrm>
              <a:off x="457200" y="1447800"/>
              <a:ext cx="3962400" cy="2438400"/>
            </a:xfrm>
            <a:prstGeom prst="rect">
              <a:avLst/>
            </a:prstGeom>
            <a:noFill/>
            <a:ln w="12700" cap="rnd">
              <a:solidFill>
                <a:schemeClr val="tx1"/>
              </a:solidFill>
              <a:prstDash val="sysDot"/>
              <a:miter lim="800000"/>
            </a:ln>
            <a:effectLst/>
          </p:spPr>
          <p:txBody>
            <a:bodyPr wrap="none" anchor="ctr"/>
            <a:lstStyle/>
            <a:p>
              <a:pPr>
                <a:buNone/>
              </a:pPr>
              <a:endParaRPr lang="en-US"/>
            </a:p>
          </p:txBody>
        </p:sp>
        <p:sp>
          <p:nvSpPr>
            <p:cNvPr id="98323" name="Text Box 19"/>
            <p:cNvSpPr txBox="1">
              <a:spLocks noChangeArrowheads="1"/>
            </p:cNvSpPr>
            <p:nvPr/>
          </p:nvSpPr>
          <p:spPr bwMode="auto">
            <a:xfrm>
              <a:off x="304800" y="1141998"/>
              <a:ext cx="1095172" cy="338554"/>
            </a:xfrm>
            <a:prstGeom prst="rect">
              <a:avLst/>
            </a:prstGeom>
            <a:noFill/>
            <a:ln w="12700">
              <a:noFill/>
              <a:miter lim="800000"/>
            </a:ln>
            <a:effectLst/>
          </p:spPr>
          <p:txBody>
            <a:bodyPr wrap="none" anchor="ctr">
              <a:spAutoFit/>
            </a:bodyPr>
            <a:lstStyle/>
            <a:p>
              <a:pPr>
                <a:lnSpc>
                  <a:spcPct val="100000"/>
                </a:lnSpc>
                <a:buNone/>
              </a:pPr>
              <a:r>
                <a:rPr lang="en-US" sz="1600"/>
                <a:t>CPU chip</a:t>
              </a:r>
              <a:endParaRPr lang="en-US" sz="1600"/>
            </a:p>
          </p:txBody>
        </p:sp>
        <p:sp>
          <p:nvSpPr>
            <p:cNvPr id="98324" name="AutoShape 20"/>
            <p:cNvSpPr>
              <a:spLocks noChangeArrowheads="1"/>
            </p:cNvSpPr>
            <p:nvPr/>
          </p:nvSpPr>
          <p:spPr bwMode="auto">
            <a:xfrm>
              <a:off x="5435600" y="3810000"/>
              <a:ext cx="660400" cy="685800"/>
            </a:xfrm>
            <a:prstGeom prst="upArrow">
              <a:avLst>
                <a:gd name="adj1" fmla="val 36667"/>
                <a:gd name="adj2" fmla="val 44872"/>
              </a:avLst>
            </a:prstGeom>
            <a:noFill/>
            <a:ln w="12700">
              <a:solidFill>
                <a:schemeClr val="tx1"/>
              </a:solidFill>
              <a:miter lim="800000"/>
            </a:ln>
            <a:effectLst/>
          </p:spPr>
          <p:txBody>
            <a:bodyPr wrap="none" anchor="ctr"/>
            <a:lstStyle/>
            <a:p>
              <a:pPr>
                <a:buNone/>
              </a:pPr>
              <a:endParaRPr lang="en-US"/>
            </a:p>
          </p:txBody>
        </p:sp>
        <p:sp>
          <p:nvSpPr>
            <p:cNvPr id="98325" name="AutoShape 21"/>
            <p:cNvSpPr>
              <a:spLocks noChangeArrowheads="1"/>
            </p:cNvSpPr>
            <p:nvPr/>
          </p:nvSpPr>
          <p:spPr bwMode="auto">
            <a:xfrm flipV="1">
              <a:off x="6908800" y="4546600"/>
              <a:ext cx="660400" cy="685800"/>
            </a:xfrm>
            <a:prstGeom prst="upArrow">
              <a:avLst>
                <a:gd name="adj1" fmla="val 36667"/>
                <a:gd name="adj2" fmla="val 44872"/>
              </a:avLst>
            </a:prstGeom>
            <a:noFill/>
            <a:ln w="12700">
              <a:solidFill>
                <a:schemeClr val="tx1"/>
              </a:solidFill>
              <a:miter lim="800000"/>
            </a:ln>
            <a:effectLst/>
          </p:spPr>
          <p:txBody>
            <a:bodyPr wrap="none" anchor="ctr"/>
            <a:lstStyle/>
            <a:p>
              <a:pPr>
                <a:buNone/>
              </a:pPr>
              <a:endParaRPr lang="en-US"/>
            </a:p>
          </p:txBody>
        </p:sp>
        <p:sp>
          <p:nvSpPr>
            <p:cNvPr id="98326" name="Rectangle 22"/>
            <p:cNvSpPr>
              <a:spLocks noChangeArrowheads="1"/>
            </p:cNvSpPr>
            <p:nvPr/>
          </p:nvSpPr>
          <p:spPr bwMode="auto">
            <a:xfrm>
              <a:off x="6350000" y="5287377"/>
              <a:ext cx="1727200" cy="520700"/>
            </a:xfrm>
            <a:prstGeom prst="rect">
              <a:avLst/>
            </a:prstGeom>
            <a:noFill/>
            <a:ln w="12700">
              <a:solidFill>
                <a:schemeClr val="tx1"/>
              </a:solidFill>
              <a:miter lim="800000"/>
            </a:ln>
            <a:effectLst/>
          </p:spPr>
          <p:txBody>
            <a:bodyPr wrap="none" anchor="ctr"/>
            <a:lstStyle/>
            <a:p>
              <a:pPr algn="ctr">
                <a:lnSpc>
                  <a:spcPct val="100000"/>
                </a:lnSpc>
                <a:buNone/>
              </a:pPr>
              <a:r>
                <a:rPr lang="en-US" sz="1600" dirty="0"/>
                <a:t>Disk </a:t>
              </a:r>
              <a:endParaRPr lang="en-US" sz="1600" dirty="0"/>
            </a:p>
            <a:p>
              <a:pPr algn="ctr">
                <a:lnSpc>
                  <a:spcPct val="100000"/>
                </a:lnSpc>
                <a:buNone/>
              </a:pPr>
              <a:r>
                <a:rPr lang="en-US" sz="1600" dirty="0"/>
                <a:t>controller</a:t>
              </a:r>
              <a:endParaRPr lang="en-US" sz="1600" dirty="0"/>
            </a:p>
          </p:txBody>
        </p:sp>
        <p:sp>
          <p:nvSpPr>
            <p:cNvPr id="98327" name="AutoShape 23"/>
            <p:cNvSpPr>
              <a:spLocks noChangeArrowheads="1"/>
            </p:cNvSpPr>
            <p:nvPr/>
          </p:nvSpPr>
          <p:spPr bwMode="auto">
            <a:xfrm flipV="1">
              <a:off x="3801533" y="4546600"/>
              <a:ext cx="660400" cy="685800"/>
            </a:xfrm>
            <a:prstGeom prst="upArrow">
              <a:avLst>
                <a:gd name="adj1" fmla="val 36667"/>
                <a:gd name="adj2" fmla="val 44872"/>
              </a:avLst>
            </a:prstGeom>
            <a:noFill/>
            <a:ln w="12700">
              <a:solidFill>
                <a:schemeClr val="tx1"/>
              </a:solidFill>
              <a:miter lim="800000"/>
            </a:ln>
            <a:effectLst/>
          </p:spPr>
          <p:txBody>
            <a:bodyPr wrap="none" anchor="ctr"/>
            <a:lstStyle/>
            <a:p>
              <a:pPr>
                <a:buNone/>
              </a:pPr>
              <a:endParaRPr lang="en-US"/>
            </a:p>
          </p:txBody>
        </p:sp>
        <p:sp>
          <p:nvSpPr>
            <p:cNvPr id="98328" name="Rectangle 24"/>
            <p:cNvSpPr>
              <a:spLocks noChangeArrowheads="1"/>
            </p:cNvSpPr>
            <p:nvPr/>
          </p:nvSpPr>
          <p:spPr bwMode="auto">
            <a:xfrm>
              <a:off x="3242733" y="5284564"/>
              <a:ext cx="1727200" cy="520700"/>
            </a:xfrm>
            <a:prstGeom prst="rect">
              <a:avLst/>
            </a:prstGeom>
            <a:noFill/>
            <a:ln w="12700">
              <a:solidFill>
                <a:schemeClr val="tx1"/>
              </a:solidFill>
              <a:miter lim="800000"/>
            </a:ln>
            <a:effectLst/>
          </p:spPr>
          <p:txBody>
            <a:bodyPr wrap="none" anchor="ctr"/>
            <a:lstStyle/>
            <a:p>
              <a:pPr algn="ctr">
                <a:lnSpc>
                  <a:spcPct val="100000"/>
                </a:lnSpc>
                <a:buNone/>
              </a:pPr>
              <a:r>
                <a:rPr lang="en-US" sz="1600" dirty="0"/>
                <a:t>Graphics</a:t>
              </a:r>
              <a:endParaRPr lang="en-US" sz="1600" dirty="0"/>
            </a:p>
            <a:p>
              <a:pPr algn="ctr">
                <a:lnSpc>
                  <a:spcPct val="100000"/>
                </a:lnSpc>
                <a:buNone/>
              </a:pPr>
              <a:r>
                <a:rPr lang="en-US" sz="1600" dirty="0"/>
                <a:t>adapter</a:t>
              </a:r>
              <a:endParaRPr lang="en-US" sz="1600" dirty="0"/>
            </a:p>
          </p:txBody>
        </p:sp>
        <p:sp>
          <p:nvSpPr>
            <p:cNvPr id="98329" name="AutoShape 25"/>
            <p:cNvSpPr>
              <a:spLocks noChangeArrowheads="1"/>
            </p:cNvSpPr>
            <p:nvPr/>
          </p:nvSpPr>
          <p:spPr bwMode="auto">
            <a:xfrm flipV="1">
              <a:off x="1566333" y="4546600"/>
              <a:ext cx="660400" cy="685800"/>
            </a:xfrm>
            <a:prstGeom prst="upArrow">
              <a:avLst>
                <a:gd name="adj1" fmla="val 36667"/>
                <a:gd name="adj2" fmla="val 44872"/>
              </a:avLst>
            </a:prstGeom>
            <a:noFill/>
            <a:ln w="12700">
              <a:solidFill>
                <a:schemeClr val="tx1"/>
              </a:solidFill>
              <a:miter lim="800000"/>
            </a:ln>
            <a:effectLst/>
          </p:spPr>
          <p:txBody>
            <a:bodyPr wrap="none" anchor="ctr"/>
            <a:lstStyle/>
            <a:p>
              <a:pPr>
                <a:buNone/>
              </a:pPr>
              <a:endParaRPr lang="en-US"/>
            </a:p>
          </p:txBody>
        </p:sp>
        <p:sp>
          <p:nvSpPr>
            <p:cNvPr id="98330" name="Rectangle 26"/>
            <p:cNvSpPr>
              <a:spLocks noChangeArrowheads="1"/>
            </p:cNvSpPr>
            <p:nvPr/>
          </p:nvSpPr>
          <p:spPr bwMode="auto">
            <a:xfrm>
              <a:off x="1109133" y="5281751"/>
              <a:ext cx="1524000" cy="520700"/>
            </a:xfrm>
            <a:prstGeom prst="rect">
              <a:avLst/>
            </a:prstGeom>
            <a:noFill/>
            <a:ln w="12700">
              <a:solidFill>
                <a:schemeClr val="tx1"/>
              </a:solidFill>
              <a:miter lim="800000"/>
            </a:ln>
            <a:effectLst/>
          </p:spPr>
          <p:txBody>
            <a:bodyPr wrap="none" anchor="ctr"/>
            <a:lstStyle/>
            <a:p>
              <a:pPr algn="ctr">
                <a:lnSpc>
                  <a:spcPct val="100000"/>
                </a:lnSpc>
                <a:buNone/>
              </a:pPr>
              <a:r>
                <a:rPr lang="en-US" sz="1600" dirty="0"/>
                <a:t>USB</a:t>
              </a:r>
              <a:endParaRPr lang="en-US" sz="1600" dirty="0"/>
            </a:p>
            <a:p>
              <a:pPr algn="ctr">
                <a:lnSpc>
                  <a:spcPct val="100000"/>
                </a:lnSpc>
                <a:buNone/>
              </a:pPr>
              <a:r>
                <a:rPr lang="en-US" sz="1600" dirty="0"/>
                <a:t>controller</a:t>
              </a:r>
              <a:endParaRPr lang="en-US" sz="1600" dirty="0"/>
            </a:p>
          </p:txBody>
        </p:sp>
        <p:sp>
          <p:nvSpPr>
            <p:cNvPr id="98331" name="Line 27"/>
            <p:cNvSpPr>
              <a:spLocks noChangeShapeType="1"/>
            </p:cNvSpPr>
            <p:nvPr/>
          </p:nvSpPr>
          <p:spPr bwMode="auto">
            <a:xfrm>
              <a:off x="1413933" y="5791200"/>
              <a:ext cx="0" cy="304800"/>
            </a:xfrm>
            <a:prstGeom prst="line">
              <a:avLst/>
            </a:prstGeom>
            <a:noFill/>
            <a:ln w="12700">
              <a:solidFill>
                <a:schemeClr val="tx1"/>
              </a:solidFill>
              <a:round/>
              <a:headEnd type="triangle" w="med" len="med"/>
            </a:ln>
            <a:effectLst/>
          </p:spPr>
          <p:txBody>
            <a:bodyPr wrap="none" anchor="ctr"/>
            <a:lstStyle/>
            <a:p>
              <a:pPr>
                <a:buNone/>
              </a:pPr>
              <a:endParaRPr lang="en-US"/>
            </a:p>
          </p:txBody>
        </p:sp>
        <p:sp>
          <p:nvSpPr>
            <p:cNvPr id="98332" name="Line 28"/>
            <p:cNvSpPr>
              <a:spLocks noChangeShapeType="1"/>
            </p:cNvSpPr>
            <p:nvPr/>
          </p:nvSpPr>
          <p:spPr bwMode="auto">
            <a:xfrm>
              <a:off x="2429933" y="5791200"/>
              <a:ext cx="0" cy="304800"/>
            </a:xfrm>
            <a:prstGeom prst="line">
              <a:avLst/>
            </a:prstGeom>
            <a:noFill/>
            <a:ln w="12700">
              <a:solidFill>
                <a:schemeClr val="tx1"/>
              </a:solidFill>
              <a:round/>
              <a:headEnd type="triangle" w="med" len="med"/>
            </a:ln>
            <a:effectLst/>
          </p:spPr>
          <p:txBody>
            <a:bodyPr wrap="none" anchor="ctr"/>
            <a:lstStyle/>
            <a:p>
              <a:pPr>
                <a:buNone/>
              </a:pPr>
              <a:endParaRPr lang="en-US"/>
            </a:p>
          </p:txBody>
        </p:sp>
        <p:sp>
          <p:nvSpPr>
            <p:cNvPr id="98333" name="Text Box 29"/>
            <p:cNvSpPr txBox="1">
              <a:spLocks noChangeArrowheads="1"/>
            </p:cNvSpPr>
            <p:nvPr/>
          </p:nvSpPr>
          <p:spPr bwMode="auto">
            <a:xfrm>
              <a:off x="970215" y="6035675"/>
              <a:ext cx="845103" cy="338554"/>
            </a:xfrm>
            <a:prstGeom prst="rect">
              <a:avLst/>
            </a:prstGeom>
            <a:noFill/>
            <a:ln w="12700">
              <a:noFill/>
              <a:miter lim="800000"/>
            </a:ln>
            <a:effectLst/>
          </p:spPr>
          <p:txBody>
            <a:bodyPr wrap="none" anchor="ctr">
              <a:spAutoFit/>
            </a:bodyPr>
            <a:lstStyle/>
            <a:p>
              <a:pPr algn="ctr">
                <a:lnSpc>
                  <a:spcPct val="100000"/>
                </a:lnSpc>
                <a:buNone/>
              </a:pPr>
              <a:r>
                <a:rPr lang="en-US" sz="1600"/>
                <a:t>mouse</a:t>
              </a:r>
              <a:endParaRPr lang="en-US" sz="1600"/>
            </a:p>
          </p:txBody>
        </p:sp>
        <p:sp>
          <p:nvSpPr>
            <p:cNvPr id="98334" name="Text Box 30"/>
            <p:cNvSpPr txBox="1">
              <a:spLocks noChangeArrowheads="1"/>
            </p:cNvSpPr>
            <p:nvPr/>
          </p:nvSpPr>
          <p:spPr bwMode="auto">
            <a:xfrm>
              <a:off x="1914098" y="6042774"/>
              <a:ext cx="1095172" cy="338554"/>
            </a:xfrm>
            <a:prstGeom prst="rect">
              <a:avLst/>
            </a:prstGeom>
            <a:noFill/>
            <a:ln w="12700">
              <a:noFill/>
              <a:miter lim="800000"/>
            </a:ln>
            <a:effectLst/>
          </p:spPr>
          <p:txBody>
            <a:bodyPr wrap="none" anchor="ctr">
              <a:spAutoFit/>
            </a:bodyPr>
            <a:lstStyle/>
            <a:p>
              <a:pPr algn="ctr">
                <a:lnSpc>
                  <a:spcPct val="100000"/>
                </a:lnSpc>
                <a:buNone/>
              </a:pPr>
              <a:r>
                <a:rPr lang="en-US" sz="1600" dirty="0"/>
                <a:t>keyboard</a:t>
              </a:r>
              <a:endParaRPr lang="en-US" sz="1600" dirty="0"/>
            </a:p>
          </p:txBody>
        </p:sp>
        <p:sp>
          <p:nvSpPr>
            <p:cNvPr id="98335" name="Line 31"/>
            <p:cNvSpPr>
              <a:spLocks noChangeShapeType="1"/>
            </p:cNvSpPr>
            <p:nvPr/>
          </p:nvSpPr>
          <p:spPr bwMode="auto">
            <a:xfrm>
              <a:off x="4157133" y="5791200"/>
              <a:ext cx="0" cy="304800"/>
            </a:xfrm>
            <a:prstGeom prst="line">
              <a:avLst/>
            </a:prstGeom>
            <a:noFill/>
            <a:ln w="12700">
              <a:solidFill>
                <a:schemeClr val="tx1"/>
              </a:solidFill>
              <a:round/>
              <a:tailEnd type="triangle" w="med" len="med"/>
            </a:ln>
            <a:effectLst/>
          </p:spPr>
          <p:txBody>
            <a:bodyPr wrap="none" anchor="ctr"/>
            <a:lstStyle/>
            <a:p>
              <a:pPr>
                <a:buNone/>
              </a:pPr>
              <a:endParaRPr lang="en-US"/>
            </a:p>
          </p:txBody>
        </p:sp>
        <p:sp>
          <p:nvSpPr>
            <p:cNvPr id="98336" name="Text Box 32"/>
            <p:cNvSpPr txBox="1">
              <a:spLocks noChangeArrowheads="1"/>
            </p:cNvSpPr>
            <p:nvPr/>
          </p:nvSpPr>
          <p:spPr bwMode="auto">
            <a:xfrm>
              <a:off x="3559860" y="6035675"/>
              <a:ext cx="938077" cy="338554"/>
            </a:xfrm>
            <a:prstGeom prst="rect">
              <a:avLst/>
            </a:prstGeom>
            <a:noFill/>
            <a:ln w="12700">
              <a:noFill/>
              <a:miter lim="800000"/>
            </a:ln>
            <a:effectLst/>
          </p:spPr>
          <p:txBody>
            <a:bodyPr wrap="none" anchor="ctr">
              <a:spAutoFit/>
            </a:bodyPr>
            <a:lstStyle/>
            <a:p>
              <a:pPr algn="ctr">
                <a:lnSpc>
                  <a:spcPct val="100000"/>
                </a:lnSpc>
                <a:buNone/>
              </a:pPr>
              <a:r>
                <a:rPr lang="en-US" sz="1600" dirty="0"/>
                <a:t>Monitor</a:t>
              </a:r>
              <a:endParaRPr lang="en-US" sz="1600" dirty="0"/>
            </a:p>
          </p:txBody>
        </p:sp>
        <p:sp>
          <p:nvSpPr>
            <p:cNvPr id="98337" name="Line 33"/>
            <p:cNvSpPr>
              <a:spLocks noChangeShapeType="1"/>
            </p:cNvSpPr>
            <p:nvPr/>
          </p:nvSpPr>
          <p:spPr bwMode="auto">
            <a:xfrm>
              <a:off x="7230533" y="5791200"/>
              <a:ext cx="0" cy="381000"/>
            </a:xfrm>
            <a:prstGeom prst="line">
              <a:avLst/>
            </a:prstGeom>
            <a:noFill/>
            <a:ln w="12700">
              <a:solidFill>
                <a:schemeClr val="tx1"/>
              </a:solidFill>
              <a:round/>
              <a:headEnd type="triangle" w="med" len="med"/>
              <a:tailEnd type="triangle" w="med" len="med"/>
            </a:ln>
            <a:effectLst/>
          </p:spPr>
          <p:txBody>
            <a:bodyPr wrap="none" anchor="ctr"/>
            <a:lstStyle/>
            <a:p>
              <a:pPr>
                <a:buNone/>
              </a:pPr>
              <a:endParaRPr lang="en-US"/>
            </a:p>
          </p:txBody>
        </p:sp>
        <p:sp>
          <p:nvSpPr>
            <p:cNvPr id="98338" name="AutoShape 34"/>
            <p:cNvSpPr>
              <a:spLocks noChangeArrowheads="1"/>
            </p:cNvSpPr>
            <p:nvPr/>
          </p:nvSpPr>
          <p:spPr bwMode="auto">
            <a:xfrm>
              <a:off x="6832600" y="6189077"/>
              <a:ext cx="812800" cy="609600"/>
            </a:xfrm>
            <a:prstGeom prst="can">
              <a:avLst>
                <a:gd name="adj" fmla="val 25000"/>
              </a:avLst>
            </a:prstGeom>
            <a:noFill/>
            <a:ln w="12700">
              <a:solidFill>
                <a:schemeClr val="tx1"/>
              </a:solidFill>
              <a:round/>
            </a:ln>
            <a:effectLst/>
          </p:spPr>
          <p:txBody>
            <a:bodyPr wrap="none" anchor="ctr"/>
            <a:lstStyle/>
            <a:p>
              <a:pPr algn="ctr">
                <a:lnSpc>
                  <a:spcPct val="100000"/>
                </a:lnSpc>
                <a:buNone/>
              </a:pPr>
              <a:r>
                <a:rPr lang="en-US" sz="1600" dirty="0"/>
                <a:t>Disk</a:t>
              </a:r>
              <a:endParaRPr lang="en-US" sz="1600" dirty="0"/>
            </a:p>
          </p:txBody>
        </p:sp>
        <p:sp>
          <p:nvSpPr>
            <p:cNvPr id="98339" name="AutoShape 35"/>
            <p:cNvSpPr>
              <a:spLocks noChangeArrowheads="1"/>
            </p:cNvSpPr>
            <p:nvPr/>
          </p:nvSpPr>
          <p:spPr bwMode="auto">
            <a:xfrm>
              <a:off x="355600" y="4330700"/>
              <a:ext cx="9296400" cy="393700"/>
            </a:xfrm>
            <a:prstGeom prst="leftRightArrow">
              <a:avLst>
                <a:gd name="adj1" fmla="val 48611"/>
                <a:gd name="adj2" fmla="val 91500"/>
              </a:avLst>
            </a:prstGeom>
            <a:solidFill>
              <a:schemeClr val="bg1"/>
            </a:solidFill>
            <a:ln w="12700">
              <a:solidFill>
                <a:schemeClr val="tx1"/>
              </a:solidFill>
              <a:miter lim="800000"/>
            </a:ln>
            <a:effectLst/>
          </p:spPr>
          <p:txBody>
            <a:bodyPr wrap="none" anchor="ctr"/>
            <a:lstStyle/>
            <a:p>
              <a:pPr>
                <a:buNone/>
              </a:pPr>
              <a:endParaRPr lang="en-US"/>
            </a:p>
          </p:txBody>
        </p:sp>
        <p:sp>
          <p:nvSpPr>
            <p:cNvPr id="98340" name="Rectangle 36"/>
            <p:cNvSpPr>
              <a:spLocks noChangeArrowheads="1"/>
            </p:cNvSpPr>
            <p:nvPr/>
          </p:nvSpPr>
          <p:spPr bwMode="auto">
            <a:xfrm>
              <a:off x="1790700" y="4500563"/>
              <a:ext cx="222251" cy="152400"/>
            </a:xfrm>
            <a:prstGeom prst="rect">
              <a:avLst/>
            </a:prstGeom>
            <a:solidFill>
              <a:schemeClr val="bg1"/>
            </a:solidFill>
            <a:ln w="12700">
              <a:noFill/>
              <a:miter lim="800000"/>
            </a:ln>
            <a:effectLst/>
          </p:spPr>
          <p:txBody>
            <a:bodyPr wrap="none" anchor="ctr"/>
            <a:lstStyle/>
            <a:p>
              <a:pPr>
                <a:buNone/>
              </a:pPr>
              <a:endParaRPr lang="en-US"/>
            </a:p>
          </p:txBody>
        </p:sp>
        <p:sp>
          <p:nvSpPr>
            <p:cNvPr id="98341" name="Rectangle 37"/>
            <p:cNvSpPr>
              <a:spLocks noChangeArrowheads="1"/>
            </p:cNvSpPr>
            <p:nvPr/>
          </p:nvSpPr>
          <p:spPr bwMode="auto">
            <a:xfrm>
              <a:off x="4025900" y="4491038"/>
              <a:ext cx="222251" cy="152400"/>
            </a:xfrm>
            <a:prstGeom prst="rect">
              <a:avLst/>
            </a:prstGeom>
            <a:solidFill>
              <a:schemeClr val="bg1"/>
            </a:solidFill>
            <a:ln w="12700">
              <a:noFill/>
              <a:miter lim="800000"/>
            </a:ln>
            <a:effectLst/>
          </p:spPr>
          <p:txBody>
            <a:bodyPr wrap="none" anchor="ctr"/>
            <a:lstStyle/>
            <a:p>
              <a:pPr>
                <a:buNone/>
              </a:pPr>
              <a:endParaRPr lang="en-US"/>
            </a:p>
          </p:txBody>
        </p:sp>
        <p:sp>
          <p:nvSpPr>
            <p:cNvPr id="98342" name="Rectangle 38"/>
            <p:cNvSpPr>
              <a:spLocks noChangeArrowheads="1"/>
            </p:cNvSpPr>
            <p:nvPr/>
          </p:nvSpPr>
          <p:spPr bwMode="auto">
            <a:xfrm>
              <a:off x="7137401" y="4481513"/>
              <a:ext cx="215900" cy="152400"/>
            </a:xfrm>
            <a:prstGeom prst="rect">
              <a:avLst/>
            </a:prstGeom>
            <a:solidFill>
              <a:schemeClr val="bg1"/>
            </a:solidFill>
            <a:ln w="12700">
              <a:noFill/>
              <a:miter lim="800000"/>
            </a:ln>
            <a:effectLst/>
          </p:spPr>
          <p:txBody>
            <a:bodyPr wrap="none" anchor="ctr"/>
            <a:lstStyle/>
            <a:p>
              <a:pPr>
                <a:buNone/>
              </a:pPr>
              <a:endParaRPr lang="en-US"/>
            </a:p>
          </p:txBody>
        </p:sp>
        <p:sp>
          <p:nvSpPr>
            <p:cNvPr id="98343" name="Text Box 39"/>
            <p:cNvSpPr txBox="1">
              <a:spLocks noChangeArrowheads="1"/>
            </p:cNvSpPr>
            <p:nvPr/>
          </p:nvSpPr>
          <p:spPr bwMode="auto">
            <a:xfrm>
              <a:off x="7404101" y="4126498"/>
              <a:ext cx="881973" cy="338554"/>
            </a:xfrm>
            <a:prstGeom prst="rect">
              <a:avLst/>
            </a:prstGeom>
            <a:noFill/>
            <a:ln w="12700">
              <a:noFill/>
              <a:miter lim="800000"/>
            </a:ln>
            <a:effectLst/>
          </p:spPr>
          <p:txBody>
            <a:bodyPr wrap="none" anchor="ctr">
              <a:spAutoFit/>
            </a:bodyPr>
            <a:lstStyle/>
            <a:p>
              <a:pPr>
                <a:lnSpc>
                  <a:spcPct val="100000"/>
                </a:lnSpc>
                <a:buNone/>
              </a:pPr>
              <a:r>
                <a:rPr lang="en-US" sz="1600"/>
                <a:t>I/O bus</a:t>
              </a:r>
              <a:endParaRPr lang="en-US" sz="1600"/>
            </a:p>
          </p:txBody>
        </p:sp>
        <p:sp>
          <p:nvSpPr>
            <p:cNvPr id="98344" name="Rectangle 40"/>
            <p:cNvSpPr>
              <a:spLocks noChangeArrowheads="1"/>
            </p:cNvSpPr>
            <p:nvPr/>
          </p:nvSpPr>
          <p:spPr bwMode="auto">
            <a:xfrm>
              <a:off x="5657851" y="4419600"/>
              <a:ext cx="215900" cy="152400"/>
            </a:xfrm>
            <a:prstGeom prst="rect">
              <a:avLst/>
            </a:prstGeom>
            <a:solidFill>
              <a:schemeClr val="bg1"/>
            </a:solidFill>
            <a:ln w="12700">
              <a:noFill/>
              <a:miter lim="800000"/>
            </a:ln>
            <a:effectLst/>
          </p:spPr>
          <p:txBody>
            <a:bodyPr wrap="none" anchor="ctr"/>
            <a:lstStyle/>
            <a:p>
              <a:pPr>
                <a:buNone/>
              </a:pPr>
              <a:endParaRPr lang="en-US"/>
            </a:p>
          </p:txBody>
        </p:sp>
        <p:sp>
          <p:nvSpPr>
            <p:cNvPr id="98345" name="Line 41"/>
            <p:cNvSpPr>
              <a:spLocks noChangeShapeType="1"/>
            </p:cNvSpPr>
            <p:nvPr/>
          </p:nvSpPr>
          <p:spPr bwMode="auto">
            <a:xfrm>
              <a:off x="3141134" y="3365500"/>
              <a:ext cx="2683933" cy="0"/>
            </a:xfrm>
            <a:prstGeom prst="line">
              <a:avLst/>
            </a:prstGeom>
            <a:noFill/>
            <a:ln w="76200">
              <a:solidFill>
                <a:srgbClr val="00FFFF"/>
              </a:solidFill>
              <a:round/>
            </a:ln>
            <a:effectLst/>
          </p:spPr>
          <p:txBody>
            <a:bodyPr wrap="none" anchor="ctr"/>
            <a:lstStyle/>
            <a:p>
              <a:pPr>
                <a:buNone/>
              </a:pPr>
              <a:endParaRPr lang="en-US"/>
            </a:p>
          </p:txBody>
        </p:sp>
        <p:sp>
          <p:nvSpPr>
            <p:cNvPr id="98346" name="Line 42"/>
            <p:cNvSpPr>
              <a:spLocks noChangeShapeType="1"/>
            </p:cNvSpPr>
            <p:nvPr/>
          </p:nvSpPr>
          <p:spPr bwMode="auto">
            <a:xfrm>
              <a:off x="5776384" y="3365501"/>
              <a:ext cx="0" cy="1135063"/>
            </a:xfrm>
            <a:prstGeom prst="line">
              <a:avLst/>
            </a:prstGeom>
            <a:noFill/>
            <a:ln w="76200">
              <a:solidFill>
                <a:srgbClr val="00FFFF"/>
              </a:solidFill>
              <a:round/>
            </a:ln>
            <a:effectLst/>
          </p:spPr>
          <p:txBody>
            <a:bodyPr wrap="none" anchor="ctr"/>
            <a:lstStyle/>
            <a:p>
              <a:pPr>
                <a:buNone/>
              </a:pPr>
              <a:endParaRPr lang="en-US"/>
            </a:p>
          </p:txBody>
        </p:sp>
        <p:sp>
          <p:nvSpPr>
            <p:cNvPr id="98347" name="Line 43"/>
            <p:cNvSpPr>
              <a:spLocks noChangeShapeType="1"/>
            </p:cNvSpPr>
            <p:nvPr/>
          </p:nvSpPr>
          <p:spPr bwMode="auto">
            <a:xfrm flipV="1">
              <a:off x="5725584" y="4529138"/>
              <a:ext cx="1504949" cy="0"/>
            </a:xfrm>
            <a:prstGeom prst="line">
              <a:avLst/>
            </a:prstGeom>
            <a:noFill/>
            <a:ln w="76200">
              <a:solidFill>
                <a:srgbClr val="00FFFF"/>
              </a:solidFill>
              <a:round/>
            </a:ln>
            <a:effectLst/>
          </p:spPr>
          <p:txBody>
            <a:bodyPr wrap="none" anchor="ctr"/>
            <a:lstStyle/>
            <a:p>
              <a:pPr>
                <a:buNone/>
              </a:pPr>
              <a:endParaRPr lang="en-US"/>
            </a:p>
          </p:txBody>
        </p:sp>
        <p:sp>
          <p:nvSpPr>
            <p:cNvPr id="98348" name="Line 44"/>
            <p:cNvSpPr>
              <a:spLocks noChangeShapeType="1"/>
            </p:cNvSpPr>
            <p:nvPr/>
          </p:nvSpPr>
          <p:spPr bwMode="auto">
            <a:xfrm>
              <a:off x="7239000" y="4487864"/>
              <a:ext cx="0" cy="782637"/>
            </a:xfrm>
            <a:prstGeom prst="line">
              <a:avLst/>
            </a:prstGeom>
            <a:noFill/>
            <a:ln w="76200">
              <a:solidFill>
                <a:srgbClr val="00FFFF"/>
              </a:solidFill>
              <a:round/>
              <a:tailEnd type="triangle" w="med" len="med"/>
            </a:ln>
            <a:effectLst/>
          </p:spPr>
          <p:txBody>
            <a:bodyPr wrap="none" anchor="ctr"/>
            <a:lstStyle/>
            <a:p>
              <a:pPr>
                <a:buNone/>
              </a:pPr>
              <a:endParaRPr lang="en-US"/>
            </a:p>
          </p:txBody>
        </p:sp>
        <p:sp>
          <p:nvSpPr>
            <p:cNvPr id="98349" name="Rectangle 45"/>
            <p:cNvSpPr>
              <a:spLocks noChangeArrowheads="1"/>
            </p:cNvSpPr>
            <p:nvPr/>
          </p:nvSpPr>
          <p:spPr bwMode="auto">
            <a:xfrm>
              <a:off x="660400" y="3172827"/>
              <a:ext cx="2497667" cy="577850"/>
            </a:xfrm>
            <a:prstGeom prst="rect">
              <a:avLst/>
            </a:prstGeom>
            <a:noFill/>
            <a:ln w="12700">
              <a:solidFill>
                <a:schemeClr val="tx1"/>
              </a:solidFill>
              <a:miter lim="800000"/>
            </a:ln>
            <a:effectLst/>
          </p:spPr>
          <p:txBody>
            <a:bodyPr wrap="none" anchor="ctr"/>
            <a:lstStyle/>
            <a:p>
              <a:pPr algn="ctr">
                <a:lnSpc>
                  <a:spcPct val="100000"/>
                </a:lnSpc>
                <a:buNone/>
              </a:pPr>
              <a:r>
                <a:rPr lang="en-US" sz="1600" dirty="0"/>
                <a:t>Bus interface</a:t>
              </a:r>
              <a:endParaRPr lang="en-US" sz="1600" dirty="0"/>
            </a:p>
          </p:txBody>
        </p:sp>
      </p:grpSp>
      <p:sp>
        <p:nvSpPr>
          <p:cNvPr id="98350" name="Text Box 46"/>
          <p:cNvSpPr txBox="1">
            <a:spLocks noChangeArrowheads="1"/>
          </p:cNvSpPr>
          <p:nvPr/>
        </p:nvSpPr>
        <p:spPr bwMode="auto">
          <a:xfrm>
            <a:off x="5384800" y="1066800"/>
            <a:ext cx="6502400" cy="707886"/>
          </a:xfrm>
          <a:prstGeom prst="rect">
            <a:avLst/>
          </a:prstGeom>
          <a:noFill/>
          <a:ln w="25400">
            <a:noFill/>
            <a:miter lim="800000"/>
          </a:ln>
          <a:effectLst/>
        </p:spPr>
        <p:txBody>
          <a:bodyPr wrap="square">
            <a:spAutoFit/>
          </a:bodyPr>
          <a:lstStyle/>
          <a:p>
            <a:pPr>
              <a:lnSpc>
                <a:spcPct val="100000"/>
              </a:lnSpc>
              <a:buNone/>
            </a:pPr>
            <a:r>
              <a:rPr lang="en-US" sz="2000" b="0" dirty="0">
                <a:latin typeface="Calibri" panose="020F0502020204030204" pitchFamily="34" charset="0"/>
              </a:rPr>
              <a:t>CPU</a:t>
            </a:r>
            <a:r>
              <a:rPr lang="zh-CN" altLang="en-US" sz="2000" b="0" dirty="0">
                <a:latin typeface="Calibri" panose="020F0502020204030204" pitchFamily="34" charset="0"/>
              </a:rPr>
              <a:t>初始化磁盘读：向磁盘控制器对应的设备端口（如地址</a:t>
            </a:r>
            <a:r>
              <a:rPr lang="en-US" altLang="zh-CN" sz="2000" b="0" dirty="0">
                <a:solidFill>
                  <a:srgbClr val="FF0000"/>
                </a:solidFill>
                <a:latin typeface="Calibri" panose="020F0502020204030204" pitchFamily="34" charset="0"/>
              </a:rPr>
              <a:t>0xa0</a:t>
            </a:r>
            <a:r>
              <a:rPr lang="zh-CN" altLang="en-US" sz="2000" b="0" dirty="0">
                <a:latin typeface="Calibri" panose="020F0502020204030204" pitchFamily="34" charset="0"/>
              </a:rPr>
              <a:t>）写：读命令、磁盘逻辑块号、主存目的地址</a:t>
            </a:r>
            <a:endParaRPr lang="en-US" sz="2000" b="0" dirty="0">
              <a:latin typeface="Calibri" panose="020F0502020204030204" pitchFamily="34" charset="0"/>
            </a:endParaRPr>
          </a:p>
        </p:txBody>
      </p:sp>
      <p:sp>
        <p:nvSpPr>
          <p:cNvPr id="2" name="矩形 1"/>
          <p:cNvSpPr/>
          <p:nvPr/>
        </p:nvSpPr>
        <p:spPr>
          <a:xfrm>
            <a:off x="6096000" y="1908254"/>
            <a:ext cx="4289432" cy="738664"/>
          </a:xfrm>
          <a:prstGeom prst="rect">
            <a:avLst/>
          </a:prstGeom>
        </p:spPr>
        <p:txBody>
          <a:bodyPr wrap="square">
            <a:spAutoFit/>
          </a:bodyPr>
          <a:lstStyle/>
          <a:p>
            <a:pPr>
              <a:buNone/>
            </a:pPr>
            <a:r>
              <a:rPr lang="en-US" altLang="zh-CN" sz="2000" b="0" dirty="0">
                <a:solidFill>
                  <a:srgbClr val="0070C0"/>
                </a:solidFill>
                <a:latin typeface="Calibri" panose="020F0502020204030204" pitchFamily="34" charset="0"/>
              </a:rPr>
              <a:t>CPU executes 3 store instructions</a:t>
            </a:r>
            <a:endParaRPr lang="en-US" altLang="zh-CN" sz="2000" b="0" dirty="0">
              <a:solidFill>
                <a:srgbClr val="0070C0"/>
              </a:solidFill>
              <a:latin typeface="Calibri" panose="020F0502020204030204" pitchFamily="34" charset="0"/>
            </a:endParaRPr>
          </a:p>
          <a:p>
            <a:pPr>
              <a:buNone/>
            </a:pPr>
            <a:r>
              <a:rPr lang="en-US" altLang="zh-CN" sz="2000" b="0" dirty="0">
                <a:solidFill>
                  <a:srgbClr val="0070C0"/>
                </a:solidFill>
                <a:latin typeface="Calibri" panose="020F0502020204030204" pitchFamily="34" charset="0"/>
              </a:rPr>
              <a:t>to address 0xa0 </a:t>
            </a:r>
            <a:endParaRPr lang="zh-CN" altLang="en-US" sz="2000" b="0" dirty="0">
              <a:solidFill>
                <a:srgbClr val="0070C0"/>
              </a:solidFill>
              <a:latin typeface="Calibri" panose="020F05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74" name="Text Box 46"/>
          <p:cNvSpPr txBox="1">
            <a:spLocks noChangeArrowheads="1"/>
          </p:cNvSpPr>
          <p:nvPr/>
        </p:nvSpPr>
        <p:spPr bwMode="auto">
          <a:xfrm>
            <a:off x="5613400" y="1323976"/>
            <a:ext cx="5861051" cy="707886"/>
          </a:xfrm>
          <a:prstGeom prst="rect">
            <a:avLst/>
          </a:prstGeom>
          <a:noFill/>
          <a:ln w="25400">
            <a:noFill/>
            <a:miter lim="800000"/>
          </a:ln>
          <a:effectLst/>
        </p:spPr>
        <p:txBody>
          <a:bodyPr>
            <a:spAutoFit/>
          </a:bodyPr>
          <a:lstStyle/>
          <a:p>
            <a:pPr algn="l">
              <a:lnSpc>
                <a:spcPct val="100000"/>
              </a:lnSpc>
              <a:buNone/>
            </a:pPr>
            <a:r>
              <a:rPr lang="en-US" sz="2000" b="0" dirty="0">
                <a:latin typeface="Calibri" panose="020F0502020204030204" pitchFamily="34" charset="0"/>
              </a:rPr>
              <a:t>Disk controller reads the sector and performs a direct memory access (</a:t>
            </a:r>
            <a:r>
              <a:rPr lang="en-US" sz="2000" b="0" dirty="0">
                <a:solidFill>
                  <a:srgbClr val="FF0000"/>
                </a:solidFill>
                <a:latin typeface="Calibri" panose="020F0502020204030204" pitchFamily="34" charset="0"/>
              </a:rPr>
              <a:t>DMA</a:t>
            </a:r>
            <a:r>
              <a:rPr lang="en-US" sz="2000" b="0" dirty="0">
                <a:latin typeface="Calibri" panose="020F0502020204030204" pitchFamily="34" charset="0"/>
              </a:rPr>
              <a:t>) transfer into main memory.</a:t>
            </a:r>
            <a:endParaRPr lang="en-US" sz="2000" b="0" dirty="0">
              <a:latin typeface="Calibri" panose="020F0502020204030204" pitchFamily="34" charset="0"/>
            </a:endParaRPr>
          </a:p>
        </p:txBody>
      </p:sp>
      <p:grpSp>
        <p:nvGrpSpPr>
          <p:cNvPr id="4" name="组合 3"/>
          <p:cNvGrpSpPr/>
          <p:nvPr/>
        </p:nvGrpSpPr>
        <p:grpSpPr>
          <a:xfrm>
            <a:off x="586391" y="1026369"/>
            <a:ext cx="9326033" cy="5714999"/>
            <a:chOff x="330200" y="1066801"/>
            <a:chExt cx="9326033" cy="5714999"/>
          </a:xfrm>
        </p:grpSpPr>
        <p:sp>
          <p:nvSpPr>
            <p:cNvPr id="99332" name="Rectangle 4"/>
            <p:cNvSpPr>
              <a:spLocks noChangeArrowheads="1"/>
            </p:cNvSpPr>
            <p:nvPr/>
          </p:nvSpPr>
          <p:spPr bwMode="auto">
            <a:xfrm>
              <a:off x="8392585" y="2971800"/>
              <a:ext cx="1212849" cy="914400"/>
            </a:xfrm>
            <a:prstGeom prst="rect">
              <a:avLst/>
            </a:prstGeom>
            <a:noFill/>
            <a:ln w="12700">
              <a:solidFill>
                <a:schemeClr val="tx1"/>
              </a:solidFill>
              <a:miter lim="800000"/>
            </a:ln>
            <a:effectLst/>
          </p:spPr>
          <p:txBody>
            <a:bodyPr wrap="none" anchor="ctr"/>
            <a:lstStyle/>
            <a:p>
              <a:pPr algn="ctr">
                <a:lnSpc>
                  <a:spcPct val="100000"/>
                </a:lnSpc>
                <a:buNone/>
              </a:pPr>
              <a:r>
                <a:rPr lang="en-US" sz="1600" dirty="0"/>
                <a:t>Main</a:t>
              </a:r>
              <a:endParaRPr lang="en-US" sz="1600" dirty="0"/>
            </a:p>
            <a:p>
              <a:pPr algn="ctr">
                <a:lnSpc>
                  <a:spcPct val="100000"/>
                </a:lnSpc>
                <a:buNone/>
              </a:pPr>
              <a:r>
                <a:rPr lang="en-US" sz="1600" dirty="0"/>
                <a:t>memory</a:t>
              </a:r>
              <a:endParaRPr lang="en-US" sz="1600" dirty="0"/>
            </a:p>
          </p:txBody>
        </p:sp>
        <p:sp>
          <p:nvSpPr>
            <p:cNvPr id="99333" name="AutoShape 5"/>
            <p:cNvSpPr>
              <a:spLocks noChangeArrowheads="1"/>
            </p:cNvSpPr>
            <p:nvPr/>
          </p:nvSpPr>
          <p:spPr bwMode="auto">
            <a:xfrm>
              <a:off x="6360584" y="3124200"/>
              <a:ext cx="1989667" cy="533400"/>
            </a:xfrm>
            <a:prstGeom prst="leftRightArrow">
              <a:avLst>
                <a:gd name="adj1" fmla="val 50000"/>
                <a:gd name="adj2" fmla="val 55952"/>
              </a:avLst>
            </a:prstGeom>
            <a:noFill/>
            <a:ln w="12700">
              <a:solidFill>
                <a:schemeClr val="tx1"/>
              </a:solidFill>
              <a:miter lim="800000"/>
            </a:ln>
            <a:effectLst/>
          </p:spPr>
          <p:txBody>
            <a:bodyPr wrap="none" anchor="ctr"/>
            <a:lstStyle/>
            <a:p>
              <a:pPr>
                <a:buNone/>
              </a:pPr>
              <a:endParaRPr lang="en-US"/>
            </a:p>
          </p:txBody>
        </p:sp>
        <p:sp>
          <p:nvSpPr>
            <p:cNvPr id="99334" name="Rectangle 6"/>
            <p:cNvSpPr>
              <a:spLocks noChangeArrowheads="1"/>
            </p:cNvSpPr>
            <p:nvPr/>
          </p:nvSpPr>
          <p:spPr bwMode="auto">
            <a:xfrm>
              <a:off x="5141385" y="3155950"/>
              <a:ext cx="1212849" cy="577850"/>
            </a:xfrm>
            <a:prstGeom prst="rect">
              <a:avLst/>
            </a:prstGeom>
            <a:noFill/>
            <a:ln w="12700">
              <a:solidFill>
                <a:schemeClr val="tx1"/>
              </a:solidFill>
              <a:miter lim="800000"/>
            </a:ln>
            <a:effectLst/>
          </p:spPr>
          <p:txBody>
            <a:bodyPr wrap="none" anchor="ctr"/>
            <a:lstStyle/>
            <a:p>
              <a:pPr>
                <a:lnSpc>
                  <a:spcPct val="100000"/>
                </a:lnSpc>
                <a:buNone/>
              </a:pPr>
              <a:endParaRPr lang="en-US" sz="1600"/>
            </a:p>
          </p:txBody>
        </p:sp>
        <p:sp>
          <p:nvSpPr>
            <p:cNvPr id="99335" name="AutoShape 7"/>
            <p:cNvSpPr>
              <a:spLocks noChangeArrowheads="1"/>
            </p:cNvSpPr>
            <p:nvPr/>
          </p:nvSpPr>
          <p:spPr bwMode="auto">
            <a:xfrm>
              <a:off x="3198284" y="3124200"/>
              <a:ext cx="1936749" cy="533400"/>
            </a:xfrm>
            <a:prstGeom prst="leftRightArrow">
              <a:avLst>
                <a:gd name="adj1" fmla="val 50000"/>
                <a:gd name="adj2" fmla="val 54464"/>
              </a:avLst>
            </a:prstGeom>
            <a:noFill/>
            <a:ln w="12700">
              <a:solidFill>
                <a:schemeClr val="tx1"/>
              </a:solidFill>
              <a:miter lim="800000"/>
            </a:ln>
            <a:effectLst/>
          </p:spPr>
          <p:txBody>
            <a:bodyPr wrap="none" anchor="ctr"/>
            <a:lstStyle/>
            <a:p>
              <a:pPr>
                <a:buNone/>
              </a:pPr>
              <a:endParaRPr lang="en-US"/>
            </a:p>
          </p:txBody>
        </p:sp>
        <p:sp>
          <p:nvSpPr>
            <p:cNvPr id="99336" name="Rectangle 8"/>
            <p:cNvSpPr>
              <a:spLocks noChangeArrowheads="1"/>
            </p:cNvSpPr>
            <p:nvPr/>
          </p:nvSpPr>
          <p:spPr bwMode="auto">
            <a:xfrm>
              <a:off x="1885951" y="1828800"/>
              <a:ext cx="912283" cy="152400"/>
            </a:xfrm>
            <a:prstGeom prst="rect">
              <a:avLst/>
            </a:prstGeom>
            <a:noFill/>
            <a:ln w="12700">
              <a:solidFill>
                <a:schemeClr val="tx1"/>
              </a:solidFill>
              <a:miter lim="800000"/>
            </a:ln>
            <a:effectLst/>
          </p:spPr>
          <p:txBody>
            <a:bodyPr wrap="none" anchor="ctr"/>
            <a:lstStyle/>
            <a:p>
              <a:pPr>
                <a:buNone/>
              </a:pPr>
              <a:endParaRPr lang="en-US"/>
            </a:p>
          </p:txBody>
        </p:sp>
        <p:sp>
          <p:nvSpPr>
            <p:cNvPr id="99337" name="Rectangle 9"/>
            <p:cNvSpPr>
              <a:spLocks noChangeArrowheads="1"/>
            </p:cNvSpPr>
            <p:nvPr/>
          </p:nvSpPr>
          <p:spPr bwMode="auto">
            <a:xfrm>
              <a:off x="1885951" y="1981200"/>
              <a:ext cx="912283" cy="152400"/>
            </a:xfrm>
            <a:prstGeom prst="rect">
              <a:avLst/>
            </a:prstGeom>
            <a:noFill/>
            <a:ln w="12700">
              <a:solidFill>
                <a:schemeClr val="tx1"/>
              </a:solidFill>
              <a:miter lim="800000"/>
            </a:ln>
            <a:effectLst/>
          </p:spPr>
          <p:txBody>
            <a:bodyPr wrap="none" anchor="ctr"/>
            <a:lstStyle/>
            <a:p>
              <a:pPr>
                <a:buNone/>
              </a:pPr>
              <a:endParaRPr lang="en-US"/>
            </a:p>
          </p:txBody>
        </p:sp>
        <p:sp>
          <p:nvSpPr>
            <p:cNvPr id="99338" name="Rectangle 10"/>
            <p:cNvSpPr>
              <a:spLocks noChangeArrowheads="1"/>
            </p:cNvSpPr>
            <p:nvPr/>
          </p:nvSpPr>
          <p:spPr bwMode="auto">
            <a:xfrm>
              <a:off x="1885951" y="2133600"/>
              <a:ext cx="912283" cy="152400"/>
            </a:xfrm>
            <a:prstGeom prst="rect">
              <a:avLst/>
            </a:prstGeom>
            <a:noFill/>
            <a:ln w="12700">
              <a:solidFill>
                <a:schemeClr val="tx1"/>
              </a:solidFill>
              <a:miter lim="800000"/>
            </a:ln>
            <a:effectLst/>
          </p:spPr>
          <p:txBody>
            <a:bodyPr wrap="none" anchor="ctr"/>
            <a:lstStyle/>
            <a:p>
              <a:pPr>
                <a:buNone/>
              </a:pPr>
              <a:endParaRPr lang="en-US"/>
            </a:p>
          </p:txBody>
        </p:sp>
        <p:sp>
          <p:nvSpPr>
            <p:cNvPr id="99339" name="Rectangle 11"/>
            <p:cNvSpPr>
              <a:spLocks noChangeArrowheads="1"/>
            </p:cNvSpPr>
            <p:nvPr/>
          </p:nvSpPr>
          <p:spPr bwMode="auto">
            <a:xfrm>
              <a:off x="1885951" y="2286000"/>
              <a:ext cx="912283" cy="152400"/>
            </a:xfrm>
            <a:prstGeom prst="rect">
              <a:avLst/>
            </a:prstGeom>
            <a:noFill/>
            <a:ln w="12700">
              <a:solidFill>
                <a:schemeClr val="tx1"/>
              </a:solidFill>
              <a:miter lim="800000"/>
            </a:ln>
            <a:effectLst/>
          </p:spPr>
          <p:txBody>
            <a:bodyPr wrap="none" anchor="ctr"/>
            <a:lstStyle/>
            <a:p>
              <a:pPr>
                <a:buNone/>
              </a:pPr>
              <a:endParaRPr lang="en-US"/>
            </a:p>
          </p:txBody>
        </p:sp>
        <p:sp>
          <p:nvSpPr>
            <p:cNvPr id="99340" name="Rectangle 12"/>
            <p:cNvSpPr>
              <a:spLocks noChangeArrowheads="1"/>
            </p:cNvSpPr>
            <p:nvPr/>
          </p:nvSpPr>
          <p:spPr bwMode="auto">
            <a:xfrm>
              <a:off x="1885951" y="2438400"/>
              <a:ext cx="912283" cy="152400"/>
            </a:xfrm>
            <a:prstGeom prst="rect">
              <a:avLst/>
            </a:prstGeom>
            <a:noFill/>
            <a:ln w="12700">
              <a:solidFill>
                <a:schemeClr val="tx1"/>
              </a:solidFill>
              <a:miter lim="800000"/>
            </a:ln>
            <a:effectLst/>
          </p:spPr>
          <p:txBody>
            <a:bodyPr wrap="none" anchor="ctr"/>
            <a:lstStyle/>
            <a:p>
              <a:pPr>
                <a:buNone/>
              </a:pPr>
              <a:endParaRPr lang="en-US"/>
            </a:p>
          </p:txBody>
        </p:sp>
        <p:sp>
          <p:nvSpPr>
            <p:cNvPr id="99341" name="AutoShape 13"/>
            <p:cNvSpPr>
              <a:spLocks noChangeArrowheads="1"/>
            </p:cNvSpPr>
            <p:nvPr/>
          </p:nvSpPr>
          <p:spPr bwMode="auto">
            <a:xfrm>
              <a:off x="2916767" y="1828800"/>
              <a:ext cx="592667" cy="381000"/>
            </a:xfrm>
            <a:prstGeom prst="rightArrow">
              <a:avLst>
                <a:gd name="adj1" fmla="val 50000"/>
                <a:gd name="adj2" fmla="val 29167"/>
              </a:avLst>
            </a:prstGeom>
            <a:noFill/>
            <a:ln w="12700">
              <a:solidFill>
                <a:schemeClr val="tx1"/>
              </a:solidFill>
              <a:miter lim="800000"/>
            </a:ln>
            <a:effectLst/>
          </p:spPr>
          <p:txBody>
            <a:bodyPr wrap="none" anchor="ctr"/>
            <a:lstStyle/>
            <a:p>
              <a:pPr>
                <a:buNone/>
              </a:pPr>
              <a:endParaRPr lang="en-US"/>
            </a:p>
          </p:txBody>
        </p:sp>
        <p:sp>
          <p:nvSpPr>
            <p:cNvPr id="99342" name="AutoShape 14"/>
            <p:cNvSpPr>
              <a:spLocks noChangeArrowheads="1"/>
            </p:cNvSpPr>
            <p:nvPr/>
          </p:nvSpPr>
          <p:spPr bwMode="auto">
            <a:xfrm flipH="1">
              <a:off x="2798233" y="2209800"/>
              <a:ext cx="592667" cy="381000"/>
            </a:xfrm>
            <a:prstGeom prst="rightArrow">
              <a:avLst>
                <a:gd name="adj1" fmla="val 50000"/>
                <a:gd name="adj2" fmla="val 29167"/>
              </a:avLst>
            </a:prstGeom>
            <a:noFill/>
            <a:ln w="12700">
              <a:solidFill>
                <a:schemeClr val="tx1"/>
              </a:solidFill>
              <a:miter lim="800000"/>
            </a:ln>
            <a:effectLst/>
          </p:spPr>
          <p:txBody>
            <a:bodyPr wrap="none" anchor="ctr"/>
            <a:lstStyle/>
            <a:p>
              <a:pPr>
                <a:buNone/>
              </a:pPr>
              <a:endParaRPr lang="en-US"/>
            </a:p>
          </p:txBody>
        </p:sp>
        <p:sp>
          <p:nvSpPr>
            <p:cNvPr id="99343" name="Rectangle 15"/>
            <p:cNvSpPr>
              <a:spLocks noChangeArrowheads="1"/>
            </p:cNvSpPr>
            <p:nvPr/>
          </p:nvSpPr>
          <p:spPr bwMode="auto">
            <a:xfrm>
              <a:off x="3509433" y="1676400"/>
              <a:ext cx="711200" cy="1066800"/>
            </a:xfrm>
            <a:prstGeom prst="rect">
              <a:avLst/>
            </a:prstGeom>
            <a:noFill/>
            <a:ln w="12700">
              <a:solidFill>
                <a:schemeClr val="tx1"/>
              </a:solidFill>
              <a:miter lim="800000"/>
            </a:ln>
            <a:effectLst/>
          </p:spPr>
          <p:txBody>
            <a:bodyPr wrap="none" anchor="ctr"/>
            <a:lstStyle/>
            <a:p>
              <a:pPr algn="ctr">
                <a:lnSpc>
                  <a:spcPct val="100000"/>
                </a:lnSpc>
                <a:buNone/>
              </a:pPr>
              <a:r>
                <a:rPr lang="en-US" sz="1600"/>
                <a:t>ALU</a:t>
              </a:r>
              <a:endParaRPr lang="en-US" sz="1600"/>
            </a:p>
          </p:txBody>
        </p:sp>
        <p:sp>
          <p:nvSpPr>
            <p:cNvPr id="99344" name="Text Box 16"/>
            <p:cNvSpPr txBox="1">
              <a:spLocks noChangeArrowheads="1"/>
            </p:cNvSpPr>
            <p:nvPr/>
          </p:nvSpPr>
          <p:spPr bwMode="auto">
            <a:xfrm>
              <a:off x="1593729" y="1507123"/>
              <a:ext cx="1361270" cy="338554"/>
            </a:xfrm>
            <a:prstGeom prst="rect">
              <a:avLst/>
            </a:prstGeom>
            <a:noFill/>
            <a:ln w="12700">
              <a:noFill/>
              <a:miter lim="800000"/>
            </a:ln>
            <a:effectLst/>
          </p:spPr>
          <p:txBody>
            <a:bodyPr wrap="none" anchor="ctr">
              <a:spAutoFit/>
            </a:bodyPr>
            <a:lstStyle/>
            <a:p>
              <a:pPr algn="ctr">
                <a:lnSpc>
                  <a:spcPct val="100000"/>
                </a:lnSpc>
                <a:buNone/>
              </a:pPr>
              <a:r>
                <a:rPr lang="en-US" sz="1600" dirty="0"/>
                <a:t>Register file</a:t>
              </a:r>
              <a:endParaRPr lang="en-US" sz="1600" dirty="0"/>
            </a:p>
          </p:txBody>
        </p:sp>
        <p:sp>
          <p:nvSpPr>
            <p:cNvPr id="99345" name="AutoShape 17"/>
            <p:cNvSpPr>
              <a:spLocks noChangeArrowheads="1"/>
            </p:cNvSpPr>
            <p:nvPr/>
          </p:nvSpPr>
          <p:spPr bwMode="auto">
            <a:xfrm>
              <a:off x="1985433" y="2667000"/>
              <a:ext cx="812800" cy="457200"/>
            </a:xfrm>
            <a:prstGeom prst="upDownArrow">
              <a:avLst>
                <a:gd name="adj1" fmla="val 50000"/>
                <a:gd name="adj2" fmla="val 20000"/>
              </a:avLst>
            </a:prstGeom>
            <a:noFill/>
            <a:ln w="12700">
              <a:solidFill>
                <a:schemeClr val="tx1"/>
              </a:solidFill>
              <a:miter lim="800000"/>
            </a:ln>
            <a:effectLst/>
          </p:spPr>
          <p:txBody>
            <a:bodyPr wrap="none" anchor="ctr"/>
            <a:lstStyle/>
            <a:p>
              <a:pPr>
                <a:buNone/>
              </a:pPr>
              <a:endParaRPr lang="en-US"/>
            </a:p>
          </p:txBody>
        </p:sp>
        <p:sp>
          <p:nvSpPr>
            <p:cNvPr id="99346" name="Rectangle 18"/>
            <p:cNvSpPr>
              <a:spLocks noChangeArrowheads="1"/>
            </p:cNvSpPr>
            <p:nvPr/>
          </p:nvSpPr>
          <p:spPr bwMode="auto">
            <a:xfrm>
              <a:off x="461433" y="1447800"/>
              <a:ext cx="3962400" cy="2438400"/>
            </a:xfrm>
            <a:prstGeom prst="rect">
              <a:avLst/>
            </a:prstGeom>
            <a:noFill/>
            <a:ln w="12700" cap="rnd">
              <a:solidFill>
                <a:schemeClr val="tx1"/>
              </a:solidFill>
              <a:prstDash val="sysDot"/>
              <a:miter lim="800000"/>
            </a:ln>
            <a:effectLst/>
          </p:spPr>
          <p:txBody>
            <a:bodyPr wrap="none" anchor="ctr"/>
            <a:lstStyle/>
            <a:p>
              <a:pPr>
                <a:buNone/>
              </a:pPr>
              <a:br>
                <a:rPr lang="en-US" altLang="zh-CN" dirty="0"/>
              </a:br>
              <a:endParaRPr lang="en-US" dirty="0"/>
            </a:p>
          </p:txBody>
        </p:sp>
        <p:sp>
          <p:nvSpPr>
            <p:cNvPr id="99347" name="Text Box 19"/>
            <p:cNvSpPr txBox="1">
              <a:spLocks noChangeArrowheads="1"/>
            </p:cNvSpPr>
            <p:nvPr/>
          </p:nvSpPr>
          <p:spPr bwMode="auto">
            <a:xfrm>
              <a:off x="330200" y="1141998"/>
              <a:ext cx="1095172" cy="338554"/>
            </a:xfrm>
            <a:prstGeom prst="rect">
              <a:avLst/>
            </a:prstGeom>
            <a:noFill/>
            <a:ln w="12700">
              <a:noFill/>
              <a:miter lim="800000"/>
            </a:ln>
            <a:effectLst/>
          </p:spPr>
          <p:txBody>
            <a:bodyPr wrap="none" anchor="ctr">
              <a:spAutoFit/>
            </a:bodyPr>
            <a:lstStyle/>
            <a:p>
              <a:pPr>
                <a:lnSpc>
                  <a:spcPct val="100000"/>
                </a:lnSpc>
                <a:buNone/>
              </a:pPr>
              <a:r>
                <a:rPr lang="en-US" sz="1600" dirty="0"/>
                <a:t>CPU chip</a:t>
              </a:r>
              <a:endParaRPr lang="en-US" sz="1600" dirty="0"/>
            </a:p>
          </p:txBody>
        </p:sp>
        <p:sp>
          <p:nvSpPr>
            <p:cNvPr id="99348" name="AutoShape 20"/>
            <p:cNvSpPr>
              <a:spLocks noChangeArrowheads="1"/>
            </p:cNvSpPr>
            <p:nvPr/>
          </p:nvSpPr>
          <p:spPr bwMode="auto">
            <a:xfrm>
              <a:off x="5439833" y="3810000"/>
              <a:ext cx="660400" cy="685800"/>
            </a:xfrm>
            <a:prstGeom prst="upArrow">
              <a:avLst>
                <a:gd name="adj1" fmla="val 36667"/>
                <a:gd name="adj2" fmla="val 44872"/>
              </a:avLst>
            </a:prstGeom>
            <a:noFill/>
            <a:ln w="12700">
              <a:solidFill>
                <a:schemeClr val="tx1"/>
              </a:solidFill>
              <a:miter lim="800000"/>
            </a:ln>
            <a:effectLst/>
          </p:spPr>
          <p:txBody>
            <a:bodyPr wrap="none" anchor="ctr"/>
            <a:lstStyle/>
            <a:p>
              <a:pPr>
                <a:buNone/>
              </a:pPr>
              <a:endParaRPr lang="en-US"/>
            </a:p>
          </p:txBody>
        </p:sp>
        <p:sp>
          <p:nvSpPr>
            <p:cNvPr id="99349" name="AutoShape 21"/>
            <p:cNvSpPr>
              <a:spLocks noChangeArrowheads="1"/>
            </p:cNvSpPr>
            <p:nvPr/>
          </p:nvSpPr>
          <p:spPr bwMode="auto">
            <a:xfrm flipV="1">
              <a:off x="6913033" y="4546600"/>
              <a:ext cx="660400" cy="685800"/>
            </a:xfrm>
            <a:prstGeom prst="upArrow">
              <a:avLst>
                <a:gd name="adj1" fmla="val 36667"/>
                <a:gd name="adj2" fmla="val 44872"/>
              </a:avLst>
            </a:prstGeom>
            <a:noFill/>
            <a:ln w="12700">
              <a:solidFill>
                <a:schemeClr val="tx1"/>
              </a:solidFill>
              <a:miter lim="800000"/>
            </a:ln>
            <a:effectLst/>
          </p:spPr>
          <p:txBody>
            <a:bodyPr wrap="none" anchor="ctr"/>
            <a:lstStyle/>
            <a:p>
              <a:pPr>
                <a:buNone/>
              </a:pPr>
              <a:endParaRPr lang="en-US"/>
            </a:p>
          </p:txBody>
        </p:sp>
        <p:sp>
          <p:nvSpPr>
            <p:cNvPr id="99350" name="Rectangle 22"/>
            <p:cNvSpPr>
              <a:spLocks noChangeArrowheads="1"/>
            </p:cNvSpPr>
            <p:nvPr/>
          </p:nvSpPr>
          <p:spPr bwMode="auto">
            <a:xfrm>
              <a:off x="6354233" y="5270500"/>
              <a:ext cx="1727200" cy="520700"/>
            </a:xfrm>
            <a:prstGeom prst="rect">
              <a:avLst/>
            </a:prstGeom>
            <a:noFill/>
            <a:ln w="12700">
              <a:solidFill>
                <a:schemeClr val="tx1"/>
              </a:solidFill>
              <a:miter lim="800000"/>
            </a:ln>
            <a:effectLst/>
          </p:spPr>
          <p:txBody>
            <a:bodyPr wrap="none" anchor="ctr"/>
            <a:lstStyle/>
            <a:p>
              <a:pPr algn="ctr">
                <a:lnSpc>
                  <a:spcPct val="100000"/>
                </a:lnSpc>
                <a:buNone/>
              </a:pPr>
              <a:r>
                <a:rPr lang="en-US" sz="1600" dirty="0"/>
                <a:t>Disk </a:t>
              </a:r>
              <a:endParaRPr lang="en-US" sz="1600" dirty="0"/>
            </a:p>
            <a:p>
              <a:pPr algn="ctr">
                <a:lnSpc>
                  <a:spcPct val="100000"/>
                </a:lnSpc>
                <a:buNone/>
              </a:pPr>
              <a:r>
                <a:rPr lang="en-US" sz="1600" dirty="0"/>
                <a:t>controller</a:t>
              </a:r>
              <a:endParaRPr lang="en-US" sz="1600" dirty="0"/>
            </a:p>
          </p:txBody>
        </p:sp>
        <p:sp>
          <p:nvSpPr>
            <p:cNvPr id="99351" name="AutoShape 23"/>
            <p:cNvSpPr>
              <a:spLocks noChangeArrowheads="1"/>
            </p:cNvSpPr>
            <p:nvPr/>
          </p:nvSpPr>
          <p:spPr bwMode="auto">
            <a:xfrm flipV="1">
              <a:off x="3805767" y="4546600"/>
              <a:ext cx="660400" cy="685800"/>
            </a:xfrm>
            <a:prstGeom prst="upArrow">
              <a:avLst>
                <a:gd name="adj1" fmla="val 36667"/>
                <a:gd name="adj2" fmla="val 44872"/>
              </a:avLst>
            </a:prstGeom>
            <a:noFill/>
            <a:ln w="12700">
              <a:solidFill>
                <a:schemeClr val="tx1"/>
              </a:solidFill>
              <a:miter lim="800000"/>
            </a:ln>
            <a:effectLst/>
          </p:spPr>
          <p:txBody>
            <a:bodyPr wrap="none" anchor="ctr"/>
            <a:lstStyle/>
            <a:p>
              <a:pPr>
                <a:buNone/>
              </a:pPr>
              <a:endParaRPr lang="en-US"/>
            </a:p>
          </p:txBody>
        </p:sp>
        <p:sp>
          <p:nvSpPr>
            <p:cNvPr id="99352" name="Rectangle 24"/>
            <p:cNvSpPr>
              <a:spLocks noChangeArrowheads="1"/>
            </p:cNvSpPr>
            <p:nvPr/>
          </p:nvSpPr>
          <p:spPr bwMode="auto">
            <a:xfrm>
              <a:off x="3246967" y="5270500"/>
              <a:ext cx="1727200" cy="520700"/>
            </a:xfrm>
            <a:prstGeom prst="rect">
              <a:avLst/>
            </a:prstGeom>
            <a:noFill/>
            <a:ln w="12700">
              <a:solidFill>
                <a:schemeClr val="tx1"/>
              </a:solidFill>
              <a:miter lim="800000"/>
            </a:ln>
            <a:effectLst/>
          </p:spPr>
          <p:txBody>
            <a:bodyPr wrap="none" anchor="ctr"/>
            <a:lstStyle/>
            <a:p>
              <a:pPr algn="ctr">
                <a:lnSpc>
                  <a:spcPct val="100000"/>
                </a:lnSpc>
                <a:buNone/>
              </a:pPr>
              <a:r>
                <a:rPr lang="en-US" sz="1600" dirty="0"/>
                <a:t>Graphics</a:t>
              </a:r>
              <a:endParaRPr lang="en-US" sz="1600" dirty="0"/>
            </a:p>
            <a:p>
              <a:pPr algn="ctr">
                <a:lnSpc>
                  <a:spcPct val="100000"/>
                </a:lnSpc>
                <a:buNone/>
              </a:pPr>
              <a:r>
                <a:rPr lang="en-US" sz="1600" dirty="0"/>
                <a:t>adapter</a:t>
              </a:r>
              <a:endParaRPr lang="en-US" sz="1600" dirty="0"/>
            </a:p>
          </p:txBody>
        </p:sp>
        <p:sp>
          <p:nvSpPr>
            <p:cNvPr id="99353" name="AutoShape 25"/>
            <p:cNvSpPr>
              <a:spLocks noChangeArrowheads="1"/>
            </p:cNvSpPr>
            <p:nvPr/>
          </p:nvSpPr>
          <p:spPr bwMode="auto">
            <a:xfrm flipV="1">
              <a:off x="1570567" y="4546600"/>
              <a:ext cx="660400" cy="685800"/>
            </a:xfrm>
            <a:prstGeom prst="upArrow">
              <a:avLst>
                <a:gd name="adj1" fmla="val 36667"/>
                <a:gd name="adj2" fmla="val 44872"/>
              </a:avLst>
            </a:prstGeom>
            <a:noFill/>
            <a:ln w="12700">
              <a:solidFill>
                <a:schemeClr val="tx1"/>
              </a:solidFill>
              <a:miter lim="800000"/>
            </a:ln>
            <a:effectLst/>
          </p:spPr>
          <p:txBody>
            <a:bodyPr wrap="none" anchor="ctr"/>
            <a:lstStyle/>
            <a:p>
              <a:pPr>
                <a:buNone/>
              </a:pPr>
              <a:endParaRPr lang="en-US"/>
            </a:p>
          </p:txBody>
        </p:sp>
        <p:sp>
          <p:nvSpPr>
            <p:cNvPr id="99354" name="Rectangle 26"/>
            <p:cNvSpPr>
              <a:spLocks noChangeArrowheads="1"/>
            </p:cNvSpPr>
            <p:nvPr/>
          </p:nvSpPr>
          <p:spPr bwMode="auto">
            <a:xfrm>
              <a:off x="1113367" y="5257800"/>
              <a:ext cx="1524000" cy="520700"/>
            </a:xfrm>
            <a:prstGeom prst="rect">
              <a:avLst/>
            </a:prstGeom>
            <a:noFill/>
            <a:ln w="12700">
              <a:solidFill>
                <a:schemeClr val="tx1"/>
              </a:solidFill>
              <a:miter lim="800000"/>
            </a:ln>
            <a:effectLst/>
          </p:spPr>
          <p:txBody>
            <a:bodyPr wrap="none" anchor="ctr"/>
            <a:lstStyle/>
            <a:p>
              <a:pPr algn="ctr">
                <a:lnSpc>
                  <a:spcPct val="100000"/>
                </a:lnSpc>
                <a:buNone/>
              </a:pPr>
              <a:r>
                <a:rPr lang="en-US" sz="1600"/>
                <a:t>USB</a:t>
              </a:r>
              <a:endParaRPr lang="en-US" sz="1600"/>
            </a:p>
            <a:p>
              <a:pPr algn="ctr">
                <a:lnSpc>
                  <a:spcPct val="100000"/>
                </a:lnSpc>
                <a:buNone/>
              </a:pPr>
              <a:r>
                <a:rPr lang="en-US" sz="1600"/>
                <a:t>controller</a:t>
              </a:r>
              <a:endParaRPr lang="en-US" sz="1600"/>
            </a:p>
          </p:txBody>
        </p:sp>
        <p:sp>
          <p:nvSpPr>
            <p:cNvPr id="99355" name="Line 27"/>
            <p:cNvSpPr>
              <a:spLocks noChangeShapeType="1"/>
            </p:cNvSpPr>
            <p:nvPr/>
          </p:nvSpPr>
          <p:spPr bwMode="auto">
            <a:xfrm>
              <a:off x="1418167" y="5791200"/>
              <a:ext cx="0" cy="304800"/>
            </a:xfrm>
            <a:prstGeom prst="line">
              <a:avLst/>
            </a:prstGeom>
            <a:noFill/>
            <a:ln w="12700">
              <a:solidFill>
                <a:schemeClr val="tx1"/>
              </a:solidFill>
              <a:round/>
              <a:headEnd type="triangle" w="med" len="med"/>
            </a:ln>
            <a:effectLst/>
          </p:spPr>
          <p:txBody>
            <a:bodyPr wrap="none" anchor="ctr"/>
            <a:lstStyle/>
            <a:p>
              <a:pPr>
                <a:buNone/>
              </a:pPr>
              <a:endParaRPr lang="en-US"/>
            </a:p>
          </p:txBody>
        </p:sp>
        <p:sp>
          <p:nvSpPr>
            <p:cNvPr id="99356" name="Line 28"/>
            <p:cNvSpPr>
              <a:spLocks noChangeShapeType="1"/>
            </p:cNvSpPr>
            <p:nvPr/>
          </p:nvSpPr>
          <p:spPr bwMode="auto">
            <a:xfrm>
              <a:off x="2434167" y="5791200"/>
              <a:ext cx="0" cy="304800"/>
            </a:xfrm>
            <a:prstGeom prst="line">
              <a:avLst/>
            </a:prstGeom>
            <a:noFill/>
            <a:ln w="12700">
              <a:solidFill>
                <a:schemeClr val="tx1"/>
              </a:solidFill>
              <a:round/>
              <a:headEnd type="triangle" w="med" len="med"/>
            </a:ln>
            <a:effectLst/>
          </p:spPr>
          <p:txBody>
            <a:bodyPr wrap="none" anchor="ctr"/>
            <a:lstStyle/>
            <a:p>
              <a:pPr>
                <a:buNone/>
              </a:pPr>
              <a:endParaRPr lang="en-US"/>
            </a:p>
          </p:txBody>
        </p:sp>
        <p:sp>
          <p:nvSpPr>
            <p:cNvPr id="99357" name="Text Box 29"/>
            <p:cNvSpPr txBox="1">
              <a:spLocks noChangeArrowheads="1"/>
            </p:cNvSpPr>
            <p:nvPr/>
          </p:nvSpPr>
          <p:spPr bwMode="auto">
            <a:xfrm>
              <a:off x="899635" y="6018798"/>
              <a:ext cx="833883" cy="338554"/>
            </a:xfrm>
            <a:prstGeom prst="rect">
              <a:avLst/>
            </a:prstGeom>
            <a:noFill/>
            <a:ln w="12700">
              <a:noFill/>
              <a:miter lim="800000"/>
            </a:ln>
            <a:effectLst/>
          </p:spPr>
          <p:txBody>
            <a:bodyPr wrap="none" anchor="ctr">
              <a:spAutoFit/>
            </a:bodyPr>
            <a:lstStyle/>
            <a:p>
              <a:pPr algn="ctr">
                <a:lnSpc>
                  <a:spcPct val="100000"/>
                </a:lnSpc>
                <a:buNone/>
              </a:pPr>
              <a:r>
                <a:rPr lang="en-US" sz="1600" dirty="0"/>
                <a:t>Mouse</a:t>
              </a:r>
              <a:endParaRPr lang="en-US" sz="1600" dirty="0"/>
            </a:p>
          </p:txBody>
        </p:sp>
        <p:sp>
          <p:nvSpPr>
            <p:cNvPr id="99358" name="Text Box 30"/>
            <p:cNvSpPr txBox="1">
              <a:spLocks noChangeArrowheads="1"/>
            </p:cNvSpPr>
            <p:nvPr/>
          </p:nvSpPr>
          <p:spPr bwMode="auto">
            <a:xfrm>
              <a:off x="1818013" y="6018798"/>
              <a:ext cx="1128834" cy="338554"/>
            </a:xfrm>
            <a:prstGeom prst="rect">
              <a:avLst/>
            </a:prstGeom>
            <a:noFill/>
            <a:ln w="12700">
              <a:noFill/>
              <a:miter lim="800000"/>
            </a:ln>
            <a:effectLst/>
          </p:spPr>
          <p:txBody>
            <a:bodyPr wrap="none" anchor="ctr">
              <a:spAutoFit/>
            </a:bodyPr>
            <a:lstStyle/>
            <a:p>
              <a:pPr algn="ctr">
                <a:lnSpc>
                  <a:spcPct val="100000"/>
                </a:lnSpc>
                <a:buNone/>
              </a:pPr>
              <a:r>
                <a:rPr lang="en-US" sz="1600" dirty="0"/>
                <a:t>Keyboard</a:t>
              </a:r>
              <a:endParaRPr lang="en-US" sz="1600" dirty="0"/>
            </a:p>
          </p:txBody>
        </p:sp>
        <p:sp>
          <p:nvSpPr>
            <p:cNvPr id="99359" name="Line 31"/>
            <p:cNvSpPr>
              <a:spLocks noChangeShapeType="1"/>
            </p:cNvSpPr>
            <p:nvPr/>
          </p:nvSpPr>
          <p:spPr bwMode="auto">
            <a:xfrm>
              <a:off x="4161367" y="5791200"/>
              <a:ext cx="0" cy="304800"/>
            </a:xfrm>
            <a:prstGeom prst="line">
              <a:avLst/>
            </a:prstGeom>
            <a:noFill/>
            <a:ln w="12700">
              <a:solidFill>
                <a:schemeClr val="tx1"/>
              </a:solidFill>
              <a:round/>
              <a:tailEnd type="triangle" w="med" len="med"/>
            </a:ln>
            <a:effectLst/>
          </p:spPr>
          <p:txBody>
            <a:bodyPr wrap="none" anchor="ctr"/>
            <a:lstStyle/>
            <a:p>
              <a:pPr>
                <a:buNone/>
              </a:pPr>
              <a:endParaRPr lang="en-US"/>
            </a:p>
          </p:txBody>
        </p:sp>
        <p:sp>
          <p:nvSpPr>
            <p:cNvPr id="99360" name="Text Box 32"/>
            <p:cNvSpPr txBox="1">
              <a:spLocks noChangeArrowheads="1"/>
            </p:cNvSpPr>
            <p:nvPr/>
          </p:nvSpPr>
          <p:spPr bwMode="auto">
            <a:xfrm>
              <a:off x="3564094" y="6018798"/>
              <a:ext cx="938077" cy="338554"/>
            </a:xfrm>
            <a:prstGeom prst="rect">
              <a:avLst/>
            </a:prstGeom>
            <a:noFill/>
            <a:ln w="12700">
              <a:noFill/>
              <a:miter lim="800000"/>
            </a:ln>
            <a:effectLst/>
          </p:spPr>
          <p:txBody>
            <a:bodyPr wrap="none" anchor="ctr">
              <a:spAutoFit/>
            </a:bodyPr>
            <a:lstStyle/>
            <a:p>
              <a:pPr algn="ctr">
                <a:lnSpc>
                  <a:spcPct val="100000"/>
                </a:lnSpc>
                <a:buNone/>
              </a:pPr>
              <a:r>
                <a:rPr lang="en-US" sz="1600" dirty="0"/>
                <a:t>Monitor</a:t>
              </a:r>
              <a:endParaRPr lang="en-US" sz="1600" dirty="0"/>
            </a:p>
          </p:txBody>
        </p:sp>
        <p:sp>
          <p:nvSpPr>
            <p:cNvPr id="99361" name="AutoShape 33"/>
            <p:cNvSpPr>
              <a:spLocks noChangeArrowheads="1"/>
            </p:cNvSpPr>
            <p:nvPr/>
          </p:nvSpPr>
          <p:spPr bwMode="auto">
            <a:xfrm>
              <a:off x="6828367" y="6172200"/>
              <a:ext cx="812800" cy="609600"/>
            </a:xfrm>
            <a:prstGeom prst="can">
              <a:avLst>
                <a:gd name="adj" fmla="val 25000"/>
              </a:avLst>
            </a:prstGeom>
            <a:noFill/>
            <a:ln w="12700">
              <a:solidFill>
                <a:schemeClr val="tx1"/>
              </a:solidFill>
              <a:round/>
            </a:ln>
            <a:effectLst/>
          </p:spPr>
          <p:txBody>
            <a:bodyPr wrap="none" anchor="ctr"/>
            <a:lstStyle/>
            <a:p>
              <a:pPr algn="ctr">
                <a:lnSpc>
                  <a:spcPct val="100000"/>
                </a:lnSpc>
                <a:buNone/>
              </a:pPr>
              <a:r>
                <a:rPr lang="en-US" sz="1600" dirty="0"/>
                <a:t>Disk</a:t>
              </a:r>
              <a:endParaRPr lang="en-US" sz="1600" dirty="0"/>
            </a:p>
          </p:txBody>
        </p:sp>
        <p:sp>
          <p:nvSpPr>
            <p:cNvPr id="99362" name="AutoShape 34"/>
            <p:cNvSpPr>
              <a:spLocks noChangeArrowheads="1"/>
            </p:cNvSpPr>
            <p:nvPr/>
          </p:nvSpPr>
          <p:spPr bwMode="auto">
            <a:xfrm>
              <a:off x="359833" y="4330700"/>
              <a:ext cx="9296400" cy="393700"/>
            </a:xfrm>
            <a:prstGeom prst="leftRightArrow">
              <a:avLst>
                <a:gd name="adj1" fmla="val 48611"/>
                <a:gd name="adj2" fmla="val 91500"/>
              </a:avLst>
            </a:prstGeom>
            <a:solidFill>
              <a:schemeClr val="bg1"/>
            </a:solidFill>
            <a:ln w="12700">
              <a:solidFill>
                <a:schemeClr val="tx1"/>
              </a:solidFill>
              <a:miter lim="800000"/>
            </a:ln>
            <a:effectLst/>
          </p:spPr>
          <p:txBody>
            <a:bodyPr wrap="none" anchor="ctr"/>
            <a:lstStyle/>
            <a:p>
              <a:pPr>
                <a:buNone/>
              </a:pPr>
              <a:endParaRPr lang="en-US"/>
            </a:p>
          </p:txBody>
        </p:sp>
        <p:sp>
          <p:nvSpPr>
            <p:cNvPr id="99363" name="Rectangle 35"/>
            <p:cNvSpPr>
              <a:spLocks noChangeArrowheads="1"/>
            </p:cNvSpPr>
            <p:nvPr/>
          </p:nvSpPr>
          <p:spPr bwMode="auto">
            <a:xfrm>
              <a:off x="1794933" y="4500563"/>
              <a:ext cx="222251" cy="152400"/>
            </a:xfrm>
            <a:prstGeom prst="rect">
              <a:avLst/>
            </a:prstGeom>
            <a:solidFill>
              <a:schemeClr val="bg1"/>
            </a:solidFill>
            <a:ln w="12700">
              <a:noFill/>
              <a:miter lim="800000"/>
            </a:ln>
            <a:effectLst/>
          </p:spPr>
          <p:txBody>
            <a:bodyPr wrap="none" anchor="ctr"/>
            <a:lstStyle/>
            <a:p>
              <a:pPr>
                <a:buNone/>
              </a:pPr>
              <a:endParaRPr lang="en-US"/>
            </a:p>
          </p:txBody>
        </p:sp>
        <p:sp>
          <p:nvSpPr>
            <p:cNvPr id="99364" name="Rectangle 36"/>
            <p:cNvSpPr>
              <a:spLocks noChangeArrowheads="1"/>
            </p:cNvSpPr>
            <p:nvPr/>
          </p:nvSpPr>
          <p:spPr bwMode="auto">
            <a:xfrm>
              <a:off x="4030133" y="4491038"/>
              <a:ext cx="222251" cy="152400"/>
            </a:xfrm>
            <a:prstGeom prst="rect">
              <a:avLst/>
            </a:prstGeom>
            <a:solidFill>
              <a:schemeClr val="bg1"/>
            </a:solidFill>
            <a:ln w="12700">
              <a:noFill/>
              <a:miter lim="800000"/>
            </a:ln>
            <a:effectLst/>
          </p:spPr>
          <p:txBody>
            <a:bodyPr wrap="none" anchor="ctr"/>
            <a:lstStyle/>
            <a:p>
              <a:pPr>
                <a:buNone/>
              </a:pPr>
              <a:endParaRPr lang="en-US"/>
            </a:p>
          </p:txBody>
        </p:sp>
        <p:sp>
          <p:nvSpPr>
            <p:cNvPr id="99365" name="Rectangle 37"/>
            <p:cNvSpPr>
              <a:spLocks noChangeArrowheads="1"/>
            </p:cNvSpPr>
            <p:nvPr/>
          </p:nvSpPr>
          <p:spPr bwMode="auto">
            <a:xfrm>
              <a:off x="7141634" y="4481513"/>
              <a:ext cx="215900" cy="152400"/>
            </a:xfrm>
            <a:prstGeom prst="rect">
              <a:avLst/>
            </a:prstGeom>
            <a:solidFill>
              <a:schemeClr val="bg1"/>
            </a:solidFill>
            <a:ln w="12700">
              <a:noFill/>
              <a:miter lim="800000"/>
            </a:ln>
            <a:effectLst/>
          </p:spPr>
          <p:txBody>
            <a:bodyPr wrap="none" anchor="ctr"/>
            <a:lstStyle/>
            <a:p>
              <a:pPr>
                <a:buNone/>
              </a:pPr>
              <a:endParaRPr lang="en-US"/>
            </a:p>
          </p:txBody>
        </p:sp>
        <p:sp>
          <p:nvSpPr>
            <p:cNvPr id="99366" name="Text Box 38"/>
            <p:cNvSpPr txBox="1">
              <a:spLocks noChangeArrowheads="1"/>
            </p:cNvSpPr>
            <p:nvPr/>
          </p:nvSpPr>
          <p:spPr bwMode="auto">
            <a:xfrm>
              <a:off x="7408334" y="4126498"/>
              <a:ext cx="881973" cy="338554"/>
            </a:xfrm>
            <a:prstGeom prst="rect">
              <a:avLst/>
            </a:prstGeom>
            <a:noFill/>
            <a:ln w="12700">
              <a:noFill/>
              <a:miter lim="800000"/>
            </a:ln>
            <a:effectLst/>
          </p:spPr>
          <p:txBody>
            <a:bodyPr wrap="none" anchor="ctr">
              <a:spAutoFit/>
            </a:bodyPr>
            <a:lstStyle/>
            <a:p>
              <a:pPr>
                <a:lnSpc>
                  <a:spcPct val="100000"/>
                </a:lnSpc>
                <a:buNone/>
              </a:pPr>
              <a:r>
                <a:rPr lang="en-US" sz="1600"/>
                <a:t>I/O bus</a:t>
              </a:r>
              <a:endParaRPr lang="en-US" sz="1600"/>
            </a:p>
          </p:txBody>
        </p:sp>
        <p:sp>
          <p:nvSpPr>
            <p:cNvPr id="99367" name="Rectangle 39"/>
            <p:cNvSpPr>
              <a:spLocks noChangeArrowheads="1"/>
            </p:cNvSpPr>
            <p:nvPr/>
          </p:nvSpPr>
          <p:spPr bwMode="auto">
            <a:xfrm>
              <a:off x="5662085" y="4419600"/>
              <a:ext cx="215900" cy="152400"/>
            </a:xfrm>
            <a:prstGeom prst="rect">
              <a:avLst/>
            </a:prstGeom>
            <a:solidFill>
              <a:schemeClr val="bg1"/>
            </a:solidFill>
            <a:ln w="12700">
              <a:noFill/>
              <a:miter lim="800000"/>
            </a:ln>
            <a:effectLst/>
          </p:spPr>
          <p:txBody>
            <a:bodyPr wrap="none" anchor="ctr"/>
            <a:lstStyle/>
            <a:p>
              <a:pPr>
                <a:buNone/>
              </a:pPr>
              <a:endParaRPr lang="en-US"/>
            </a:p>
          </p:txBody>
        </p:sp>
        <p:sp>
          <p:nvSpPr>
            <p:cNvPr id="99368" name="Line 40"/>
            <p:cNvSpPr>
              <a:spLocks noChangeShapeType="1"/>
            </p:cNvSpPr>
            <p:nvPr/>
          </p:nvSpPr>
          <p:spPr bwMode="auto">
            <a:xfrm>
              <a:off x="5729818" y="3365500"/>
              <a:ext cx="2620433" cy="0"/>
            </a:xfrm>
            <a:prstGeom prst="line">
              <a:avLst/>
            </a:prstGeom>
            <a:noFill/>
            <a:ln w="76200">
              <a:solidFill>
                <a:srgbClr val="00FFFF"/>
              </a:solidFill>
              <a:round/>
              <a:tailEnd type="triangle" w="med" len="med"/>
            </a:ln>
            <a:effectLst/>
          </p:spPr>
          <p:txBody>
            <a:bodyPr wrap="none" anchor="ctr"/>
            <a:lstStyle/>
            <a:p>
              <a:pPr>
                <a:buNone/>
              </a:pPr>
              <a:endParaRPr lang="en-US"/>
            </a:p>
          </p:txBody>
        </p:sp>
        <p:sp>
          <p:nvSpPr>
            <p:cNvPr id="99369" name="Line 41"/>
            <p:cNvSpPr>
              <a:spLocks noChangeShapeType="1"/>
            </p:cNvSpPr>
            <p:nvPr/>
          </p:nvSpPr>
          <p:spPr bwMode="auto">
            <a:xfrm>
              <a:off x="5780617" y="3365501"/>
              <a:ext cx="0" cy="1135063"/>
            </a:xfrm>
            <a:prstGeom prst="line">
              <a:avLst/>
            </a:prstGeom>
            <a:noFill/>
            <a:ln w="76200">
              <a:solidFill>
                <a:srgbClr val="00FFFF"/>
              </a:solidFill>
              <a:round/>
            </a:ln>
            <a:effectLst/>
          </p:spPr>
          <p:txBody>
            <a:bodyPr wrap="none" anchor="ctr"/>
            <a:lstStyle/>
            <a:p>
              <a:pPr>
                <a:buNone/>
              </a:pPr>
              <a:endParaRPr lang="en-US"/>
            </a:p>
          </p:txBody>
        </p:sp>
        <p:sp>
          <p:nvSpPr>
            <p:cNvPr id="99370" name="Line 42"/>
            <p:cNvSpPr>
              <a:spLocks noChangeShapeType="1"/>
            </p:cNvSpPr>
            <p:nvPr/>
          </p:nvSpPr>
          <p:spPr bwMode="auto">
            <a:xfrm flipV="1">
              <a:off x="5729818" y="4529138"/>
              <a:ext cx="1504949" cy="0"/>
            </a:xfrm>
            <a:prstGeom prst="line">
              <a:avLst/>
            </a:prstGeom>
            <a:noFill/>
            <a:ln w="76200">
              <a:solidFill>
                <a:srgbClr val="00FFFF"/>
              </a:solidFill>
              <a:round/>
            </a:ln>
            <a:effectLst/>
          </p:spPr>
          <p:txBody>
            <a:bodyPr wrap="none" anchor="ctr"/>
            <a:lstStyle/>
            <a:p>
              <a:pPr>
                <a:buNone/>
              </a:pPr>
              <a:endParaRPr lang="en-US"/>
            </a:p>
          </p:txBody>
        </p:sp>
        <p:sp>
          <p:nvSpPr>
            <p:cNvPr id="99371" name="Line 43"/>
            <p:cNvSpPr>
              <a:spLocks noChangeShapeType="1"/>
            </p:cNvSpPr>
            <p:nvPr/>
          </p:nvSpPr>
          <p:spPr bwMode="auto">
            <a:xfrm flipH="1">
              <a:off x="7243233" y="4500564"/>
              <a:ext cx="0" cy="1671637"/>
            </a:xfrm>
            <a:prstGeom prst="line">
              <a:avLst/>
            </a:prstGeom>
            <a:noFill/>
            <a:ln w="76200">
              <a:solidFill>
                <a:srgbClr val="00FFFF"/>
              </a:solidFill>
              <a:round/>
            </a:ln>
            <a:effectLst/>
          </p:spPr>
          <p:txBody>
            <a:bodyPr wrap="none" anchor="ctr"/>
            <a:lstStyle/>
            <a:p>
              <a:pPr>
                <a:buNone/>
              </a:pPr>
              <a:endParaRPr lang="en-US"/>
            </a:p>
          </p:txBody>
        </p:sp>
        <p:sp>
          <p:nvSpPr>
            <p:cNvPr id="99372" name="Rectangle 44"/>
            <p:cNvSpPr>
              <a:spLocks noChangeArrowheads="1"/>
            </p:cNvSpPr>
            <p:nvPr/>
          </p:nvSpPr>
          <p:spPr bwMode="auto">
            <a:xfrm>
              <a:off x="664633" y="3155950"/>
              <a:ext cx="2497667" cy="577850"/>
            </a:xfrm>
            <a:prstGeom prst="rect">
              <a:avLst/>
            </a:prstGeom>
            <a:noFill/>
            <a:ln w="12700">
              <a:solidFill>
                <a:schemeClr val="tx1"/>
              </a:solidFill>
              <a:miter lim="800000"/>
            </a:ln>
            <a:effectLst/>
          </p:spPr>
          <p:txBody>
            <a:bodyPr wrap="none" anchor="ctr"/>
            <a:lstStyle/>
            <a:p>
              <a:pPr algn="ctr">
                <a:lnSpc>
                  <a:spcPct val="100000"/>
                </a:lnSpc>
                <a:buNone/>
              </a:pPr>
              <a:r>
                <a:rPr lang="en-US" sz="1600" dirty="0"/>
                <a:t>Bus interface</a:t>
              </a:r>
              <a:endParaRPr lang="en-US" sz="1600" dirty="0"/>
            </a:p>
          </p:txBody>
        </p:sp>
        <p:sp>
          <p:nvSpPr>
            <p:cNvPr id="2" name="矩形 1"/>
            <p:cNvSpPr/>
            <p:nvPr/>
          </p:nvSpPr>
          <p:spPr>
            <a:xfrm>
              <a:off x="2743200" y="1066801"/>
              <a:ext cx="1275798" cy="329834"/>
            </a:xfrm>
            <a:prstGeom prst="rect">
              <a:avLst/>
            </a:prstGeom>
          </p:spPr>
          <p:txBody>
            <a:bodyPr wrap="none">
              <a:spAutoFit/>
            </a:bodyPr>
            <a:lstStyle/>
            <a:p>
              <a:pPr>
                <a:buNone/>
              </a:pPr>
              <a:r>
                <a:rPr lang="en-US" altLang="zh-CN" b="0" dirty="0">
                  <a:solidFill>
                    <a:srgbClr val="FF0000"/>
                  </a:solidFill>
                  <a:latin typeface="Calibri" panose="020F0502020204030204" pitchFamily="34" charset="0"/>
                </a:rPr>
                <a:t>other work</a:t>
              </a:r>
              <a:r>
                <a:rPr lang="en-US" altLang="zh-CN" dirty="0">
                  <a:solidFill>
                    <a:srgbClr val="FF0000"/>
                  </a:solidFill>
                  <a:latin typeface="Calibri" panose="020F0502020204030204" pitchFamily="34" charset="0"/>
                </a:rPr>
                <a:t> </a:t>
              </a:r>
              <a:endParaRPr lang="zh-CN" altLang="en-US" dirty="0">
                <a:solidFill>
                  <a:srgbClr val="FF0000"/>
                </a:solidFill>
                <a:latin typeface="Calibri" panose="020F0502020204030204" pitchFamily="34" charset="0"/>
              </a:endParaRPr>
            </a:p>
          </p:txBody>
        </p:sp>
      </p:grpSp>
      <p:sp>
        <p:nvSpPr>
          <p:cNvPr id="49" name="Rectangle 47"/>
          <p:cNvSpPr>
            <a:spLocks noGrp="1" noChangeArrowheads="1"/>
          </p:cNvSpPr>
          <p:nvPr>
            <p:ph type="title"/>
          </p:nvPr>
        </p:nvSpPr>
        <p:spPr>
          <a:xfrm>
            <a:off x="309736" y="188641"/>
            <a:ext cx="7010400" cy="372603"/>
          </a:xfrm>
        </p:spPr>
        <p:txBody>
          <a:bodyPr/>
          <a:lstStyle/>
          <a:p>
            <a:r>
              <a:rPr lang="zh-CN" altLang="en-US" dirty="0"/>
              <a:t>读磁盘扇区</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70367" y="1052736"/>
            <a:ext cx="9326033" cy="5639802"/>
            <a:chOff x="330200" y="1141998"/>
            <a:chExt cx="9326033" cy="5639802"/>
          </a:xfrm>
        </p:grpSpPr>
        <p:sp>
          <p:nvSpPr>
            <p:cNvPr id="100356" name="Rectangle 4"/>
            <p:cNvSpPr>
              <a:spLocks noChangeArrowheads="1"/>
            </p:cNvSpPr>
            <p:nvPr/>
          </p:nvSpPr>
          <p:spPr bwMode="auto">
            <a:xfrm>
              <a:off x="8392585" y="2971800"/>
              <a:ext cx="1212849" cy="914400"/>
            </a:xfrm>
            <a:prstGeom prst="rect">
              <a:avLst/>
            </a:prstGeom>
            <a:noFill/>
            <a:ln w="12700">
              <a:solidFill>
                <a:schemeClr val="tx1"/>
              </a:solidFill>
              <a:miter lim="800000"/>
            </a:ln>
            <a:effectLst/>
          </p:spPr>
          <p:txBody>
            <a:bodyPr wrap="none" anchor="ctr"/>
            <a:lstStyle/>
            <a:p>
              <a:pPr algn="ctr">
                <a:lnSpc>
                  <a:spcPct val="100000"/>
                </a:lnSpc>
                <a:buNone/>
              </a:pPr>
              <a:r>
                <a:rPr lang="en-US" sz="1600" dirty="0"/>
                <a:t>Main</a:t>
              </a:r>
              <a:endParaRPr lang="en-US" sz="1600" dirty="0"/>
            </a:p>
            <a:p>
              <a:pPr algn="ctr">
                <a:lnSpc>
                  <a:spcPct val="100000"/>
                </a:lnSpc>
                <a:buNone/>
              </a:pPr>
              <a:r>
                <a:rPr lang="en-US" sz="1600" dirty="0"/>
                <a:t>memory</a:t>
              </a:r>
              <a:endParaRPr lang="en-US" sz="1600" dirty="0"/>
            </a:p>
          </p:txBody>
        </p:sp>
        <p:sp>
          <p:nvSpPr>
            <p:cNvPr id="100357" name="AutoShape 5"/>
            <p:cNvSpPr>
              <a:spLocks noChangeArrowheads="1"/>
            </p:cNvSpPr>
            <p:nvPr/>
          </p:nvSpPr>
          <p:spPr bwMode="auto">
            <a:xfrm>
              <a:off x="6360584" y="3124200"/>
              <a:ext cx="1989667" cy="533400"/>
            </a:xfrm>
            <a:prstGeom prst="leftRightArrow">
              <a:avLst>
                <a:gd name="adj1" fmla="val 50000"/>
                <a:gd name="adj2" fmla="val 55952"/>
              </a:avLst>
            </a:prstGeom>
            <a:noFill/>
            <a:ln w="12700">
              <a:solidFill>
                <a:schemeClr val="tx1"/>
              </a:solidFill>
              <a:miter lim="800000"/>
            </a:ln>
            <a:effectLst/>
          </p:spPr>
          <p:txBody>
            <a:bodyPr wrap="none" anchor="ctr"/>
            <a:lstStyle/>
            <a:p>
              <a:pPr>
                <a:buNone/>
              </a:pPr>
              <a:endParaRPr lang="en-US"/>
            </a:p>
          </p:txBody>
        </p:sp>
        <p:sp>
          <p:nvSpPr>
            <p:cNvPr id="100358" name="Rectangle 6"/>
            <p:cNvSpPr>
              <a:spLocks noChangeArrowheads="1"/>
            </p:cNvSpPr>
            <p:nvPr/>
          </p:nvSpPr>
          <p:spPr bwMode="auto">
            <a:xfrm>
              <a:off x="5141385" y="3155950"/>
              <a:ext cx="1212849" cy="577850"/>
            </a:xfrm>
            <a:prstGeom prst="rect">
              <a:avLst/>
            </a:prstGeom>
            <a:noFill/>
            <a:ln w="12700">
              <a:solidFill>
                <a:schemeClr val="tx1"/>
              </a:solidFill>
              <a:miter lim="800000"/>
            </a:ln>
            <a:effectLst/>
          </p:spPr>
          <p:txBody>
            <a:bodyPr wrap="none" anchor="ctr"/>
            <a:lstStyle/>
            <a:p>
              <a:pPr>
                <a:lnSpc>
                  <a:spcPct val="100000"/>
                </a:lnSpc>
                <a:buNone/>
              </a:pPr>
              <a:endParaRPr lang="en-US" sz="1600"/>
            </a:p>
          </p:txBody>
        </p:sp>
        <p:sp>
          <p:nvSpPr>
            <p:cNvPr id="100359" name="AutoShape 7"/>
            <p:cNvSpPr>
              <a:spLocks noChangeArrowheads="1"/>
            </p:cNvSpPr>
            <p:nvPr/>
          </p:nvSpPr>
          <p:spPr bwMode="auto">
            <a:xfrm>
              <a:off x="3198284" y="3124200"/>
              <a:ext cx="1936749" cy="533400"/>
            </a:xfrm>
            <a:prstGeom prst="leftRightArrow">
              <a:avLst>
                <a:gd name="adj1" fmla="val 50000"/>
                <a:gd name="adj2" fmla="val 54464"/>
              </a:avLst>
            </a:prstGeom>
            <a:noFill/>
            <a:ln w="12700">
              <a:solidFill>
                <a:schemeClr val="tx1"/>
              </a:solidFill>
              <a:miter lim="800000"/>
            </a:ln>
            <a:effectLst/>
          </p:spPr>
          <p:txBody>
            <a:bodyPr wrap="none" anchor="ctr"/>
            <a:lstStyle/>
            <a:p>
              <a:pPr>
                <a:buNone/>
              </a:pPr>
              <a:endParaRPr lang="en-US"/>
            </a:p>
          </p:txBody>
        </p:sp>
        <p:sp>
          <p:nvSpPr>
            <p:cNvPr id="100360" name="Rectangle 8"/>
            <p:cNvSpPr>
              <a:spLocks noChangeArrowheads="1"/>
            </p:cNvSpPr>
            <p:nvPr/>
          </p:nvSpPr>
          <p:spPr bwMode="auto">
            <a:xfrm>
              <a:off x="1885951" y="1828800"/>
              <a:ext cx="912283" cy="152400"/>
            </a:xfrm>
            <a:prstGeom prst="rect">
              <a:avLst/>
            </a:prstGeom>
            <a:noFill/>
            <a:ln w="12700">
              <a:solidFill>
                <a:schemeClr val="tx1"/>
              </a:solidFill>
              <a:miter lim="800000"/>
            </a:ln>
            <a:effectLst/>
          </p:spPr>
          <p:txBody>
            <a:bodyPr wrap="none" anchor="ctr"/>
            <a:lstStyle/>
            <a:p>
              <a:pPr>
                <a:buNone/>
              </a:pPr>
              <a:endParaRPr lang="en-US"/>
            </a:p>
          </p:txBody>
        </p:sp>
        <p:sp>
          <p:nvSpPr>
            <p:cNvPr id="100361" name="Rectangle 9"/>
            <p:cNvSpPr>
              <a:spLocks noChangeArrowheads="1"/>
            </p:cNvSpPr>
            <p:nvPr/>
          </p:nvSpPr>
          <p:spPr bwMode="auto">
            <a:xfrm>
              <a:off x="1885951" y="1981200"/>
              <a:ext cx="912283" cy="152400"/>
            </a:xfrm>
            <a:prstGeom prst="rect">
              <a:avLst/>
            </a:prstGeom>
            <a:noFill/>
            <a:ln w="12700">
              <a:solidFill>
                <a:schemeClr val="tx1"/>
              </a:solidFill>
              <a:miter lim="800000"/>
            </a:ln>
            <a:effectLst/>
          </p:spPr>
          <p:txBody>
            <a:bodyPr wrap="none" anchor="ctr"/>
            <a:lstStyle/>
            <a:p>
              <a:pPr>
                <a:buNone/>
              </a:pPr>
              <a:endParaRPr lang="en-US"/>
            </a:p>
          </p:txBody>
        </p:sp>
        <p:sp>
          <p:nvSpPr>
            <p:cNvPr id="100362" name="Rectangle 10"/>
            <p:cNvSpPr>
              <a:spLocks noChangeArrowheads="1"/>
            </p:cNvSpPr>
            <p:nvPr/>
          </p:nvSpPr>
          <p:spPr bwMode="auto">
            <a:xfrm>
              <a:off x="1885951" y="2133600"/>
              <a:ext cx="912283" cy="152400"/>
            </a:xfrm>
            <a:prstGeom prst="rect">
              <a:avLst/>
            </a:prstGeom>
            <a:noFill/>
            <a:ln w="12700">
              <a:solidFill>
                <a:schemeClr val="tx1"/>
              </a:solidFill>
              <a:miter lim="800000"/>
            </a:ln>
            <a:effectLst/>
          </p:spPr>
          <p:txBody>
            <a:bodyPr wrap="none" anchor="ctr"/>
            <a:lstStyle/>
            <a:p>
              <a:pPr>
                <a:buNone/>
              </a:pPr>
              <a:endParaRPr lang="en-US"/>
            </a:p>
          </p:txBody>
        </p:sp>
        <p:sp>
          <p:nvSpPr>
            <p:cNvPr id="100363" name="Rectangle 11"/>
            <p:cNvSpPr>
              <a:spLocks noChangeArrowheads="1"/>
            </p:cNvSpPr>
            <p:nvPr/>
          </p:nvSpPr>
          <p:spPr bwMode="auto">
            <a:xfrm>
              <a:off x="1885951" y="2286000"/>
              <a:ext cx="912283" cy="152400"/>
            </a:xfrm>
            <a:prstGeom prst="rect">
              <a:avLst/>
            </a:prstGeom>
            <a:noFill/>
            <a:ln w="12700">
              <a:solidFill>
                <a:schemeClr val="tx1"/>
              </a:solidFill>
              <a:miter lim="800000"/>
            </a:ln>
            <a:effectLst/>
          </p:spPr>
          <p:txBody>
            <a:bodyPr wrap="none" anchor="ctr"/>
            <a:lstStyle/>
            <a:p>
              <a:pPr>
                <a:buNone/>
              </a:pPr>
              <a:endParaRPr lang="en-US"/>
            </a:p>
          </p:txBody>
        </p:sp>
        <p:sp>
          <p:nvSpPr>
            <p:cNvPr id="100364" name="Rectangle 12"/>
            <p:cNvSpPr>
              <a:spLocks noChangeArrowheads="1"/>
            </p:cNvSpPr>
            <p:nvPr/>
          </p:nvSpPr>
          <p:spPr bwMode="auto">
            <a:xfrm>
              <a:off x="1885951" y="2438400"/>
              <a:ext cx="912283" cy="152400"/>
            </a:xfrm>
            <a:prstGeom prst="rect">
              <a:avLst/>
            </a:prstGeom>
            <a:noFill/>
            <a:ln w="12700">
              <a:solidFill>
                <a:schemeClr val="tx1"/>
              </a:solidFill>
              <a:miter lim="800000"/>
            </a:ln>
            <a:effectLst/>
          </p:spPr>
          <p:txBody>
            <a:bodyPr wrap="none" anchor="ctr"/>
            <a:lstStyle/>
            <a:p>
              <a:pPr>
                <a:buNone/>
              </a:pPr>
              <a:endParaRPr lang="en-US"/>
            </a:p>
          </p:txBody>
        </p:sp>
        <p:sp>
          <p:nvSpPr>
            <p:cNvPr id="100365" name="AutoShape 13"/>
            <p:cNvSpPr>
              <a:spLocks noChangeArrowheads="1"/>
            </p:cNvSpPr>
            <p:nvPr/>
          </p:nvSpPr>
          <p:spPr bwMode="auto">
            <a:xfrm>
              <a:off x="2916767" y="1828800"/>
              <a:ext cx="592667" cy="381000"/>
            </a:xfrm>
            <a:prstGeom prst="rightArrow">
              <a:avLst>
                <a:gd name="adj1" fmla="val 50000"/>
                <a:gd name="adj2" fmla="val 29167"/>
              </a:avLst>
            </a:prstGeom>
            <a:noFill/>
            <a:ln w="12700">
              <a:solidFill>
                <a:schemeClr val="tx1"/>
              </a:solidFill>
              <a:miter lim="800000"/>
            </a:ln>
            <a:effectLst/>
          </p:spPr>
          <p:txBody>
            <a:bodyPr wrap="none" anchor="ctr"/>
            <a:lstStyle/>
            <a:p>
              <a:pPr>
                <a:buNone/>
              </a:pPr>
              <a:endParaRPr lang="en-US"/>
            </a:p>
          </p:txBody>
        </p:sp>
        <p:sp>
          <p:nvSpPr>
            <p:cNvPr id="100366" name="AutoShape 14"/>
            <p:cNvSpPr>
              <a:spLocks noChangeArrowheads="1"/>
            </p:cNvSpPr>
            <p:nvPr/>
          </p:nvSpPr>
          <p:spPr bwMode="auto">
            <a:xfrm flipH="1">
              <a:off x="2798233" y="2209800"/>
              <a:ext cx="592667" cy="381000"/>
            </a:xfrm>
            <a:prstGeom prst="rightArrow">
              <a:avLst>
                <a:gd name="adj1" fmla="val 50000"/>
                <a:gd name="adj2" fmla="val 29167"/>
              </a:avLst>
            </a:prstGeom>
            <a:noFill/>
            <a:ln w="12700">
              <a:solidFill>
                <a:schemeClr val="tx1"/>
              </a:solidFill>
              <a:miter lim="800000"/>
            </a:ln>
            <a:effectLst/>
          </p:spPr>
          <p:txBody>
            <a:bodyPr wrap="none" anchor="ctr"/>
            <a:lstStyle/>
            <a:p>
              <a:pPr>
                <a:buNone/>
              </a:pPr>
              <a:endParaRPr lang="en-US"/>
            </a:p>
          </p:txBody>
        </p:sp>
        <p:sp>
          <p:nvSpPr>
            <p:cNvPr id="100367" name="Rectangle 15"/>
            <p:cNvSpPr>
              <a:spLocks noChangeArrowheads="1"/>
            </p:cNvSpPr>
            <p:nvPr/>
          </p:nvSpPr>
          <p:spPr bwMode="auto">
            <a:xfrm>
              <a:off x="3509433" y="1676400"/>
              <a:ext cx="711200" cy="1066800"/>
            </a:xfrm>
            <a:prstGeom prst="rect">
              <a:avLst/>
            </a:prstGeom>
            <a:noFill/>
            <a:ln w="12700">
              <a:solidFill>
                <a:schemeClr val="tx1"/>
              </a:solidFill>
              <a:miter lim="800000"/>
            </a:ln>
            <a:effectLst/>
          </p:spPr>
          <p:txBody>
            <a:bodyPr wrap="none" anchor="ctr"/>
            <a:lstStyle/>
            <a:p>
              <a:pPr algn="ctr">
                <a:lnSpc>
                  <a:spcPct val="100000"/>
                </a:lnSpc>
                <a:buNone/>
              </a:pPr>
              <a:r>
                <a:rPr lang="en-US" sz="1600"/>
                <a:t>ALU</a:t>
              </a:r>
              <a:endParaRPr lang="en-US" sz="1600"/>
            </a:p>
          </p:txBody>
        </p:sp>
        <p:sp>
          <p:nvSpPr>
            <p:cNvPr id="100368" name="Text Box 16"/>
            <p:cNvSpPr txBox="1">
              <a:spLocks noChangeArrowheads="1"/>
            </p:cNvSpPr>
            <p:nvPr/>
          </p:nvSpPr>
          <p:spPr bwMode="auto">
            <a:xfrm>
              <a:off x="1593729" y="1507123"/>
              <a:ext cx="1361270" cy="338554"/>
            </a:xfrm>
            <a:prstGeom prst="rect">
              <a:avLst/>
            </a:prstGeom>
            <a:noFill/>
            <a:ln w="12700">
              <a:noFill/>
              <a:miter lim="800000"/>
            </a:ln>
            <a:effectLst/>
          </p:spPr>
          <p:txBody>
            <a:bodyPr wrap="none" anchor="ctr">
              <a:spAutoFit/>
            </a:bodyPr>
            <a:lstStyle/>
            <a:p>
              <a:pPr algn="ctr">
                <a:lnSpc>
                  <a:spcPct val="100000"/>
                </a:lnSpc>
                <a:buNone/>
              </a:pPr>
              <a:r>
                <a:rPr lang="en-US" sz="1600" dirty="0"/>
                <a:t>Register file</a:t>
              </a:r>
              <a:endParaRPr lang="en-US" sz="1600" dirty="0"/>
            </a:p>
          </p:txBody>
        </p:sp>
        <p:sp>
          <p:nvSpPr>
            <p:cNvPr id="100369" name="AutoShape 17"/>
            <p:cNvSpPr>
              <a:spLocks noChangeArrowheads="1"/>
            </p:cNvSpPr>
            <p:nvPr/>
          </p:nvSpPr>
          <p:spPr bwMode="auto">
            <a:xfrm>
              <a:off x="1985433" y="2667000"/>
              <a:ext cx="812800" cy="457200"/>
            </a:xfrm>
            <a:prstGeom prst="upDownArrow">
              <a:avLst>
                <a:gd name="adj1" fmla="val 50000"/>
                <a:gd name="adj2" fmla="val 20000"/>
              </a:avLst>
            </a:prstGeom>
            <a:noFill/>
            <a:ln w="12700">
              <a:solidFill>
                <a:schemeClr val="tx1"/>
              </a:solidFill>
              <a:miter lim="800000"/>
            </a:ln>
            <a:effectLst/>
          </p:spPr>
          <p:txBody>
            <a:bodyPr wrap="none" anchor="ctr"/>
            <a:lstStyle/>
            <a:p>
              <a:pPr>
                <a:buNone/>
              </a:pPr>
              <a:endParaRPr lang="en-US"/>
            </a:p>
          </p:txBody>
        </p:sp>
        <p:sp>
          <p:nvSpPr>
            <p:cNvPr id="100370" name="Rectangle 18"/>
            <p:cNvSpPr>
              <a:spLocks noChangeArrowheads="1"/>
            </p:cNvSpPr>
            <p:nvPr/>
          </p:nvSpPr>
          <p:spPr bwMode="auto">
            <a:xfrm>
              <a:off x="461433" y="1447800"/>
              <a:ext cx="3962400" cy="2438400"/>
            </a:xfrm>
            <a:prstGeom prst="rect">
              <a:avLst/>
            </a:prstGeom>
            <a:noFill/>
            <a:ln w="12700" cap="rnd">
              <a:solidFill>
                <a:schemeClr val="tx1"/>
              </a:solidFill>
              <a:prstDash val="sysDot"/>
              <a:miter lim="800000"/>
            </a:ln>
            <a:effectLst/>
          </p:spPr>
          <p:txBody>
            <a:bodyPr wrap="none" anchor="ctr"/>
            <a:lstStyle/>
            <a:p>
              <a:pPr>
                <a:buNone/>
              </a:pPr>
              <a:endParaRPr lang="en-US"/>
            </a:p>
          </p:txBody>
        </p:sp>
        <p:sp>
          <p:nvSpPr>
            <p:cNvPr id="100371" name="Text Box 19"/>
            <p:cNvSpPr txBox="1">
              <a:spLocks noChangeArrowheads="1"/>
            </p:cNvSpPr>
            <p:nvPr/>
          </p:nvSpPr>
          <p:spPr bwMode="auto">
            <a:xfrm>
              <a:off x="330200" y="1141998"/>
              <a:ext cx="1095172" cy="338554"/>
            </a:xfrm>
            <a:prstGeom prst="rect">
              <a:avLst/>
            </a:prstGeom>
            <a:noFill/>
            <a:ln w="12700">
              <a:noFill/>
              <a:miter lim="800000"/>
            </a:ln>
            <a:effectLst/>
          </p:spPr>
          <p:txBody>
            <a:bodyPr wrap="none" anchor="ctr">
              <a:spAutoFit/>
            </a:bodyPr>
            <a:lstStyle/>
            <a:p>
              <a:pPr>
                <a:lnSpc>
                  <a:spcPct val="100000"/>
                </a:lnSpc>
                <a:buNone/>
              </a:pPr>
              <a:r>
                <a:rPr lang="en-US" sz="1600" dirty="0"/>
                <a:t>CPU chip</a:t>
              </a:r>
              <a:endParaRPr lang="en-US" sz="1600" dirty="0"/>
            </a:p>
          </p:txBody>
        </p:sp>
        <p:sp>
          <p:nvSpPr>
            <p:cNvPr id="100372" name="AutoShape 20"/>
            <p:cNvSpPr>
              <a:spLocks noChangeArrowheads="1"/>
            </p:cNvSpPr>
            <p:nvPr/>
          </p:nvSpPr>
          <p:spPr bwMode="auto">
            <a:xfrm>
              <a:off x="5439833" y="3810000"/>
              <a:ext cx="660400" cy="685800"/>
            </a:xfrm>
            <a:prstGeom prst="upArrow">
              <a:avLst>
                <a:gd name="adj1" fmla="val 36667"/>
                <a:gd name="adj2" fmla="val 44872"/>
              </a:avLst>
            </a:prstGeom>
            <a:noFill/>
            <a:ln w="12700">
              <a:solidFill>
                <a:schemeClr val="tx1"/>
              </a:solidFill>
              <a:miter lim="800000"/>
            </a:ln>
            <a:effectLst/>
          </p:spPr>
          <p:txBody>
            <a:bodyPr wrap="none" anchor="ctr"/>
            <a:lstStyle/>
            <a:p>
              <a:pPr>
                <a:buNone/>
              </a:pPr>
              <a:endParaRPr lang="en-US"/>
            </a:p>
          </p:txBody>
        </p:sp>
        <p:sp>
          <p:nvSpPr>
            <p:cNvPr id="100373" name="AutoShape 21"/>
            <p:cNvSpPr>
              <a:spLocks noChangeArrowheads="1"/>
            </p:cNvSpPr>
            <p:nvPr/>
          </p:nvSpPr>
          <p:spPr bwMode="auto">
            <a:xfrm flipV="1">
              <a:off x="6913033" y="4546600"/>
              <a:ext cx="660400" cy="685800"/>
            </a:xfrm>
            <a:prstGeom prst="upArrow">
              <a:avLst>
                <a:gd name="adj1" fmla="val 36667"/>
                <a:gd name="adj2" fmla="val 44872"/>
              </a:avLst>
            </a:prstGeom>
            <a:noFill/>
            <a:ln w="12700">
              <a:solidFill>
                <a:schemeClr val="tx1"/>
              </a:solidFill>
              <a:miter lim="800000"/>
            </a:ln>
            <a:effectLst/>
          </p:spPr>
          <p:txBody>
            <a:bodyPr wrap="none" anchor="ctr"/>
            <a:lstStyle/>
            <a:p>
              <a:pPr>
                <a:buNone/>
              </a:pPr>
              <a:endParaRPr lang="en-US"/>
            </a:p>
          </p:txBody>
        </p:sp>
        <p:sp>
          <p:nvSpPr>
            <p:cNvPr id="100374" name="Rectangle 22"/>
            <p:cNvSpPr>
              <a:spLocks noChangeArrowheads="1"/>
            </p:cNvSpPr>
            <p:nvPr/>
          </p:nvSpPr>
          <p:spPr bwMode="auto">
            <a:xfrm>
              <a:off x="6354233" y="5270500"/>
              <a:ext cx="1727200" cy="520700"/>
            </a:xfrm>
            <a:prstGeom prst="rect">
              <a:avLst/>
            </a:prstGeom>
            <a:noFill/>
            <a:ln w="12700">
              <a:solidFill>
                <a:schemeClr val="tx1"/>
              </a:solidFill>
              <a:miter lim="800000"/>
            </a:ln>
            <a:effectLst/>
          </p:spPr>
          <p:txBody>
            <a:bodyPr wrap="none" anchor="ctr"/>
            <a:lstStyle/>
            <a:p>
              <a:pPr algn="ctr">
                <a:lnSpc>
                  <a:spcPct val="100000"/>
                </a:lnSpc>
                <a:buNone/>
              </a:pPr>
              <a:r>
                <a:rPr lang="en-US" sz="1600" dirty="0"/>
                <a:t>Disk </a:t>
              </a:r>
              <a:endParaRPr lang="en-US" sz="1600" dirty="0"/>
            </a:p>
            <a:p>
              <a:pPr algn="ctr">
                <a:lnSpc>
                  <a:spcPct val="100000"/>
                </a:lnSpc>
                <a:buNone/>
              </a:pPr>
              <a:r>
                <a:rPr lang="en-US" sz="1600" dirty="0"/>
                <a:t>controller</a:t>
              </a:r>
              <a:endParaRPr lang="en-US" sz="1600" dirty="0"/>
            </a:p>
          </p:txBody>
        </p:sp>
        <p:sp>
          <p:nvSpPr>
            <p:cNvPr id="100375" name="AutoShape 23"/>
            <p:cNvSpPr>
              <a:spLocks noChangeArrowheads="1"/>
            </p:cNvSpPr>
            <p:nvPr/>
          </p:nvSpPr>
          <p:spPr bwMode="auto">
            <a:xfrm flipV="1">
              <a:off x="3805767" y="4546600"/>
              <a:ext cx="660400" cy="685800"/>
            </a:xfrm>
            <a:prstGeom prst="upArrow">
              <a:avLst>
                <a:gd name="adj1" fmla="val 36667"/>
                <a:gd name="adj2" fmla="val 44872"/>
              </a:avLst>
            </a:prstGeom>
            <a:noFill/>
            <a:ln w="12700">
              <a:solidFill>
                <a:schemeClr val="tx1"/>
              </a:solidFill>
              <a:miter lim="800000"/>
            </a:ln>
            <a:effectLst/>
          </p:spPr>
          <p:txBody>
            <a:bodyPr wrap="none" anchor="ctr"/>
            <a:lstStyle/>
            <a:p>
              <a:pPr>
                <a:buNone/>
              </a:pPr>
              <a:endParaRPr lang="en-US"/>
            </a:p>
          </p:txBody>
        </p:sp>
        <p:sp>
          <p:nvSpPr>
            <p:cNvPr id="100376" name="Rectangle 24"/>
            <p:cNvSpPr>
              <a:spLocks noChangeArrowheads="1"/>
            </p:cNvSpPr>
            <p:nvPr/>
          </p:nvSpPr>
          <p:spPr bwMode="auto">
            <a:xfrm>
              <a:off x="3246967" y="5270500"/>
              <a:ext cx="1727200" cy="520700"/>
            </a:xfrm>
            <a:prstGeom prst="rect">
              <a:avLst/>
            </a:prstGeom>
            <a:noFill/>
            <a:ln w="12700">
              <a:solidFill>
                <a:schemeClr val="tx1"/>
              </a:solidFill>
              <a:miter lim="800000"/>
            </a:ln>
            <a:effectLst/>
          </p:spPr>
          <p:txBody>
            <a:bodyPr wrap="none" anchor="ctr"/>
            <a:lstStyle/>
            <a:p>
              <a:pPr algn="ctr">
                <a:lnSpc>
                  <a:spcPct val="100000"/>
                </a:lnSpc>
                <a:buNone/>
              </a:pPr>
              <a:r>
                <a:rPr lang="en-US" sz="1600" dirty="0"/>
                <a:t>Graphics</a:t>
              </a:r>
              <a:endParaRPr lang="en-US" sz="1600" dirty="0"/>
            </a:p>
            <a:p>
              <a:pPr algn="ctr">
                <a:lnSpc>
                  <a:spcPct val="100000"/>
                </a:lnSpc>
                <a:buNone/>
              </a:pPr>
              <a:r>
                <a:rPr lang="en-US" sz="1600" dirty="0"/>
                <a:t>adapter</a:t>
              </a:r>
              <a:endParaRPr lang="en-US" sz="1600" dirty="0"/>
            </a:p>
          </p:txBody>
        </p:sp>
        <p:sp>
          <p:nvSpPr>
            <p:cNvPr id="100377" name="AutoShape 25"/>
            <p:cNvSpPr>
              <a:spLocks noChangeArrowheads="1"/>
            </p:cNvSpPr>
            <p:nvPr/>
          </p:nvSpPr>
          <p:spPr bwMode="auto">
            <a:xfrm flipV="1">
              <a:off x="1570567" y="4546600"/>
              <a:ext cx="660400" cy="685800"/>
            </a:xfrm>
            <a:prstGeom prst="upArrow">
              <a:avLst>
                <a:gd name="adj1" fmla="val 36667"/>
                <a:gd name="adj2" fmla="val 44872"/>
              </a:avLst>
            </a:prstGeom>
            <a:noFill/>
            <a:ln w="12700">
              <a:solidFill>
                <a:schemeClr val="tx1"/>
              </a:solidFill>
              <a:miter lim="800000"/>
            </a:ln>
            <a:effectLst/>
          </p:spPr>
          <p:txBody>
            <a:bodyPr wrap="none" anchor="ctr"/>
            <a:lstStyle/>
            <a:p>
              <a:pPr>
                <a:buNone/>
              </a:pPr>
              <a:endParaRPr lang="en-US"/>
            </a:p>
          </p:txBody>
        </p:sp>
        <p:sp>
          <p:nvSpPr>
            <p:cNvPr id="100378" name="Rectangle 26"/>
            <p:cNvSpPr>
              <a:spLocks noChangeArrowheads="1"/>
            </p:cNvSpPr>
            <p:nvPr/>
          </p:nvSpPr>
          <p:spPr bwMode="auto">
            <a:xfrm>
              <a:off x="1113367" y="5257800"/>
              <a:ext cx="1524000" cy="520700"/>
            </a:xfrm>
            <a:prstGeom prst="rect">
              <a:avLst/>
            </a:prstGeom>
            <a:noFill/>
            <a:ln w="12700">
              <a:solidFill>
                <a:schemeClr val="tx1"/>
              </a:solidFill>
              <a:miter lim="800000"/>
            </a:ln>
            <a:effectLst/>
          </p:spPr>
          <p:txBody>
            <a:bodyPr wrap="none" anchor="ctr"/>
            <a:lstStyle/>
            <a:p>
              <a:pPr algn="ctr">
                <a:lnSpc>
                  <a:spcPct val="100000"/>
                </a:lnSpc>
                <a:buNone/>
              </a:pPr>
              <a:r>
                <a:rPr lang="en-US" sz="1600"/>
                <a:t>USB</a:t>
              </a:r>
              <a:endParaRPr lang="en-US" sz="1600"/>
            </a:p>
            <a:p>
              <a:pPr algn="ctr">
                <a:lnSpc>
                  <a:spcPct val="100000"/>
                </a:lnSpc>
                <a:buNone/>
              </a:pPr>
              <a:r>
                <a:rPr lang="en-US" sz="1600"/>
                <a:t>controller</a:t>
              </a:r>
              <a:endParaRPr lang="en-US" sz="1600"/>
            </a:p>
          </p:txBody>
        </p:sp>
        <p:sp>
          <p:nvSpPr>
            <p:cNvPr id="100379" name="Line 27"/>
            <p:cNvSpPr>
              <a:spLocks noChangeShapeType="1"/>
            </p:cNvSpPr>
            <p:nvPr/>
          </p:nvSpPr>
          <p:spPr bwMode="auto">
            <a:xfrm>
              <a:off x="1418167" y="5791200"/>
              <a:ext cx="0" cy="304800"/>
            </a:xfrm>
            <a:prstGeom prst="line">
              <a:avLst/>
            </a:prstGeom>
            <a:noFill/>
            <a:ln w="12700">
              <a:solidFill>
                <a:schemeClr val="tx1"/>
              </a:solidFill>
              <a:round/>
              <a:headEnd type="triangle" w="med" len="med"/>
            </a:ln>
            <a:effectLst/>
          </p:spPr>
          <p:txBody>
            <a:bodyPr wrap="none" anchor="ctr"/>
            <a:lstStyle/>
            <a:p>
              <a:pPr>
                <a:buNone/>
              </a:pPr>
              <a:endParaRPr lang="en-US"/>
            </a:p>
          </p:txBody>
        </p:sp>
        <p:sp>
          <p:nvSpPr>
            <p:cNvPr id="100380" name="Line 28"/>
            <p:cNvSpPr>
              <a:spLocks noChangeShapeType="1"/>
            </p:cNvSpPr>
            <p:nvPr/>
          </p:nvSpPr>
          <p:spPr bwMode="auto">
            <a:xfrm>
              <a:off x="2434167" y="5791200"/>
              <a:ext cx="0" cy="304800"/>
            </a:xfrm>
            <a:prstGeom prst="line">
              <a:avLst/>
            </a:prstGeom>
            <a:noFill/>
            <a:ln w="12700">
              <a:solidFill>
                <a:schemeClr val="tx1"/>
              </a:solidFill>
              <a:round/>
              <a:headEnd type="triangle" w="med" len="med"/>
            </a:ln>
            <a:effectLst/>
          </p:spPr>
          <p:txBody>
            <a:bodyPr wrap="none" anchor="ctr"/>
            <a:lstStyle/>
            <a:p>
              <a:pPr>
                <a:buNone/>
              </a:pPr>
              <a:endParaRPr lang="en-US"/>
            </a:p>
          </p:txBody>
        </p:sp>
        <p:sp>
          <p:nvSpPr>
            <p:cNvPr id="100381" name="Text Box 29"/>
            <p:cNvSpPr txBox="1">
              <a:spLocks noChangeArrowheads="1"/>
            </p:cNvSpPr>
            <p:nvPr/>
          </p:nvSpPr>
          <p:spPr bwMode="auto">
            <a:xfrm>
              <a:off x="899635" y="6018798"/>
              <a:ext cx="833883" cy="338554"/>
            </a:xfrm>
            <a:prstGeom prst="rect">
              <a:avLst/>
            </a:prstGeom>
            <a:noFill/>
            <a:ln w="12700">
              <a:noFill/>
              <a:miter lim="800000"/>
            </a:ln>
            <a:effectLst/>
          </p:spPr>
          <p:txBody>
            <a:bodyPr wrap="none" anchor="ctr">
              <a:spAutoFit/>
            </a:bodyPr>
            <a:lstStyle/>
            <a:p>
              <a:pPr algn="ctr">
                <a:lnSpc>
                  <a:spcPct val="100000"/>
                </a:lnSpc>
                <a:buNone/>
              </a:pPr>
              <a:r>
                <a:rPr lang="en-US" sz="1600" dirty="0"/>
                <a:t>Mouse</a:t>
              </a:r>
              <a:endParaRPr lang="en-US" sz="1600" dirty="0"/>
            </a:p>
          </p:txBody>
        </p:sp>
        <p:sp>
          <p:nvSpPr>
            <p:cNvPr id="100382" name="Text Box 30"/>
            <p:cNvSpPr txBox="1">
              <a:spLocks noChangeArrowheads="1"/>
            </p:cNvSpPr>
            <p:nvPr/>
          </p:nvSpPr>
          <p:spPr bwMode="auto">
            <a:xfrm>
              <a:off x="1818013" y="6018798"/>
              <a:ext cx="1128834" cy="338554"/>
            </a:xfrm>
            <a:prstGeom prst="rect">
              <a:avLst/>
            </a:prstGeom>
            <a:noFill/>
            <a:ln w="12700">
              <a:noFill/>
              <a:miter lim="800000"/>
            </a:ln>
            <a:effectLst/>
          </p:spPr>
          <p:txBody>
            <a:bodyPr wrap="none" anchor="ctr">
              <a:spAutoFit/>
            </a:bodyPr>
            <a:lstStyle/>
            <a:p>
              <a:pPr algn="ctr">
                <a:lnSpc>
                  <a:spcPct val="100000"/>
                </a:lnSpc>
                <a:buNone/>
              </a:pPr>
              <a:r>
                <a:rPr lang="en-US" sz="1600" dirty="0"/>
                <a:t>Keyboard</a:t>
              </a:r>
              <a:endParaRPr lang="en-US" sz="1600" dirty="0"/>
            </a:p>
          </p:txBody>
        </p:sp>
        <p:sp>
          <p:nvSpPr>
            <p:cNvPr id="100383" name="Line 31"/>
            <p:cNvSpPr>
              <a:spLocks noChangeShapeType="1"/>
            </p:cNvSpPr>
            <p:nvPr/>
          </p:nvSpPr>
          <p:spPr bwMode="auto">
            <a:xfrm>
              <a:off x="4161367" y="5791200"/>
              <a:ext cx="0" cy="304800"/>
            </a:xfrm>
            <a:prstGeom prst="line">
              <a:avLst/>
            </a:prstGeom>
            <a:noFill/>
            <a:ln w="12700">
              <a:solidFill>
                <a:schemeClr val="tx1"/>
              </a:solidFill>
              <a:round/>
              <a:tailEnd type="triangle" w="med" len="med"/>
            </a:ln>
            <a:effectLst/>
          </p:spPr>
          <p:txBody>
            <a:bodyPr wrap="none" anchor="ctr"/>
            <a:lstStyle/>
            <a:p>
              <a:pPr>
                <a:buNone/>
              </a:pPr>
              <a:endParaRPr lang="en-US"/>
            </a:p>
          </p:txBody>
        </p:sp>
        <p:sp>
          <p:nvSpPr>
            <p:cNvPr id="100384" name="Text Box 32"/>
            <p:cNvSpPr txBox="1">
              <a:spLocks noChangeArrowheads="1"/>
            </p:cNvSpPr>
            <p:nvPr/>
          </p:nvSpPr>
          <p:spPr bwMode="auto">
            <a:xfrm>
              <a:off x="3564094" y="6018798"/>
              <a:ext cx="938077" cy="338554"/>
            </a:xfrm>
            <a:prstGeom prst="rect">
              <a:avLst/>
            </a:prstGeom>
            <a:noFill/>
            <a:ln w="12700">
              <a:noFill/>
              <a:miter lim="800000"/>
            </a:ln>
            <a:effectLst/>
          </p:spPr>
          <p:txBody>
            <a:bodyPr wrap="none" anchor="ctr">
              <a:spAutoFit/>
            </a:bodyPr>
            <a:lstStyle/>
            <a:p>
              <a:pPr algn="ctr">
                <a:lnSpc>
                  <a:spcPct val="100000"/>
                </a:lnSpc>
                <a:buNone/>
              </a:pPr>
              <a:r>
                <a:rPr lang="en-US" sz="1600" dirty="0"/>
                <a:t>Monitor</a:t>
              </a:r>
              <a:endParaRPr lang="en-US" sz="1600" dirty="0"/>
            </a:p>
          </p:txBody>
        </p:sp>
        <p:sp>
          <p:nvSpPr>
            <p:cNvPr id="100385" name="Line 33"/>
            <p:cNvSpPr>
              <a:spLocks noChangeShapeType="1"/>
            </p:cNvSpPr>
            <p:nvPr/>
          </p:nvSpPr>
          <p:spPr bwMode="auto">
            <a:xfrm>
              <a:off x="7234767" y="5791200"/>
              <a:ext cx="0" cy="381000"/>
            </a:xfrm>
            <a:prstGeom prst="line">
              <a:avLst/>
            </a:prstGeom>
            <a:noFill/>
            <a:ln w="12700">
              <a:solidFill>
                <a:schemeClr val="tx1"/>
              </a:solidFill>
              <a:round/>
              <a:headEnd type="triangle" w="med" len="med"/>
              <a:tailEnd type="triangle" w="med" len="med"/>
            </a:ln>
            <a:effectLst/>
          </p:spPr>
          <p:txBody>
            <a:bodyPr wrap="none" anchor="ctr"/>
            <a:lstStyle/>
            <a:p>
              <a:pPr>
                <a:buNone/>
              </a:pPr>
              <a:endParaRPr lang="en-US"/>
            </a:p>
          </p:txBody>
        </p:sp>
        <p:sp>
          <p:nvSpPr>
            <p:cNvPr id="100386" name="AutoShape 34"/>
            <p:cNvSpPr>
              <a:spLocks noChangeArrowheads="1"/>
            </p:cNvSpPr>
            <p:nvPr/>
          </p:nvSpPr>
          <p:spPr bwMode="auto">
            <a:xfrm>
              <a:off x="6828367" y="6172200"/>
              <a:ext cx="812800" cy="609600"/>
            </a:xfrm>
            <a:prstGeom prst="can">
              <a:avLst>
                <a:gd name="adj" fmla="val 25000"/>
              </a:avLst>
            </a:prstGeom>
            <a:noFill/>
            <a:ln w="12700">
              <a:solidFill>
                <a:schemeClr val="tx1"/>
              </a:solidFill>
              <a:round/>
            </a:ln>
            <a:effectLst/>
          </p:spPr>
          <p:txBody>
            <a:bodyPr wrap="none" anchor="ctr"/>
            <a:lstStyle/>
            <a:p>
              <a:pPr algn="ctr">
                <a:lnSpc>
                  <a:spcPct val="100000"/>
                </a:lnSpc>
                <a:buNone/>
              </a:pPr>
              <a:r>
                <a:rPr lang="en-US" sz="1600" dirty="0"/>
                <a:t>Disk</a:t>
              </a:r>
              <a:endParaRPr lang="en-US" sz="1600" dirty="0"/>
            </a:p>
          </p:txBody>
        </p:sp>
        <p:sp>
          <p:nvSpPr>
            <p:cNvPr id="100387" name="AutoShape 35"/>
            <p:cNvSpPr>
              <a:spLocks noChangeArrowheads="1"/>
            </p:cNvSpPr>
            <p:nvPr/>
          </p:nvSpPr>
          <p:spPr bwMode="auto">
            <a:xfrm>
              <a:off x="359833" y="4330700"/>
              <a:ext cx="9296400" cy="393700"/>
            </a:xfrm>
            <a:prstGeom prst="leftRightArrow">
              <a:avLst>
                <a:gd name="adj1" fmla="val 48611"/>
                <a:gd name="adj2" fmla="val 91500"/>
              </a:avLst>
            </a:prstGeom>
            <a:solidFill>
              <a:schemeClr val="bg1"/>
            </a:solidFill>
            <a:ln w="12700">
              <a:solidFill>
                <a:schemeClr val="tx1"/>
              </a:solidFill>
              <a:miter lim="800000"/>
            </a:ln>
            <a:effectLst/>
          </p:spPr>
          <p:txBody>
            <a:bodyPr wrap="none" anchor="ctr"/>
            <a:lstStyle/>
            <a:p>
              <a:pPr>
                <a:buNone/>
              </a:pPr>
              <a:endParaRPr lang="en-US"/>
            </a:p>
          </p:txBody>
        </p:sp>
        <p:sp>
          <p:nvSpPr>
            <p:cNvPr id="100388" name="Rectangle 36"/>
            <p:cNvSpPr>
              <a:spLocks noChangeArrowheads="1"/>
            </p:cNvSpPr>
            <p:nvPr/>
          </p:nvSpPr>
          <p:spPr bwMode="auto">
            <a:xfrm>
              <a:off x="1794933" y="4500563"/>
              <a:ext cx="222251" cy="152400"/>
            </a:xfrm>
            <a:prstGeom prst="rect">
              <a:avLst/>
            </a:prstGeom>
            <a:solidFill>
              <a:schemeClr val="bg1"/>
            </a:solidFill>
            <a:ln w="12700">
              <a:noFill/>
              <a:miter lim="800000"/>
            </a:ln>
            <a:effectLst/>
          </p:spPr>
          <p:txBody>
            <a:bodyPr wrap="none" anchor="ctr"/>
            <a:lstStyle/>
            <a:p>
              <a:pPr>
                <a:buNone/>
              </a:pPr>
              <a:endParaRPr lang="en-US"/>
            </a:p>
          </p:txBody>
        </p:sp>
        <p:sp>
          <p:nvSpPr>
            <p:cNvPr id="100389" name="Rectangle 37"/>
            <p:cNvSpPr>
              <a:spLocks noChangeArrowheads="1"/>
            </p:cNvSpPr>
            <p:nvPr/>
          </p:nvSpPr>
          <p:spPr bwMode="auto">
            <a:xfrm>
              <a:off x="4030133" y="4491038"/>
              <a:ext cx="222251" cy="152400"/>
            </a:xfrm>
            <a:prstGeom prst="rect">
              <a:avLst/>
            </a:prstGeom>
            <a:solidFill>
              <a:schemeClr val="bg1"/>
            </a:solidFill>
            <a:ln w="12700">
              <a:noFill/>
              <a:miter lim="800000"/>
            </a:ln>
            <a:effectLst/>
          </p:spPr>
          <p:txBody>
            <a:bodyPr wrap="none" anchor="ctr"/>
            <a:lstStyle/>
            <a:p>
              <a:pPr>
                <a:buNone/>
              </a:pPr>
              <a:endParaRPr lang="en-US"/>
            </a:p>
          </p:txBody>
        </p:sp>
        <p:sp>
          <p:nvSpPr>
            <p:cNvPr id="100390" name="Rectangle 38"/>
            <p:cNvSpPr>
              <a:spLocks noChangeArrowheads="1"/>
            </p:cNvSpPr>
            <p:nvPr/>
          </p:nvSpPr>
          <p:spPr bwMode="auto">
            <a:xfrm>
              <a:off x="7141634" y="4481513"/>
              <a:ext cx="215900" cy="152400"/>
            </a:xfrm>
            <a:prstGeom prst="rect">
              <a:avLst/>
            </a:prstGeom>
            <a:solidFill>
              <a:schemeClr val="bg1"/>
            </a:solidFill>
            <a:ln w="12700">
              <a:noFill/>
              <a:miter lim="800000"/>
            </a:ln>
            <a:effectLst/>
          </p:spPr>
          <p:txBody>
            <a:bodyPr wrap="none" anchor="ctr"/>
            <a:lstStyle/>
            <a:p>
              <a:pPr>
                <a:buNone/>
              </a:pPr>
              <a:endParaRPr lang="en-US"/>
            </a:p>
          </p:txBody>
        </p:sp>
        <p:sp>
          <p:nvSpPr>
            <p:cNvPr id="100391" name="Text Box 39"/>
            <p:cNvSpPr txBox="1">
              <a:spLocks noChangeArrowheads="1"/>
            </p:cNvSpPr>
            <p:nvPr/>
          </p:nvSpPr>
          <p:spPr bwMode="auto">
            <a:xfrm>
              <a:off x="7408334" y="4126498"/>
              <a:ext cx="881973" cy="338554"/>
            </a:xfrm>
            <a:prstGeom prst="rect">
              <a:avLst/>
            </a:prstGeom>
            <a:noFill/>
            <a:ln w="12700">
              <a:noFill/>
              <a:miter lim="800000"/>
            </a:ln>
            <a:effectLst/>
          </p:spPr>
          <p:txBody>
            <a:bodyPr wrap="none" anchor="ctr">
              <a:spAutoFit/>
            </a:bodyPr>
            <a:lstStyle/>
            <a:p>
              <a:pPr>
                <a:lnSpc>
                  <a:spcPct val="100000"/>
                </a:lnSpc>
                <a:buNone/>
              </a:pPr>
              <a:r>
                <a:rPr lang="en-US" sz="1600"/>
                <a:t>I/O bus</a:t>
              </a:r>
              <a:endParaRPr lang="en-US" sz="1600"/>
            </a:p>
          </p:txBody>
        </p:sp>
        <p:sp>
          <p:nvSpPr>
            <p:cNvPr id="100392" name="Rectangle 40"/>
            <p:cNvSpPr>
              <a:spLocks noChangeArrowheads="1"/>
            </p:cNvSpPr>
            <p:nvPr/>
          </p:nvSpPr>
          <p:spPr bwMode="auto">
            <a:xfrm>
              <a:off x="5662085" y="4419600"/>
              <a:ext cx="215900" cy="152400"/>
            </a:xfrm>
            <a:prstGeom prst="rect">
              <a:avLst/>
            </a:prstGeom>
            <a:solidFill>
              <a:schemeClr val="bg1"/>
            </a:solidFill>
            <a:ln w="12700">
              <a:noFill/>
              <a:miter lim="800000"/>
            </a:ln>
            <a:effectLst/>
          </p:spPr>
          <p:txBody>
            <a:bodyPr wrap="none" anchor="ctr"/>
            <a:lstStyle/>
            <a:p>
              <a:pPr>
                <a:buNone/>
              </a:pPr>
              <a:endParaRPr lang="en-US"/>
            </a:p>
          </p:txBody>
        </p:sp>
        <p:sp>
          <p:nvSpPr>
            <p:cNvPr id="100393" name="Line 41"/>
            <p:cNvSpPr>
              <a:spLocks noChangeShapeType="1"/>
            </p:cNvSpPr>
            <p:nvPr/>
          </p:nvSpPr>
          <p:spPr bwMode="auto">
            <a:xfrm flipH="1">
              <a:off x="4457700" y="2679700"/>
              <a:ext cx="1356784" cy="0"/>
            </a:xfrm>
            <a:prstGeom prst="line">
              <a:avLst/>
            </a:prstGeom>
            <a:noFill/>
            <a:ln w="76200">
              <a:solidFill>
                <a:srgbClr val="00FFFF"/>
              </a:solidFill>
              <a:round/>
              <a:tailEnd type="triangle" w="med" len="med"/>
            </a:ln>
            <a:effectLst/>
          </p:spPr>
          <p:txBody>
            <a:bodyPr wrap="none" anchor="ctr"/>
            <a:lstStyle/>
            <a:p>
              <a:pPr>
                <a:buNone/>
              </a:pPr>
              <a:endParaRPr lang="en-US"/>
            </a:p>
          </p:txBody>
        </p:sp>
        <p:sp>
          <p:nvSpPr>
            <p:cNvPr id="100394" name="Line 42"/>
            <p:cNvSpPr>
              <a:spLocks noChangeShapeType="1"/>
            </p:cNvSpPr>
            <p:nvPr/>
          </p:nvSpPr>
          <p:spPr bwMode="auto">
            <a:xfrm>
              <a:off x="5780617" y="2667001"/>
              <a:ext cx="0" cy="1833563"/>
            </a:xfrm>
            <a:prstGeom prst="line">
              <a:avLst/>
            </a:prstGeom>
            <a:noFill/>
            <a:ln w="76200">
              <a:solidFill>
                <a:srgbClr val="00FFFF"/>
              </a:solidFill>
              <a:round/>
            </a:ln>
            <a:effectLst/>
          </p:spPr>
          <p:txBody>
            <a:bodyPr wrap="none" anchor="ctr"/>
            <a:lstStyle/>
            <a:p>
              <a:pPr>
                <a:buNone/>
              </a:pPr>
              <a:endParaRPr lang="en-US"/>
            </a:p>
          </p:txBody>
        </p:sp>
        <p:sp>
          <p:nvSpPr>
            <p:cNvPr id="100395" name="Line 43"/>
            <p:cNvSpPr>
              <a:spLocks noChangeShapeType="1"/>
            </p:cNvSpPr>
            <p:nvPr/>
          </p:nvSpPr>
          <p:spPr bwMode="auto">
            <a:xfrm flipV="1">
              <a:off x="5729818" y="4529138"/>
              <a:ext cx="1504949" cy="0"/>
            </a:xfrm>
            <a:prstGeom prst="line">
              <a:avLst/>
            </a:prstGeom>
            <a:noFill/>
            <a:ln w="76200">
              <a:solidFill>
                <a:srgbClr val="00FFFF"/>
              </a:solidFill>
              <a:round/>
            </a:ln>
            <a:effectLst/>
          </p:spPr>
          <p:txBody>
            <a:bodyPr wrap="none" anchor="ctr"/>
            <a:lstStyle/>
            <a:p>
              <a:pPr>
                <a:buNone/>
              </a:pPr>
              <a:endParaRPr lang="en-US"/>
            </a:p>
          </p:txBody>
        </p:sp>
        <p:sp>
          <p:nvSpPr>
            <p:cNvPr id="100396" name="Line 44"/>
            <p:cNvSpPr>
              <a:spLocks noChangeShapeType="1"/>
            </p:cNvSpPr>
            <p:nvPr/>
          </p:nvSpPr>
          <p:spPr bwMode="auto">
            <a:xfrm flipH="1">
              <a:off x="7234767" y="4500564"/>
              <a:ext cx="8467" cy="782637"/>
            </a:xfrm>
            <a:prstGeom prst="line">
              <a:avLst/>
            </a:prstGeom>
            <a:noFill/>
            <a:ln w="76200">
              <a:solidFill>
                <a:srgbClr val="00FFFF"/>
              </a:solidFill>
              <a:round/>
            </a:ln>
            <a:effectLst/>
          </p:spPr>
          <p:txBody>
            <a:bodyPr wrap="none" anchor="ctr"/>
            <a:lstStyle/>
            <a:p>
              <a:pPr>
                <a:buNone/>
              </a:pPr>
              <a:endParaRPr lang="en-US"/>
            </a:p>
          </p:txBody>
        </p:sp>
        <p:sp>
          <p:nvSpPr>
            <p:cNvPr id="100397" name="Rectangle 45"/>
            <p:cNvSpPr>
              <a:spLocks noChangeArrowheads="1"/>
            </p:cNvSpPr>
            <p:nvPr/>
          </p:nvSpPr>
          <p:spPr bwMode="auto">
            <a:xfrm>
              <a:off x="664633" y="3155950"/>
              <a:ext cx="2497667" cy="577850"/>
            </a:xfrm>
            <a:prstGeom prst="rect">
              <a:avLst/>
            </a:prstGeom>
            <a:noFill/>
            <a:ln w="12700">
              <a:solidFill>
                <a:schemeClr val="tx1"/>
              </a:solidFill>
              <a:miter lim="800000"/>
            </a:ln>
            <a:effectLst/>
          </p:spPr>
          <p:txBody>
            <a:bodyPr wrap="none" anchor="ctr"/>
            <a:lstStyle/>
            <a:p>
              <a:pPr algn="ctr">
                <a:lnSpc>
                  <a:spcPct val="100000"/>
                </a:lnSpc>
                <a:buNone/>
              </a:pPr>
              <a:r>
                <a:rPr lang="en-US" sz="1600" dirty="0"/>
                <a:t>Bus interface</a:t>
              </a:r>
              <a:endParaRPr lang="en-US" sz="1600" dirty="0"/>
            </a:p>
          </p:txBody>
        </p:sp>
      </p:grpSp>
      <p:sp>
        <p:nvSpPr>
          <p:cNvPr id="100399" name="Text Box 47"/>
          <p:cNvSpPr txBox="1">
            <a:spLocks noChangeArrowheads="1"/>
          </p:cNvSpPr>
          <p:nvPr/>
        </p:nvSpPr>
        <p:spPr bwMode="auto">
          <a:xfrm>
            <a:off x="5994400" y="1219201"/>
            <a:ext cx="5791200" cy="1015663"/>
          </a:xfrm>
          <a:prstGeom prst="rect">
            <a:avLst/>
          </a:prstGeom>
          <a:noFill/>
          <a:ln w="25400">
            <a:noFill/>
            <a:miter lim="800000"/>
          </a:ln>
          <a:effectLst/>
        </p:spPr>
        <p:txBody>
          <a:bodyPr wrap="square">
            <a:spAutoFit/>
          </a:bodyPr>
          <a:lstStyle/>
          <a:p>
            <a:pPr algn="l">
              <a:lnSpc>
                <a:spcPct val="100000"/>
              </a:lnSpc>
              <a:buNone/>
            </a:pPr>
            <a:r>
              <a:rPr lang="en-US" sz="2000" b="0" dirty="0">
                <a:latin typeface="Calibri" panose="020F0502020204030204" pitchFamily="34" charset="0"/>
              </a:rPr>
              <a:t>When the DMA transfer completes, the disk controller notifies the CPU with an </a:t>
            </a:r>
            <a:r>
              <a:rPr lang="en-US" sz="2000" b="0" i="1" dirty="0">
                <a:solidFill>
                  <a:srgbClr val="FF0000"/>
                </a:solidFill>
                <a:latin typeface="Calibri" panose="020F0502020204030204" pitchFamily="34" charset="0"/>
              </a:rPr>
              <a:t>interrupt</a:t>
            </a:r>
            <a:r>
              <a:rPr lang="en-US" sz="2000" b="0" dirty="0">
                <a:latin typeface="Calibri" panose="020F0502020204030204" pitchFamily="34" charset="0"/>
              </a:rPr>
              <a:t> (i.e., asserts a special “interrupt” pin on the CPU)</a:t>
            </a:r>
            <a:endParaRPr lang="en-US" sz="2000" b="0" dirty="0">
              <a:latin typeface="Calibri" panose="020F0502020204030204" pitchFamily="34" charset="0"/>
            </a:endParaRPr>
          </a:p>
        </p:txBody>
      </p:sp>
      <p:sp>
        <p:nvSpPr>
          <p:cNvPr id="48" name="Rectangle 47"/>
          <p:cNvSpPr>
            <a:spLocks noGrp="1" noChangeArrowheads="1"/>
          </p:cNvSpPr>
          <p:nvPr>
            <p:ph type="title"/>
          </p:nvPr>
        </p:nvSpPr>
        <p:spPr>
          <a:xfrm>
            <a:off x="309736" y="188641"/>
            <a:ext cx="7010400" cy="372603"/>
          </a:xfrm>
        </p:spPr>
        <p:txBody>
          <a:bodyPr/>
          <a:lstStyle/>
          <a:p>
            <a:r>
              <a:rPr lang="zh-CN" altLang="en-US" dirty="0"/>
              <a:t>读磁盘扇区</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07368" y="247625"/>
            <a:ext cx="5257800" cy="373063"/>
          </a:xfrm>
        </p:spPr>
        <p:txBody>
          <a:bodyPr/>
          <a:lstStyle/>
          <a:p>
            <a:r>
              <a:rPr lang="zh-CN" altLang="en-US" dirty="0"/>
              <a:t>磁盘的性能参数</a:t>
            </a:r>
            <a:endParaRPr lang="en-US" altLang="zh-CN" dirty="0"/>
          </a:p>
        </p:txBody>
      </p:sp>
      <p:sp>
        <p:nvSpPr>
          <p:cNvPr id="312323" name="Rectangle 3"/>
          <p:cNvSpPr>
            <a:spLocks noGrp="1" noChangeArrowheads="1"/>
          </p:cNvSpPr>
          <p:nvPr>
            <p:ph type="body" idx="1"/>
          </p:nvPr>
        </p:nvSpPr>
        <p:spPr>
          <a:xfrm>
            <a:off x="407368" y="857251"/>
            <a:ext cx="11161240" cy="5030864"/>
          </a:xfrm>
        </p:spPr>
        <p:txBody>
          <a:bodyPr/>
          <a:lstStyle/>
          <a:p>
            <a:pPr>
              <a:lnSpc>
                <a:spcPct val="150000"/>
              </a:lnSpc>
              <a:spcBef>
                <a:spcPct val="0"/>
              </a:spcBef>
            </a:pPr>
            <a:r>
              <a:rPr lang="zh-CN" altLang="en-US" sz="2800" dirty="0">
                <a:latin typeface="Times New Roman" panose="02020603050405020304" pitchFamily="18" charset="0"/>
                <a:ea typeface="宋体" panose="02010600030101010101" pitchFamily="2" charset="-122"/>
              </a:rPr>
              <a:t>性能指标</a:t>
            </a:r>
            <a:endParaRPr lang="zh-CN" altLang="en-US" sz="2800" dirty="0">
              <a:latin typeface="Times New Roman" panose="02020603050405020304" pitchFamily="18" charset="0"/>
              <a:ea typeface="宋体" panose="02010600030101010101" pitchFamily="2" charset="-122"/>
            </a:endParaRPr>
          </a:p>
          <a:p>
            <a:pPr marL="809625" lvl="1" indent="-335280">
              <a:lnSpc>
                <a:spcPct val="150000"/>
              </a:lnSpc>
              <a:spcBef>
                <a:spcPct val="0"/>
              </a:spcBef>
            </a:pPr>
            <a:r>
              <a:rPr lang="zh-CN" altLang="en-US" dirty="0">
                <a:latin typeface="Times New Roman" panose="02020603050405020304" pitchFamily="18" charset="0"/>
                <a:ea typeface="宋体" panose="02010600030101010101" pitchFamily="2" charset="-122"/>
              </a:rPr>
              <a:t>记录密度</a:t>
            </a:r>
            <a:endParaRPr lang="en-US" altLang="zh-CN" dirty="0">
              <a:latin typeface="Times New Roman" panose="02020603050405020304" pitchFamily="18" charset="0"/>
              <a:ea typeface="宋体" panose="02010600030101010101" pitchFamily="2" charset="-122"/>
            </a:endParaRPr>
          </a:p>
          <a:p>
            <a:pPr marL="1191895" lvl="2" indent="-335280">
              <a:lnSpc>
                <a:spcPct val="150000"/>
              </a:lnSpc>
              <a:spcBef>
                <a:spcPct val="0"/>
              </a:spcBef>
            </a:pPr>
            <a:r>
              <a:rPr lang="zh-CN" altLang="en-US" dirty="0">
                <a:latin typeface="Times New Roman" panose="02020603050405020304" pitchFamily="18" charset="0"/>
                <a:ea typeface="宋体" panose="02010600030101010101" pitchFamily="2" charset="-122"/>
              </a:rPr>
              <a:t>道密度：磁盘沿半径方向单位长度的磁道数；磁盘面一般有</a:t>
            </a:r>
            <a:r>
              <a:rPr lang="en-US" altLang="zh-CN" dirty="0">
                <a:latin typeface="Times New Roman" panose="02020603050405020304" pitchFamily="18" charset="0"/>
                <a:ea typeface="宋体" panose="02010600030101010101" pitchFamily="2" charset="-122"/>
              </a:rPr>
              <a:t>10000-50000</a:t>
            </a:r>
            <a:r>
              <a:rPr lang="zh-CN" altLang="en-US" dirty="0">
                <a:latin typeface="Times New Roman" panose="02020603050405020304" pitchFamily="18" charset="0"/>
                <a:ea typeface="宋体" panose="02010600030101010101" pitchFamily="2" charset="-122"/>
              </a:rPr>
              <a:t>个磁道（柱面）</a:t>
            </a:r>
            <a:endParaRPr lang="en-US" altLang="zh-CN" dirty="0">
              <a:latin typeface="Times New Roman" panose="02020603050405020304" pitchFamily="18" charset="0"/>
              <a:ea typeface="宋体" panose="02010600030101010101" pitchFamily="2" charset="-122"/>
            </a:endParaRPr>
          </a:p>
          <a:p>
            <a:pPr marL="1191895" lvl="2" indent="-335280">
              <a:lnSpc>
                <a:spcPct val="150000"/>
              </a:lnSpc>
              <a:spcBef>
                <a:spcPct val="0"/>
              </a:spcBef>
            </a:pPr>
            <a:r>
              <a:rPr lang="zh-CN" altLang="en-US" dirty="0">
                <a:latin typeface="Times New Roman" panose="02020603050405020304" pitchFamily="18" charset="0"/>
                <a:ea typeface="宋体" panose="02010600030101010101" pitchFamily="2" charset="-122"/>
              </a:rPr>
              <a:t>位密度：单位长度磁道记录二进制的位数。每条磁道一般有</a:t>
            </a:r>
            <a:r>
              <a:rPr lang="en-US" altLang="zh-CN" dirty="0">
                <a:latin typeface="Times New Roman" panose="02020603050405020304" pitchFamily="18" charset="0"/>
                <a:ea typeface="宋体" panose="02010600030101010101" pitchFamily="2" charset="-122"/>
              </a:rPr>
              <a:t>100-500</a:t>
            </a:r>
            <a:r>
              <a:rPr lang="zh-CN" altLang="en-US" dirty="0">
                <a:latin typeface="Times New Roman" panose="02020603050405020304" pitchFamily="18" charset="0"/>
                <a:ea typeface="宋体" panose="02010600030101010101" pitchFamily="2" charset="-122"/>
              </a:rPr>
              <a:t>扇区</a:t>
            </a:r>
            <a:endParaRPr lang="zh-CN" altLang="en-US" sz="1600" b="0" dirty="0"/>
          </a:p>
          <a:p>
            <a:pPr marL="809625" lvl="1" indent="-335280">
              <a:lnSpc>
                <a:spcPct val="150000"/>
              </a:lnSpc>
              <a:spcBef>
                <a:spcPct val="0"/>
              </a:spcBef>
            </a:pPr>
            <a:r>
              <a:rPr lang="zh-CN" altLang="en-US" dirty="0">
                <a:latin typeface="Times New Roman" panose="02020603050405020304" pitchFamily="18" charset="0"/>
                <a:ea typeface="宋体" panose="02010600030101010101" pitchFamily="2" charset="-122"/>
              </a:rPr>
              <a:t>存储容量：</a:t>
            </a:r>
            <a:r>
              <a:rPr lang="zh-CN" altLang="en-US" dirty="0">
                <a:solidFill>
                  <a:srgbClr val="FF0000"/>
                </a:solidFill>
                <a:latin typeface="Times New Roman" panose="02020603050405020304" pitchFamily="18" charset="0"/>
                <a:ea typeface="宋体" panose="02010600030101010101" pitchFamily="2" charset="-122"/>
              </a:rPr>
              <a:t>磁头数</a:t>
            </a:r>
            <a:r>
              <a:rPr lang="en-US" altLang="zh-CN" dirty="0">
                <a:solidFill>
                  <a:srgbClr val="FF0000"/>
                </a:solidFill>
                <a:latin typeface="Times New Roman" panose="02020603050405020304" pitchFamily="18" charset="0"/>
                <a:ea typeface="宋体" panose="02010600030101010101" pitchFamily="2" charset="-122"/>
              </a:rPr>
              <a:t>×</a:t>
            </a:r>
            <a:r>
              <a:rPr lang="zh-CN" altLang="en-US" dirty="0">
                <a:solidFill>
                  <a:srgbClr val="FF0000"/>
                </a:solidFill>
                <a:latin typeface="Times New Roman" panose="02020603050405020304" pitchFamily="18" charset="0"/>
                <a:ea typeface="宋体" panose="02010600030101010101" pitchFamily="2" charset="-122"/>
              </a:rPr>
              <a:t>磁道（柱面）数</a:t>
            </a:r>
            <a:r>
              <a:rPr lang="en-US" altLang="zh-CN" dirty="0">
                <a:solidFill>
                  <a:srgbClr val="FF0000"/>
                </a:solidFill>
                <a:latin typeface="Times New Roman" panose="02020603050405020304" pitchFamily="18" charset="0"/>
                <a:ea typeface="宋体" panose="02010600030101010101" pitchFamily="2" charset="-122"/>
              </a:rPr>
              <a:t>×</a:t>
            </a:r>
            <a:r>
              <a:rPr lang="zh-CN" altLang="en-US" dirty="0">
                <a:solidFill>
                  <a:srgbClr val="FF0000"/>
                </a:solidFill>
                <a:latin typeface="Times New Roman" panose="02020603050405020304" pitchFamily="18" charset="0"/>
                <a:ea typeface="宋体" panose="02010600030101010101" pitchFamily="2" charset="-122"/>
              </a:rPr>
              <a:t>每道扇区数</a:t>
            </a:r>
            <a:r>
              <a:rPr lang="en-US" altLang="zh-CN" dirty="0">
                <a:solidFill>
                  <a:srgbClr val="FF0000"/>
                </a:solidFill>
                <a:latin typeface="Times New Roman" panose="02020603050405020304" pitchFamily="18" charset="0"/>
                <a:ea typeface="宋体" panose="02010600030101010101" pitchFamily="2" charset="-122"/>
              </a:rPr>
              <a:t>×</a:t>
            </a:r>
            <a:r>
              <a:rPr lang="zh-CN" altLang="en-US" dirty="0">
                <a:solidFill>
                  <a:srgbClr val="FF0000"/>
                </a:solidFill>
                <a:latin typeface="Times New Roman" panose="02020603050405020304" pitchFamily="18" charset="0"/>
                <a:ea typeface="宋体" panose="02010600030101010101" pitchFamily="2" charset="-122"/>
              </a:rPr>
              <a:t>每扇区字节数</a:t>
            </a:r>
            <a:endParaRPr lang="en-US" altLang="zh-CN" dirty="0">
              <a:solidFill>
                <a:srgbClr val="FF0000"/>
              </a:solidFill>
              <a:latin typeface="Times New Roman" panose="02020603050405020304" pitchFamily="18" charset="0"/>
              <a:ea typeface="宋体" panose="02010600030101010101" pitchFamily="2" charset="-122"/>
            </a:endParaRPr>
          </a:p>
          <a:p>
            <a:pPr marL="809625" lvl="1" indent="-335280">
              <a:lnSpc>
                <a:spcPct val="150000"/>
              </a:lnSpc>
              <a:spcBef>
                <a:spcPct val="0"/>
              </a:spcBef>
            </a:pPr>
            <a:r>
              <a:rPr lang="zh-CN" altLang="en-US" dirty="0">
                <a:latin typeface="Times New Roman" panose="02020603050405020304" pitchFamily="18" charset="0"/>
                <a:ea typeface="宋体" panose="02010600030101010101" pitchFamily="2" charset="-122"/>
              </a:rPr>
              <a:t>寻道时间</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T</a:t>
            </a:r>
            <a:r>
              <a:rPr lang="en-US" altLang="zh-CN" baseline="-30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t</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磁头从当前位置定位到目标磁道所需时间（用平均值表示），一般为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3-13ms</a:t>
            </a:r>
            <a:r>
              <a:rPr lang="zh-CN" altLang="en-US" dirty="0">
                <a:latin typeface="Times New Roman" panose="02020603050405020304" pitchFamily="18" charset="0"/>
                <a:ea typeface="宋体" panose="02010600030101010101" pitchFamily="2" charset="-122"/>
                <a:cs typeface="Times New Roman" panose="02020603050405020304" pitchFamily="18" charset="0"/>
              </a:rPr>
              <a:t>（由于局部性，一般为该值的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25%-33%</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809625" lvl="1" indent="-335280">
              <a:lnSpc>
                <a:spcPct val="150000"/>
              </a:lnSpc>
              <a:spcBef>
                <a:spcPct val="0"/>
              </a:spcBef>
            </a:pPr>
            <a:r>
              <a:rPr lang="zh-CN" altLang="en-US" dirty="0">
                <a:latin typeface="Times New Roman" panose="02020603050405020304" pitchFamily="18" charset="0"/>
                <a:ea typeface="宋体" panose="02010600030101010101" pitchFamily="2" charset="-122"/>
                <a:cs typeface="Times New Roman" panose="02020603050405020304" pitchFamily="18" charset="0"/>
              </a:rPr>
              <a:t>为什么感觉硬盘越用越慢？</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marL="1191895" lvl="2" indent="-335280">
              <a:lnSpc>
                <a:spcPct val="150000"/>
              </a:lnSpc>
              <a:spcBef>
                <a:spcPct val="0"/>
              </a:spcBef>
            </a:pPr>
            <a:r>
              <a:rPr lang="zh-CN" altLang="en-US" dirty="0">
                <a:latin typeface="Times New Roman" panose="02020603050405020304" pitchFamily="18" charset="0"/>
                <a:ea typeface="宋体" panose="02010600030101010101" pitchFamily="2" charset="-122"/>
                <a:cs typeface="Times New Roman" panose="02020603050405020304" pitchFamily="18" charset="0"/>
              </a:rPr>
              <a:t>先用外圈，后用内圈，外圈数据速率高</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1191895" lvl="2" indent="-335280">
              <a:lnSpc>
                <a:spcPct val="150000"/>
              </a:lnSpc>
              <a:spcBef>
                <a:spcPct val="0"/>
              </a:spcBef>
            </a:pPr>
            <a:r>
              <a:rPr lang="zh-CN" altLang="en-US" dirty="0">
                <a:latin typeface="Times New Roman" panose="02020603050405020304" pitchFamily="18" charset="0"/>
                <a:ea typeface="宋体" panose="02010600030101010101" pitchFamily="2" charset="-122"/>
                <a:cs typeface="Times New Roman" panose="02020603050405020304" pitchFamily="18" charset="0"/>
              </a:rPr>
              <a:t>寻道时间增加</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1191895" lvl="2" indent="-335280">
              <a:lnSpc>
                <a:spcPct val="150000"/>
              </a:lnSpc>
              <a:spcBef>
                <a:spcPct val="0"/>
              </a:spcBef>
            </a:pPr>
            <a:r>
              <a:rPr lang="zh-CN" altLang="en-US" dirty="0">
                <a:latin typeface="Times New Roman" panose="02020603050405020304" pitchFamily="18" charset="0"/>
                <a:ea typeface="宋体" panose="02010600030101010101" pitchFamily="2" charset="-122"/>
                <a:cs typeface="Times New Roman" panose="02020603050405020304" pitchFamily="18" charset="0"/>
              </a:rPr>
              <a:t>碎片化</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Picture 18" descr="http://upload.wikimedia.org/wikipedia/commons/thumb/2/20/DiskStructure.svg/600px-DiskStructure.svg.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23992" y="4005064"/>
            <a:ext cx="2664296" cy="26642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info.mrtlab.com/uploadfile/201305/14/104026617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6280" y="4293096"/>
            <a:ext cx="2808312" cy="21700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2323">
                                            <p:txEl>
                                              <p:pRg st="2" end="2"/>
                                            </p:txEl>
                                          </p:spTgt>
                                        </p:tgtEl>
                                        <p:attrNameLst>
                                          <p:attrName>style.visibility</p:attrName>
                                        </p:attrNameLst>
                                      </p:cBhvr>
                                      <p:to>
                                        <p:strVal val="visible"/>
                                      </p:to>
                                    </p:set>
                                    <p:animEffect transition="in" filter="fade">
                                      <p:cBhvr>
                                        <p:cTn id="7" dur="500"/>
                                        <p:tgtEl>
                                          <p:spTgt spid="31232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2323">
                                            <p:txEl>
                                              <p:pRg st="3" end="3"/>
                                            </p:txEl>
                                          </p:spTgt>
                                        </p:tgtEl>
                                        <p:attrNameLst>
                                          <p:attrName>style.visibility</p:attrName>
                                        </p:attrNameLst>
                                      </p:cBhvr>
                                      <p:to>
                                        <p:strVal val="visible"/>
                                      </p:to>
                                    </p:set>
                                    <p:animEffect transition="in" filter="fade">
                                      <p:cBhvr>
                                        <p:cTn id="12" dur="500"/>
                                        <p:tgtEl>
                                          <p:spTgt spid="31232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2323">
                                            <p:txEl>
                                              <p:pRg st="4" end="4"/>
                                            </p:txEl>
                                          </p:spTgt>
                                        </p:tgtEl>
                                        <p:attrNameLst>
                                          <p:attrName>style.visibility</p:attrName>
                                        </p:attrNameLst>
                                      </p:cBhvr>
                                      <p:to>
                                        <p:strVal val="visible"/>
                                      </p:to>
                                    </p:set>
                                    <p:animEffect transition="in" filter="fade">
                                      <p:cBhvr>
                                        <p:cTn id="17" dur="500"/>
                                        <p:tgtEl>
                                          <p:spTgt spid="31232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2323">
                                            <p:txEl>
                                              <p:pRg st="5" end="5"/>
                                            </p:txEl>
                                          </p:spTgt>
                                        </p:tgtEl>
                                        <p:attrNameLst>
                                          <p:attrName>style.visibility</p:attrName>
                                        </p:attrNameLst>
                                      </p:cBhvr>
                                      <p:to>
                                        <p:strVal val="visible"/>
                                      </p:to>
                                    </p:set>
                                    <p:animEffect transition="in" filter="fade">
                                      <p:cBhvr>
                                        <p:cTn id="22" dur="500"/>
                                        <p:tgtEl>
                                          <p:spTgt spid="31232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2323">
                                            <p:txEl>
                                              <p:pRg st="6" end="6"/>
                                            </p:txEl>
                                          </p:spTgt>
                                        </p:tgtEl>
                                        <p:attrNameLst>
                                          <p:attrName>style.visibility</p:attrName>
                                        </p:attrNameLst>
                                      </p:cBhvr>
                                      <p:to>
                                        <p:strVal val="visible"/>
                                      </p:to>
                                    </p:set>
                                    <p:animEffect transition="in" filter="fade">
                                      <p:cBhvr>
                                        <p:cTn id="27" dur="500"/>
                                        <p:tgtEl>
                                          <p:spTgt spid="31232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2323">
                                            <p:txEl>
                                              <p:pRg st="7" end="7"/>
                                            </p:txEl>
                                          </p:spTgt>
                                        </p:tgtEl>
                                        <p:attrNameLst>
                                          <p:attrName>style.visibility</p:attrName>
                                        </p:attrNameLst>
                                      </p:cBhvr>
                                      <p:to>
                                        <p:strVal val="visible"/>
                                      </p:to>
                                    </p:set>
                                    <p:animEffect transition="in" filter="fade">
                                      <p:cBhvr>
                                        <p:cTn id="32" dur="500"/>
                                        <p:tgtEl>
                                          <p:spTgt spid="31232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2323">
                                            <p:txEl>
                                              <p:pRg st="8" end="8"/>
                                            </p:txEl>
                                          </p:spTgt>
                                        </p:tgtEl>
                                        <p:attrNameLst>
                                          <p:attrName>style.visibility</p:attrName>
                                        </p:attrNameLst>
                                      </p:cBhvr>
                                      <p:to>
                                        <p:strVal val="visible"/>
                                      </p:to>
                                    </p:set>
                                    <p:animEffect transition="in" filter="fade">
                                      <p:cBhvr>
                                        <p:cTn id="37" dur="500"/>
                                        <p:tgtEl>
                                          <p:spTgt spid="31232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2323">
                                            <p:txEl>
                                              <p:pRg st="9" end="9"/>
                                            </p:txEl>
                                          </p:spTgt>
                                        </p:tgtEl>
                                        <p:attrNameLst>
                                          <p:attrName>style.visibility</p:attrName>
                                        </p:attrNameLst>
                                      </p:cBhvr>
                                      <p:to>
                                        <p:strVal val="visible"/>
                                      </p:to>
                                    </p:set>
                                    <p:animEffect transition="in" filter="fade">
                                      <p:cBhvr>
                                        <p:cTn id="42" dur="500"/>
                                        <p:tgtEl>
                                          <p:spTgt spid="3123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63352" y="260648"/>
            <a:ext cx="5257800" cy="373063"/>
          </a:xfrm>
        </p:spPr>
        <p:txBody>
          <a:bodyPr/>
          <a:lstStyle/>
          <a:p>
            <a:r>
              <a:rPr lang="zh-CN" altLang="en-US" dirty="0"/>
              <a:t>磁盘的性能参数</a:t>
            </a:r>
            <a:endParaRPr lang="en-US" altLang="zh-CN" dirty="0"/>
          </a:p>
        </p:txBody>
      </p:sp>
      <p:sp>
        <p:nvSpPr>
          <p:cNvPr id="312323" name="Rectangle 3"/>
          <p:cNvSpPr>
            <a:spLocks noGrp="1" noChangeArrowheads="1"/>
          </p:cNvSpPr>
          <p:nvPr>
            <p:ph type="body" idx="1"/>
          </p:nvPr>
        </p:nvSpPr>
        <p:spPr>
          <a:xfrm>
            <a:off x="623393" y="857251"/>
            <a:ext cx="9330234" cy="3667671"/>
          </a:xfrm>
        </p:spPr>
        <p:txBody>
          <a:bodyPr/>
          <a:lstStyle/>
          <a:p>
            <a:pPr>
              <a:lnSpc>
                <a:spcPct val="125000"/>
              </a:lnSpc>
              <a:spcBef>
                <a:spcPct val="0"/>
              </a:spcBef>
            </a:pPr>
            <a:r>
              <a:rPr lang="zh-CN" altLang="en-US" sz="2800" dirty="0">
                <a:latin typeface="Times New Roman" panose="02020603050405020304" pitchFamily="18" charset="0"/>
                <a:ea typeface="宋体" panose="02010600030101010101" pitchFamily="2" charset="-122"/>
              </a:rPr>
              <a:t>性能指标</a:t>
            </a:r>
            <a:endParaRPr lang="en-US" altLang="zh-CN" sz="2800" dirty="0">
              <a:latin typeface="Times New Roman" panose="02020603050405020304" pitchFamily="18" charset="0"/>
              <a:ea typeface="宋体" panose="02010600030101010101" pitchFamily="2" charset="-122"/>
            </a:endParaRPr>
          </a:p>
          <a:p>
            <a:pPr marL="809625" lvl="1" indent="-335280">
              <a:spcBef>
                <a:spcPct val="0"/>
              </a:spcBef>
            </a:pPr>
            <a:r>
              <a:rPr lang="zh-CN" altLang="en-US" dirty="0">
                <a:latin typeface="Times New Roman" panose="02020603050405020304" pitchFamily="18" charset="0"/>
                <a:ea typeface="宋体" panose="02010600030101010101" pitchFamily="2" charset="-122"/>
                <a:cs typeface="Times New Roman" panose="02020603050405020304" pitchFamily="18" charset="0"/>
              </a:rPr>
              <a:t>寻区时间 </a:t>
            </a:r>
            <a:r>
              <a:rPr lang="en-US" altLang="zh-CN" dirty="0" err="1">
                <a:solidFill>
                  <a:srgbClr val="FF0000"/>
                </a:solidFill>
                <a:latin typeface="Times New Roman" panose="02020603050405020304" pitchFamily="18" charset="0"/>
                <a:ea typeface="宋体" panose="02010600030101010101" pitchFamily="2" charset="-122"/>
              </a:rPr>
              <a:t>T</a:t>
            </a:r>
            <a:r>
              <a:rPr lang="en-US" altLang="zh-CN" baseline="-30000" dirty="0" err="1">
                <a:solidFill>
                  <a:srgbClr val="FF0000"/>
                </a:solidFill>
                <a:latin typeface="Times New Roman" panose="02020603050405020304" pitchFamily="18" charset="0"/>
                <a:ea typeface="宋体" panose="02010600030101010101" pitchFamily="2" charset="-122"/>
              </a:rPr>
              <a:t>s</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磁头定位到目标磁道后，等待目标扇区旋转到磁头下所需的时间（用平均值表示），</a:t>
            </a:r>
            <a:r>
              <a:rPr lang="en-US" altLang="zh-CN" dirty="0">
                <a:latin typeface="Times New Roman" panose="02020603050405020304" pitchFamily="18" charset="0"/>
                <a:ea typeface="宋体" panose="02010600030101010101" pitchFamily="2" charset="-122"/>
              </a:rPr>
              <a:t>5.6ms</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5400RPM</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~2ms</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15000RPM</a:t>
            </a:r>
            <a:r>
              <a:rPr lang="zh-CN" altLang="en-US" dirty="0">
                <a:latin typeface="Times New Roman" panose="02020603050405020304" pitchFamily="18" charset="0"/>
                <a:ea typeface="宋体" panose="02010600030101010101" pitchFamily="2" charset="-122"/>
              </a:rPr>
              <a:t>）； </a:t>
            </a:r>
            <a:endParaRPr lang="en-US" altLang="zh-CN" dirty="0">
              <a:latin typeface="Times New Roman" panose="02020603050405020304" pitchFamily="18" charset="0"/>
              <a:ea typeface="宋体" panose="02010600030101010101" pitchFamily="2" charset="-122"/>
            </a:endParaRPr>
          </a:p>
          <a:p>
            <a:pPr marL="809625" lvl="1" indent="-335280">
              <a:spcBef>
                <a:spcPct val="0"/>
              </a:spcBef>
            </a:pPr>
            <a:endParaRPr lang="zh-CN" altLang="en-US" dirty="0">
              <a:latin typeface="Times New Roman" panose="02020603050405020304" pitchFamily="18" charset="0"/>
              <a:ea typeface="宋体" panose="02010600030101010101" pitchFamily="2" charset="-122"/>
            </a:endParaRPr>
          </a:p>
          <a:p>
            <a:pPr marL="809625" lvl="1" indent="-335280">
              <a:spcBef>
                <a:spcPct val="0"/>
              </a:spcBef>
            </a:pPr>
            <a:r>
              <a:rPr lang="zh-CN" altLang="en-US" dirty="0">
                <a:latin typeface="Times New Roman" panose="02020603050405020304" pitchFamily="18" charset="0"/>
                <a:ea typeface="宋体" panose="02010600030101010101" pitchFamily="2" charset="-122"/>
              </a:rPr>
              <a:t>访问时间（也称寻址时间）</a:t>
            </a:r>
            <a:r>
              <a:rPr lang="en-US" altLang="zh-CN" dirty="0">
                <a:solidFill>
                  <a:schemeClr val="accent1"/>
                </a:solidFill>
                <a:latin typeface="Times New Roman" panose="02020603050405020304" pitchFamily="18" charset="0"/>
                <a:ea typeface="宋体" panose="02010600030101010101" pitchFamily="2" charset="-122"/>
              </a:rPr>
              <a:t>T</a:t>
            </a:r>
            <a:r>
              <a:rPr lang="en-US" altLang="zh-CN" baseline="-30000" dirty="0">
                <a:solidFill>
                  <a:schemeClr val="accent1"/>
                </a:solidFill>
                <a:latin typeface="Times New Roman" panose="02020603050405020304" pitchFamily="18" charset="0"/>
                <a:ea typeface="宋体" panose="02010600030101010101" pitchFamily="2" charset="-122"/>
              </a:rPr>
              <a:t>A</a:t>
            </a:r>
            <a:r>
              <a:rPr lang="en-US" altLang="zh-CN" dirty="0">
                <a:solidFill>
                  <a:schemeClr val="accent1"/>
                </a:solidFill>
                <a:latin typeface="Times New Roman" panose="02020603050405020304" pitchFamily="18" charset="0"/>
                <a:ea typeface="宋体" panose="02010600030101010101" pitchFamily="2" charset="-122"/>
              </a:rPr>
              <a:t>：T</a:t>
            </a:r>
            <a:r>
              <a:rPr lang="en-US" altLang="zh-CN" baseline="-25000" dirty="0">
                <a:solidFill>
                  <a:schemeClr val="accent1"/>
                </a:solidFill>
                <a:latin typeface="Times New Roman" panose="02020603050405020304" pitchFamily="18" charset="0"/>
                <a:ea typeface="宋体" panose="02010600030101010101" pitchFamily="2" charset="-122"/>
              </a:rPr>
              <a:t>A</a:t>
            </a:r>
            <a:r>
              <a:rPr lang="en-US" altLang="zh-CN" dirty="0">
                <a:solidFill>
                  <a:schemeClr val="accent1"/>
                </a:solidFill>
                <a:latin typeface="Times New Roman" panose="02020603050405020304" pitchFamily="18" charset="0"/>
                <a:ea typeface="宋体" panose="02010600030101010101" pitchFamily="2" charset="-122"/>
              </a:rPr>
              <a:t>=T</a:t>
            </a:r>
            <a:r>
              <a:rPr lang="en-US" altLang="zh-CN" baseline="-30000" dirty="0">
                <a:solidFill>
                  <a:schemeClr val="accent1"/>
                </a:solidFill>
                <a:latin typeface="Times New Roman" panose="02020603050405020304" pitchFamily="18" charset="0"/>
                <a:ea typeface="宋体" panose="02010600030101010101" pitchFamily="2" charset="-122"/>
              </a:rPr>
              <a:t>t</a:t>
            </a:r>
            <a:r>
              <a:rPr lang="en-US" altLang="zh-CN" dirty="0">
                <a:solidFill>
                  <a:schemeClr val="accent1"/>
                </a:solidFill>
                <a:latin typeface="Times New Roman" panose="02020603050405020304" pitchFamily="18" charset="0"/>
                <a:ea typeface="宋体" panose="02010600030101010101" pitchFamily="2" charset="-122"/>
              </a:rPr>
              <a:t> +</a:t>
            </a:r>
            <a:r>
              <a:rPr lang="en-US" altLang="zh-CN" dirty="0" err="1">
                <a:solidFill>
                  <a:schemeClr val="accent1"/>
                </a:solidFill>
                <a:latin typeface="Times New Roman" panose="02020603050405020304" pitchFamily="18" charset="0"/>
                <a:ea typeface="宋体" panose="02010600030101010101" pitchFamily="2" charset="-122"/>
              </a:rPr>
              <a:t>T</a:t>
            </a:r>
            <a:r>
              <a:rPr lang="en-US" altLang="zh-CN" baseline="-30000" dirty="0" err="1">
                <a:solidFill>
                  <a:schemeClr val="accent1"/>
                </a:solidFill>
                <a:latin typeface="Times New Roman" panose="02020603050405020304" pitchFamily="18" charset="0"/>
                <a:ea typeface="宋体" panose="02010600030101010101" pitchFamily="2" charset="-122"/>
              </a:rPr>
              <a:t>s</a:t>
            </a:r>
            <a:r>
              <a:rPr lang="en-US" altLang="zh-CN" dirty="0">
                <a:latin typeface="Times New Roman" panose="02020603050405020304" pitchFamily="18" charset="0"/>
                <a:ea typeface="宋体" panose="02010600030101010101" pitchFamily="2" charset="-122"/>
              </a:rPr>
              <a:t> </a:t>
            </a:r>
            <a:endParaRPr lang="en-US" altLang="zh-CN" dirty="0">
              <a:latin typeface="Times New Roman" panose="02020603050405020304" pitchFamily="18" charset="0"/>
              <a:ea typeface="宋体" panose="02010600030101010101" pitchFamily="2" charset="-122"/>
            </a:endParaRPr>
          </a:p>
          <a:p>
            <a:pPr marL="809625" lvl="1" indent="-335280">
              <a:spcBef>
                <a:spcPct val="0"/>
              </a:spcBef>
            </a:pPr>
            <a:endParaRPr lang="en-US" altLang="zh-CN" dirty="0">
              <a:latin typeface="Times New Roman" panose="02020603050405020304" pitchFamily="18" charset="0"/>
              <a:ea typeface="宋体" panose="02010600030101010101" pitchFamily="2" charset="-122"/>
            </a:endParaRPr>
          </a:p>
          <a:p>
            <a:pPr marL="809625" lvl="1" indent="-335280">
              <a:spcBef>
                <a:spcPct val="0"/>
              </a:spcBef>
            </a:pPr>
            <a:r>
              <a:rPr lang="zh-CN" altLang="en-US" dirty="0">
                <a:latin typeface="Times New Roman" panose="02020603050405020304" pitchFamily="18" charset="0"/>
                <a:ea typeface="宋体" panose="02010600030101010101" pitchFamily="2" charset="-122"/>
              </a:rPr>
              <a:t>数据传输率 </a:t>
            </a:r>
            <a:r>
              <a:rPr lang="en-US" altLang="zh-CN" dirty="0">
                <a:solidFill>
                  <a:srgbClr val="FF0000"/>
                </a:solidFill>
                <a:latin typeface="Times New Roman" panose="02020603050405020304" pitchFamily="18" charset="0"/>
                <a:ea typeface="宋体" panose="02010600030101010101" pitchFamily="2" charset="-122"/>
              </a:rPr>
              <a:t>D</a:t>
            </a:r>
            <a:r>
              <a:rPr lang="en-US" altLang="zh-CN" baseline="-30000" dirty="0">
                <a:solidFill>
                  <a:srgbClr val="FF0000"/>
                </a:solidFill>
                <a:latin typeface="Times New Roman" panose="02020603050405020304" pitchFamily="18" charset="0"/>
                <a:ea typeface="宋体" panose="02010600030101010101" pitchFamily="2" charset="-122"/>
              </a:rPr>
              <a:t>r</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单位时间内传输的数据位数（</a:t>
            </a:r>
            <a:r>
              <a:rPr lang="en-US" altLang="zh-CN" dirty="0">
                <a:latin typeface="Times New Roman" panose="02020603050405020304" pitchFamily="18" charset="0"/>
                <a:ea typeface="宋体" panose="02010600030101010101" pitchFamily="2" charset="-122"/>
              </a:rPr>
              <a:t>b/s）:80-600MB/s</a:t>
            </a:r>
            <a:endParaRPr lang="zh-CN" altLang="en-US"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2323">
                                            <p:txEl>
                                              <p:pRg st="3" end="3"/>
                                            </p:txEl>
                                          </p:spTgt>
                                        </p:tgtEl>
                                        <p:attrNameLst>
                                          <p:attrName>style.visibility</p:attrName>
                                        </p:attrNameLst>
                                      </p:cBhvr>
                                      <p:to>
                                        <p:strVal val="visible"/>
                                      </p:to>
                                    </p:set>
                                    <p:animEffect transition="in" filter="fade">
                                      <p:cBhvr>
                                        <p:cTn id="7" dur="500"/>
                                        <p:tgtEl>
                                          <p:spTgt spid="31232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2323">
                                            <p:txEl>
                                              <p:pRg st="5" end="5"/>
                                            </p:txEl>
                                          </p:spTgt>
                                        </p:tgtEl>
                                        <p:attrNameLst>
                                          <p:attrName>style.visibility</p:attrName>
                                        </p:attrNameLst>
                                      </p:cBhvr>
                                      <p:to>
                                        <p:strVal val="visible"/>
                                      </p:to>
                                    </p:set>
                                    <p:animEffect transition="in" filter="fade">
                                      <p:cBhvr>
                                        <p:cTn id="10" dur="500"/>
                                        <p:tgtEl>
                                          <p:spTgt spid="3123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91344" y="188640"/>
            <a:ext cx="5257800" cy="373063"/>
          </a:xfrm>
        </p:spPr>
        <p:txBody>
          <a:bodyPr/>
          <a:lstStyle/>
          <a:p>
            <a:r>
              <a:rPr lang="zh-CN" altLang="en-US" dirty="0"/>
              <a:t>磁盘的性能参数</a:t>
            </a:r>
            <a:endParaRPr lang="en-US" altLang="zh-CN" dirty="0"/>
          </a:p>
        </p:txBody>
      </p:sp>
      <p:sp>
        <p:nvSpPr>
          <p:cNvPr id="312323" name="Rectangle 3"/>
          <p:cNvSpPr>
            <a:spLocks noGrp="1" noChangeArrowheads="1"/>
          </p:cNvSpPr>
          <p:nvPr>
            <p:ph type="body" idx="1"/>
          </p:nvPr>
        </p:nvSpPr>
        <p:spPr>
          <a:xfrm>
            <a:off x="479376" y="980728"/>
            <a:ext cx="9721080" cy="5259710"/>
          </a:xfrm>
        </p:spPr>
        <p:txBody>
          <a:bodyPr/>
          <a:lstStyle/>
          <a:p>
            <a:pPr>
              <a:lnSpc>
                <a:spcPct val="150000"/>
              </a:lnSpc>
            </a:pPr>
            <a:r>
              <a:rPr lang="zh-CN" altLang="en-US" dirty="0">
                <a:latin typeface="+mj-lt"/>
              </a:rPr>
              <a:t>假设磁盘存储器共有</a:t>
            </a:r>
            <a:r>
              <a:rPr lang="en-US" altLang="zh-CN" dirty="0">
                <a:solidFill>
                  <a:srgbClr val="FF0000"/>
                </a:solidFill>
                <a:latin typeface="+mj-lt"/>
              </a:rPr>
              <a:t>6</a:t>
            </a:r>
            <a:r>
              <a:rPr lang="zh-CN" altLang="en-US" dirty="0">
                <a:latin typeface="+mj-lt"/>
              </a:rPr>
              <a:t>个盘片，最外两侧盘面不能记录，每面有</a:t>
            </a:r>
            <a:r>
              <a:rPr lang="en-US" altLang="zh-CN" dirty="0">
                <a:solidFill>
                  <a:srgbClr val="FF0000"/>
                </a:solidFill>
                <a:latin typeface="+mj-lt"/>
              </a:rPr>
              <a:t>204</a:t>
            </a:r>
            <a:r>
              <a:rPr lang="zh-CN" altLang="en-US" dirty="0">
                <a:latin typeface="+mj-lt"/>
              </a:rPr>
              <a:t>条磁道，每条磁道有</a:t>
            </a:r>
            <a:r>
              <a:rPr lang="en-US" altLang="zh-CN" dirty="0">
                <a:solidFill>
                  <a:srgbClr val="FF0000"/>
                </a:solidFill>
                <a:latin typeface="+mj-lt"/>
              </a:rPr>
              <a:t>12</a:t>
            </a:r>
            <a:r>
              <a:rPr lang="zh-CN" altLang="en-US" dirty="0">
                <a:latin typeface="+mj-lt"/>
              </a:rPr>
              <a:t>个扇区，每个扇区有</a:t>
            </a:r>
            <a:r>
              <a:rPr lang="en-US" altLang="zh-CN" dirty="0">
                <a:solidFill>
                  <a:srgbClr val="FF0000"/>
                </a:solidFill>
                <a:latin typeface="+mj-lt"/>
              </a:rPr>
              <a:t>512byte</a:t>
            </a:r>
            <a:r>
              <a:rPr lang="zh-CN" altLang="en-US" dirty="0">
                <a:latin typeface="+mj-lt"/>
              </a:rPr>
              <a:t>，磁盘以</a:t>
            </a:r>
            <a:r>
              <a:rPr lang="en-US" altLang="zh-CN" dirty="0">
                <a:solidFill>
                  <a:srgbClr val="FF0000"/>
                </a:solidFill>
                <a:latin typeface="+mj-lt"/>
              </a:rPr>
              <a:t>7200rpm</a:t>
            </a:r>
            <a:r>
              <a:rPr lang="zh-CN" altLang="en-US" dirty="0">
                <a:latin typeface="+mj-lt"/>
              </a:rPr>
              <a:t>速度旋转，平均寻道时间为</a:t>
            </a:r>
            <a:r>
              <a:rPr lang="en-US" altLang="zh-CN" dirty="0">
                <a:solidFill>
                  <a:srgbClr val="FF0000"/>
                </a:solidFill>
                <a:latin typeface="+mj-lt"/>
              </a:rPr>
              <a:t>8ms </a:t>
            </a:r>
            <a:endParaRPr lang="en-US" altLang="zh-CN" dirty="0">
              <a:solidFill>
                <a:srgbClr val="FF0000"/>
              </a:solidFill>
              <a:latin typeface="+mj-lt"/>
            </a:endParaRPr>
          </a:p>
          <a:p>
            <a:pPr marL="474980" lvl="1" indent="0">
              <a:lnSpc>
                <a:spcPct val="150000"/>
              </a:lnSpc>
              <a:buNone/>
            </a:pPr>
            <a:r>
              <a:rPr lang="zh-CN" altLang="en-US" dirty="0"/>
              <a:t>计算该磁盘存储器的： </a:t>
            </a:r>
            <a:endParaRPr lang="en-US" altLang="zh-CN" dirty="0"/>
          </a:p>
          <a:p>
            <a:pPr marL="474980" lvl="1" indent="0">
              <a:lnSpc>
                <a:spcPct val="150000"/>
              </a:lnSpc>
              <a:buNone/>
            </a:pPr>
            <a:r>
              <a:rPr lang="zh-CN" altLang="en-US" dirty="0"/>
              <a:t>（</a:t>
            </a:r>
            <a:r>
              <a:rPr lang="en-US" altLang="zh-CN" dirty="0"/>
              <a:t>1</a:t>
            </a:r>
            <a:r>
              <a:rPr lang="zh-CN" altLang="en-US" dirty="0"/>
              <a:t>）容量 </a:t>
            </a:r>
            <a:endParaRPr lang="en-US" altLang="zh-CN" dirty="0"/>
          </a:p>
          <a:p>
            <a:pPr marL="474980" lvl="1" indent="0">
              <a:lnSpc>
                <a:spcPct val="150000"/>
              </a:lnSpc>
              <a:buNone/>
            </a:pPr>
            <a:r>
              <a:rPr lang="zh-CN" altLang="en-US" dirty="0"/>
              <a:t>（</a:t>
            </a:r>
            <a:r>
              <a:rPr lang="en-US" altLang="zh-CN" dirty="0"/>
              <a:t>2</a:t>
            </a:r>
            <a:r>
              <a:rPr lang="zh-CN" altLang="en-US" dirty="0"/>
              <a:t>）平均寻址时间 </a:t>
            </a:r>
            <a:endParaRPr lang="en-US" altLang="zh-CN" dirty="0"/>
          </a:p>
          <a:p>
            <a:pPr marL="474980" lvl="1" indent="0">
              <a:lnSpc>
                <a:spcPct val="150000"/>
              </a:lnSpc>
              <a:buNone/>
            </a:pPr>
            <a:r>
              <a:rPr lang="zh-CN" altLang="en-US" dirty="0"/>
              <a:t>（</a:t>
            </a:r>
            <a:r>
              <a:rPr lang="en-US" altLang="zh-CN" dirty="0"/>
              <a:t>3</a:t>
            </a:r>
            <a:r>
              <a:rPr lang="zh-CN" altLang="en-US" dirty="0"/>
              <a:t>）数据传输率 </a:t>
            </a:r>
            <a:endParaRPr lang="zh-CN" altLang="en-US" dirty="0"/>
          </a:p>
          <a:p>
            <a:pPr>
              <a:lnSpc>
                <a:spcPct val="150000"/>
              </a:lnSpc>
            </a:pPr>
            <a:r>
              <a:rPr lang="zh-CN" altLang="en-US" b="0" dirty="0">
                <a:latin typeface="+mj-lt"/>
              </a:rPr>
              <a:t>解答： </a:t>
            </a:r>
            <a:endParaRPr lang="en-US" altLang="zh-CN" b="0" dirty="0">
              <a:latin typeface="+mj-lt"/>
            </a:endParaRPr>
          </a:p>
          <a:p>
            <a:pPr lvl="1">
              <a:lnSpc>
                <a:spcPct val="150000"/>
              </a:lnSpc>
            </a:pPr>
            <a:r>
              <a:rPr lang="zh-CN" altLang="en-US" b="0" dirty="0"/>
              <a:t>（</a:t>
            </a:r>
            <a:r>
              <a:rPr lang="en-US" altLang="zh-CN" b="0" dirty="0"/>
              <a:t>1</a:t>
            </a:r>
            <a:r>
              <a:rPr lang="zh-CN" altLang="en-US" b="0" dirty="0"/>
              <a:t>）容量： （</a:t>
            </a:r>
            <a:r>
              <a:rPr lang="en-US" altLang="zh-CN" b="0" dirty="0"/>
              <a:t>6x2-2</a:t>
            </a:r>
            <a:r>
              <a:rPr lang="zh-CN" altLang="en-US" b="0" dirty="0"/>
              <a:t>）</a:t>
            </a:r>
            <a:r>
              <a:rPr lang="en-US" altLang="zh-CN" b="0" dirty="0"/>
              <a:t>X 204 X 12 X 512 = 12,533,760 bytes </a:t>
            </a:r>
            <a:endParaRPr lang="en-US" altLang="zh-CN" b="0" dirty="0"/>
          </a:p>
          <a:p>
            <a:pPr lvl="1">
              <a:lnSpc>
                <a:spcPct val="150000"/>
              </a:lnSpc>
            </a:pPr>
            <a:r>
              <a:rPr lang="zh-CN" altLang="en-US" b="0" dirty="0"/>
              <a:t>（</a:t>
            </a:r>
            <a:r>
              <a:rPr lang="en-US" altLang="zh-CN" b="0" dirty="0"/>
              <a:t>2</a:t>
            </a:r>
            <a:r>
              <a:rPr lang="zh-CN" altLang="en-US" b="0" dirty="0"/>
              <a:t>）平均寻址时间： </a:t>
            </a:r>
            <a:r>
              <a:rPr lang="en-US" altLang="zh-CN" b="0" dirty="0"/>
              <a:t>8 + </a:t>
            </a:r>
            <a:r>
              <a:rPr lang="zh-CN" altLang="en-US" b="0" dirty="0"/>
              <a:t>（</a:t>
            </a:r>
            <a:r>
              <a:rPr lang="en-US" altLang="zh-CN" b="0" dirty="0"/>
              <a:t>60*1000 / 7200</a:t>
            </a:r>
            <a:r>
              <a:rPr lang="zh-CN" altLang="en-US" b="0" dirty="0"/>
              <a:t>）</a:t>
            </a:r>
            <a:r>
              <a:rPr lang="en-US" altLang="zh-CN" b="0" dirty="0"/>
              <a:t>/ 2 = 12.167 </a:t>
            </a:r>
            <a:r>
              <a:rPr lang="en-US" altLang="zh-CN" b="0" dirty="0" err="1"/>
              <a:t>ms</a:t>
            </a:r>
            <a:r>
              <a:rPr lang="en-US" altLang="zh-CN" b="0" dirty="0"/>
              <a:t> </a:t>
            </a:r>
            <a:endParaRPr lang="en-US" altLang="zh-CN" b="0" dirty="0"/>
          </a:p>
          <a:p>
            <a:pPr lvl="1">
              <a:lnSpc>
                <a:spcPct val="150000"/>
              </a:lnSpc>
            </a:pPr>
            <a:r>
              <a:rPr lang="zh-CN" altLang="en-US" b="0" dirty="0"/>
              <a:t>（</a:t>
            </a:r>
            <a:r>
              <a:rPr lang="en-US" altLang="zh-CN" b="0" dirty="0"/>
              <a:t>3</a:t>
            </a:r>
            <a:r>
              <a:rPr lang="zh-CN" altLang="en-US" b="0" dirty="0"/>
              <a:t>）数据传输率：（</a:t>
            </a:r>
            <a:r>
              <a:rPr lang="en-US" altLang="zh-CN" b="0" dirty="0"/>
              <a:t>7200 / 60</a:t>
            </a:r>
            <a:r>
              <a:rPr lang="zh-CN" altLang="en-US" b="0" dirty="0"/>
              <a:t>）</a:t>
            </a:r>
            <a:r>
              <a:rPr lang="en-US" altLang="zh-CN" b="0" dirty="0"/>
              <a:t>X 12 X 512</a:t>
            </a:r>
            <a:r>
              <a:rPr lang="zh-CN" altLang="en-US" b="0" dirty="0"/>
              <a:t> </a:t>
            </a:r>
            <a:r>
              <a:rPr lang="en-US" altLang="zh-CN" b="0" dirty="0"/>
              <a:t>= 7,372,80 bytes/s </a:t>
            </a:r>
            <a:endParaRPr lang="zh-CN" altLang="en-US" b="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2323">
                                            <p:txEl>
                                              <p:pRg st="5" end="5"/>
                                            </p:txEl>
                                          </p:spTgt>
                                        </p:tgtEl>
                                        <p:attrNameLst>
                                          <p:attrName>style.visibility</p:attrName>
                                        </p:attrNameLst>
                                      </p:cBhvr>
                                      <p:to>
                                        <p:strVal val="visible"/>
                                      </p:to>
                                    </p:set>
                                    <p:animEffect transition="in" filter="fade">
                                      <p:cBhvr>
                                        <p:cTn id="7" dur="500"/>
                                        <p:tgtEl>
                                          <p:spTgt spid="31232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2323">
                                            <p:txEl>
                                              <p:pRg st="6" end="6"/>
                                            </p:txEl>
                                          </p:spTgt>
                                        </p:tgtEl>
                                        <p:attrNameLst>
                                          <p:attrName>style.visibility</p:attrName>
                                        </p:attrNameLst>
                                      </p:cBhvr>
                                      <p:to>
                                        <p:strVal val="visible"/>
                                      </p:to>
                                    </p:set>
                                    <p:animEffect transition="in" filter="fade">
                                      <p:cBhvr>
                                        <p:cTn id="12" dur="500"/>
                                        <p:tgtEl>
                                          <p:spTgt spid="31232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2323">
                                            <p:txEl>
                                              <p:pRg st="7" end="7"/>
                                            </p:txEl>
                                          </p:spTgt>
                                        </p:tgtEl>
                                        <p:attrNameLst>
                                          <p:attrName>style.visibility</p:attrName>
                                        </p:attrNameLst>
                                      </p:cBhvr>
                                      <p:to>
                                        <p:strVal val="visible"/>
                                      </p:to>
                                    </p:set>
                                    <p:animEffect transition="in" filter="fade">
                                      <p:cBhvr>
                                        <p:cTn id="17" dur="500"/>
                                        <p:tgtEl>
                                          <p:spTgt spid="31232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2323">
                                            <p:txEl>
                                              <p:pRg st="8" end="8"/>
                                            </p:txEl>
                                          </p:spTgt>
                                        </p:tgtEl>
                                        <p:attrNameLst>
                                          <p:attrName>style.visibility</p:attrName>
                                        </p:attrNameLst>
                                      </p:cBhvr>
                                      <p:to>
                                        <p:strVal val="visible"/>
                                      </p:to>
                                    </p:set>
                                    <p:animEffect transition="in" filter="fade">
                                      <p:cBhvr>
                                        <p:cTn id="22" dur="500"/>
                                        <p:tgtEl>
                                          <p:spTgt spid="3123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63352" y="188640"/>
            <a:ext cx="5257800" cy="373063"/>
          </a:xfrm>
        </p:spPr>
        <p:txBody>
          <a:bodyPr/>
          <a:lstStyle/>
          <a:p>
            <a:r>
              <a:rPr lang="zh-CN" altLang="en-US" dirty="0"/>
              <a:t>固态硬盘</a:t>
            </a:r>
            <a:endParaRPr lang="en-US" altLang="zh-CN" dirty="0"/>
          </a:p>
        </p:txBody>
      </p:sp>
      <p:sp>
        <p:nvSpPr>
          <p:cNvPr id="312323" name="Rectangle 3"/>
          <p:cNvSpPr>
            <a:spLocks noGrp="1" noChangeArrowheads="1"/>
          </p:cNvSpPr>
          <p:nvPr>
            <p:ph type="body" idx="1"/>
          </p:nvPr>
        </p:nvSpPr>
        <p:spPr>
          <a:xfrm>
            <a:off x="839416" y="980728"/>
            <a:ext cx="9828584" cy="5552802"/>
          </a:xfrm>
        </p:spPr>
        <p:txBody>
          <a:bodyPr/>
          <a:lstStyle/>
          <a:p>
            <a:pPr>
              <a:lnSpc>
                <a:spcPct val="150000"/>
              </a:lnSpc>
            </a:pPr>
            <a:r>
              <a:rPr lang="zh-CN" altLang="en-US" dirty="0"/>
              <a:t>固态驱动器（</a:t>
            </a:r>
            <a:r>
              <a:rPr lang="en-US" altLang="zh-CN" dirty="0"/>
              <a:t>Solid State Disk</a:t>
            </a:r>
            <a:r>
              <a:rPr lang="zh-CN" altLang="en-US" dirty="0"/>
              <a:t>或</a:t>
            </a:r>
            <a:r>
              <a:rPr lang="en-US" altLang="zh-CN" dirty="0"/>
              <a:t>Solid State Drive</a:t>
            </a:r>
            <a:r>
              <a:rPr lang="zh-CN" altLang="en-US" dirty="0"/>
              <a:t>，简称</a:t>
            </a:r>
            <a:r>
              <a:rPr lang="en-US" altLang="zh-CN" dirty="0"/>
              <a:t>SSD</a:t>
            </a:r>
            <a:r>
              <a:rPr lang="zh-CN" altLang="en-US" dirty="0"/>
              <a:t>），俗称固态硬盘。</a:t>
            </a:r>
            <a:endParaRPr lang="en-US" altLang="zh-CN" dirty="0"/>
          </a:p>
          <a:p>
            <a:pPr>
              <a:lnSpc>
                <a:spcPct val="150000"/>
              </a:lnSpc>
            </a:pPr>
            <a:r>
              <a:rPr lang="en-US" altLang="zh-CN" dirty="0"/>
              <a:t>SSD</a:t>
            </a:r>
            <a:r>
              <a:rPr lang="zh-CN" altLang="en-US" dirty="0"/>
              <a:t>由控制单元和存储单元（</a:t>
            </a:r>
            <a:r>
              <a:rPr lang="en-US" altLang="zh-CN" dirty="0">
                <a:solidFill>
                  <a:schemeClr val="accent1"/>
                </a:solidFill>
              </a:rPr>
              <a:t>FLASH</a:t>
            </a:r>
            <a:r>
              <a:rPr lang="zh-CN" altLang="en-US" dirty="0">
                <a:solidFill>
                  <a:schemeClr val="accent1"/>
                </a:solidFill>
              </a:rPr>
              <a:t>芯片</a:t>
            </a:r>
            <a:r>
              <a:rPr lang="zh-CN" altLang="en-US" dirty="0"/>
              <a:t>、</a:t>
            </a:r>
            <a:r>
              <a:rPr lang="en-US" altLang="zh-CN" dirty="0"/>
              <a:t>DRAM</a:t>
            </a:r>
            <a:r>
              <a:rPr lang="zh-CN" altLang="en-US" dirty="0"/>
              <a:t>芯片）组成。固态硬盘在接口的规范和定义、功能及使用方法上与普通硬盘的完全相同。</a:t>
            </a:r>
            <a:endParaRPr lang="en-US" altLang="zh-CN" dirty="0"/>
          </a:p>
          <a:p>
            <a:pPr>
              <a:lnSpc>
                <a:spcPct val="150000"/>
              </a:lnSpc>
            </a:pPr>
            <a:r>
              <a:rPr lang="zh-CN" altLang="en-US" dirty="0"/>
              <a:t>厂商只需购买</a:t>
            </a:r>
            <a:r>
              <a:rPr lang="en-US" altLang="zh-CN" dirty="0"/>
              <a:t>NAND</a:t>
            </a:r>
            <a:r>
              <a:rPr lang="zh-CN" altLang="en-US" dirty="0"/>
              <a:t>颗粒，再配适当的控制芯片，编写主控制器代码，就制造了固态硬盘。</a:t>
            </a:r>
            <a:endParaRPr lang="en-US" altLang="zh-CN" dirty="0"/>
          </a:p>
          <a:p>
            <a:pPr>
              <a:lnSpc>
                <a:spcPct val="150000"/>
              </a:lnSpc>
            </a:pPr>
            <a:r>
              <a:rPr lang="zh-CN" altLang="en-US" dirty="0"/>
              <a:t>新一代的固态硬盘普遍采用</a:t>
            </a:r>
            <a:r>
              <a:rPr lang="en-US" altLang="zh-CN" dirty="0"/>
              <a:t>SATA-2</a:t>
            </a:r>
            <a:r>
              <a:rPr lang="zh-CN" altLang="en-US" dirty="0"/>
              <a:t>接口、</a:t>
            </a:r>
            <a:r>
              <a:rPr lang="en-US" altLang="zh-CN" dirty="0"/>
              <a:t>SATA-3</a:t>
            </a:r>
            <a:r>
              <a:rPr lang="zh-CN" altLang="en-US" dirty="0"/>
              <a:t>接口、</a:t>
            </a:r>
            <a:r>
              <a:rPr lang="en-US" altLang="zh-CN" dirty="0"/>
              <a:t>SAS</a:t>
            </a:r>
            <a:r>
              <a:rPr lang="zh-CN" altLang="en-US" dirty="0"/>
              <a:t>接口、</a:t>
            </a:r>
            <a:r>
              <a:rPr lang="en-US" altLang="zh-CN" dirty="0"/>
              <a:t>MSATA</a:t>
            </a:r>
            <a:r>
              <a:rPr lang="zh-CN" altLang="en-US" dirty="0"/>
              <a:t>接口、</a:t>
            </a:r>
            <a:r>
              <a:rPr lang="en-US" altLang="zh-CN" dirty="0"/>
              <a:t>PCI-E</a:t>
            </a:r>
            <a:r>
              <a:rPr lang="zh-CN" altLang="en-US" dirty="0"/>
              <a:t>接口、</a:t>
            </a:r>
            <a:r>
              <a:rPr lang="en-US" altLang="zh-CN" dirty="0"/>
              <a:t>M.2</a:t>
            </a:r>
            <a:r>
              <a:rPr lang="zh-CN" altLang="en-US" dirty="0"/>
              <a:t>接口、</a:t>
            </a:r>
            <a:r>
              <a:rPr lang="en-US" altLang="zh-CN" dirty="0" err="1"/>
              <a:t>CFast</a:t>
            </a:r>
            <a:r>
              <a:rPr lang="zh-CN" altLang="en-US" dirty="0"/>
              <a:t>接口、</a:t>
            </a:r>
            <a:r>
              <a:rPr lang="en-US" altLang="zh-CN" dirty="0"/>
              <a:t>SFF-8639</a:t>
            </a:r>
            <a:r>
              <a:rPr lang="zh-CN" altLang="en-US" dirty="0"/>
              <a:t>接口和</a:t>
            </a:r>
            <a:r>
              <a:rPr lang="en-US" altLang="zh-CN" dirty="0"/>
              <a:t>NVME/AHCI</a:t>
            </a:r>
            <a:r>
              <a:rPr lang="zh-CN" altLang="en-US" dirty="0"/>
              <a:t>协议。</a:t>
            </a:r>
            <a:endParaRPr lang="en-US" altLang="zh-CN" dirty="0"/>
          </a:p>
          <a:p>
            <a:endParaRPr lang="en-US"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63552" y="4004883"/>
            <a:ext cx="9015189" cy="2880501"/>
          </a:xfrm>
          <a:prstGeom prst="rect">
            <a:avLst/>
          </a:prstGeom>
        </p:spPr>
      </p:pic>
      <p:sp>
        <p:nvSpPr>
          <p:cNvPr id="16386" name="Rectangle 2"/>
          <p:cNvSpPr>
            <a:spLocks noGrp="1" noChangeArrowheads="1"/>
          </p:cNvSpPr>
          <p:nvPr>
            <p:ph type="title"/>
          </p:nvPr>
        </p:nvSpPr>
        <p:spPr>
          <a:xfrm>
            <a:off x="46112" y="193623"/>
            <a:ext cx="5257800" cy="372603"/>
          </a:xfrm>
        </p:spPr>
        <p:txBody>
          <a:bodyPr/>
          <a:lstStyle/>
          <a:p>
            <a:r>
              <a:rPr lang="zh-CN" altLang="en-US" dirty="0"/>
              <a:t>辅助存储器概述</a:t>
            </a:r>
            <a:endParaRPr lang="en-US" altLang="zh-CN" dirty="0"/>
          </a:p>
        </p:txBody>
      </p:sp>
      <p:sp>
        <p:nvSpPr>
          <p:cNvPr id="16387" name="Rectangle 3"/>
          <p:cNvSpPr>
            <a:spLocks noGrp="1" noChangeArrowheads="1"/>
          </p:cNvSpPr>
          <p:nvPr>
            <p:ph type="body" idx="1"/>
          </p:nvPr>
        </p:nvSpPr>
        <p:spPr>
          <a:xfrm>
            <a:off x="335360" y="764704"/>
            <a:ext cx="8248401" cy="2782813"/>
          </a:xfrm>
        </p:spPr>
        <p:txBody>
          <a:bodyPr/>
          <a:lstStyle/>
          <a:p>
            <a:r>
              <a:rPr lang="zh-CN" altLang="en-US" dirty="0"/>
              <a:t>辅助存储器 </a:t>
            </a:r>
            <a:endParaRPr lang="en-US" altLang="zh-CN" dirty="0"/>
          </a:p>
          <a:p>
            <a:pPr lvl="1">
              <a:lnSpc>
                <a:spcPct val="150000"/>
              </a:lnSpc>
            </a:pPr>
            <a:r>
              <a:rPr lang="zh-CN" altLang="en-US" dirty="0"/>
              <a:t>主存的后援设备，不直接与</a:t>
            </a:r>
            <a:r>
              <a:rPr lang="en-US" altLang="zh-CN" dirty="0"/>
              <a:t>CPU</a:t>
            </a:r>
            <a:r>
              <a:rPr lang="zh-CN" altLang="en-US" dirty="0"/>
              <a:t>交换信息，又称外存 </a:t>
            </a:r>
            <a:endParaRPr lang="en-US" altLang="zh-CN" dirty="0"/>
          </a:p>
          <a:p>
            <a:pPr lvl="1">
              <a:lnSpc>
                <a:spcPct val="150000"/>
              </a:lnSpc>
            </a:pPr>
            <a:r>
              <a:rPr lang="zh-CN" altLang="en-US" dirty="0"/>
              <a:t>磁介质存储器（硬盘、软盘、磁带）、光介质存储器（光盘）</a:t>
            </a:r>
            <a:endParaRPr lang="en-US" altLang="zh-CN" dirty="0"/>
          </a:p>
          <a:p>
            <a:pPr lvl="1">
              <a:lnSpc>
                <a:spcPct val="150000"/>
              </a:lnSpc>
            </a:pPr>
            <a:r>
              <a:rPr lang="zh-CN" altLang="en-US" dirty="0"/>
              <a:t>固态盘</a:t>
            </a:r>
            <a:r>
              <a:rPr lang="en-US" altLang="zh-CN" dirty="0"/>
              <a:t>-U</a:t>
            </a:r>
            <a:r>
              <a:rPr lang="zh-CN" altLang="en-US" dirty="0"/>
              <a:t>盘</a:t>
            </a:r>
            <a:endParaRPr lang="en-US" altLang="zh-CN" dirty="0"/>
          </a:p>
          <a:p>
            <a:pPr lvl="1">
              <a:lnSpc>
                <a:spcPct val="150000"/>
              </a:lnSpc>
            </a:pPr>
            <a:r>
              <a:rPr lang="zh-CN" altLang="en-US" dirty="0"/>
              <a:t>特点：容量大、价格低、非易失性、速度慢 </a:t>
            </a:r>
            <a:endParaRPr lang="en-US" altLang="zh-CN" dirty="0"/>
          </a:p>
          <a:p>
            <a:pPr lvl="1">
              <a:lnSpc>
                <a:spcPct val="150000"/>
              </a:lnSpc>
            </a:pPr>
            <a:r>
              <a:rPr lang="zh-CN" altLang="en-US" dirty="0"/>
              <a:t>虚拟存储系统、文件系统、数据库系统等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animEffect transition="in" filter="fade">
                                      <p:cBhvr>
                                        <p:cTn id="7" dur="500"/>
                                        <p:tgtEl>
                                          <p:spTgt spid="1638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87">
                                            <p:txEl>
                                              <p:pRg st="3" end="3"/>
                                            </p:txEl>
                                          </p:spTgt>
                                        </p:tgtEl>
                                        <p:attrNameLst>
                                          <p:attrName>style.visibility</p:attrName>
                                        </p:attrNameLst>
                                      </p:cBhvr>
                                      <p:to>
                                        <p:strVal val="visible"/>
                                      </p:to>
                                    </p:set>
                                    <p:animEffect transition="in" filter="fade">
                                      <p:cBhvr>
                                        <p:cTn id="12" dur="500"/>
                                        <p:tgtEl>
                                          <p:spTgt spid="1638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387">
                                            <p:txEl>
                                              <p:pRg st="4" end="4"/>
                                            </p:txEl>
                                          </p:spTgt>
                                        </p:tgtEl>
                                        <p:attrNameLst>
                                          <p:attrName>style.visibility</p:attrName>
                                        </p:attrNameLst>
                                      </p:cBhvr>
                                      <p:to>
                                        <p:strVal val="visible"/>
                                      </p:to>
                                    </p:set>
                                    <p:animEffect transition="in" filter="fade">
                                      <p:cBhvr>
                                        <p:cTn id="17" dur="500"/>
                                        <p:tgtEl>
                                          <p:spTgt spid="1638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387">
                                            <p:txEl>
                                              <p:pRg st="5" end="5"/>
                                            </p:txEl>
                                          </p:spTgt>
                                        </p:tgtEl>
                                        <p:attrNameLst>
                                          <p:attrName>style.visibility</p:attrName>
                                        </p:attrNameLst>
                                      </p:cBhvr>
                                      <p:to>
                                        <p:strVal val="visible"/>
                                      </p:to>
                                    </p:set>
                                    <p:animEffect transition="in" filter="fade">
                                      <p:cBhvr>
                                        <p:cTn id="22" dur="500"/>
                                        <p:tgtEl>
                                          <p:spTgt spid="163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63352" y="188640"/>
            <a:ext cx="5257800" cy="373063"/>
          </a:xfrm>
        </p:spPr>
        <p:txBody>
          <a:bodyPr/>
          <a:lstStyle/>
          <a:p>
            <a:r>
              <a:rPr lang="zh-CN" altLang="en-US" dirty="0"/>
              <a:t>固态硬盘</a:t>
            </a:r>
            <a:endParaRPr lang="en-US" altLang="zh-CN" dirty="0"/>
          </a:p>
        </p:txBody>
      </p:sp>
      <p:sp>
        <p:nvSpPr>
          <p:cNvPr id="6" name="Content Placeholder 2"/>
          <p:cNvSpPr>
            <a:spLocks noGrp="1"/>
          </p:cNvSpPr>
          <p:nvPr>
            <p:ph idx="1"/>
          </p:nvPr>
        </p:nvSpPr>
        <p:spPr>
          <a:xfrm>
            <a:off x="1055440" y="908720"/>
            <a:ext cx="9217024" cy="1744067"/>
          </a:xfrm>
        </p:spPr>
        <p:txBody>
          <a:bodyPr/>
          <a:lstStyle/>
          <a:p>
            <a:r>
              <a:rPr lang="zh-CN" altLang="en-US" dirty="0"/>
              <a:t>页</a:t>
            </a:r>
            <a:r>
              <a:rPr lang="en-US" dirty="0"/>
              <a:t>: 512B ~ 4KB,  </a:t>
            </a:r>
            <a:r>
              <a:rPr lang="zh-CN" altLang="en-US" dirty="0"/>
              <a:t>块</a:t>
            </a:r>
            <a:r>
              <a:rPr lang="en-US" dirty="0"/>
              <a:t>: 32 ~ 128 pages / 16KB ~ 512KB</a:t>
            </a:r>
            <a:endParaRPr lang="en-US" dirty="0"/>
          </a:p>
          <a:p>
            <a:r>
              <a:rPr lang="zh-CN" altLang="en-US" dirty="0"/>
              <a:t>数据读写按页为单位</a:t>
            </a:r>
            <a:endParaRPr lang="en-US" dirty="0"/>
          </a:p>
          <a:p>
            <a:r>
              <a:rPr lang="zh-CN" altLang="en-US" dirty="0"/>
              <a:t>页所在的块被擦除后才能写</a:t>
            </a:r>
            <a:endParaRPr lang="en-US" dirty="0"/>
          </a:p>
          <a:p>
            <a:r>
              <a:rPr lang="zh-CN" altLang="en-US" dirty="0"/>
              <a:t>一个块在 </a:t>
            </a:r>
            <a:r>
              <a:rPr lang="en-US" dirty="0"/>
              <a:t>100,000 </a:t>
            </a:r>
            <a:r>
              <a:rPr lang="zh-CN" altLang="en-US" dirty="0"/>
              <a:t>次重复写之后会损坏</a:t>
            </a:r>
            <a:endParaRPr lang="en-US" dirty="0"/>
          </a:p>
        </p:txBody>
      </p:sp>
      <p:grpSp>
        <p:nvGrpSpPr>
          <p:cNvPr id="3" name="组合 2"/>
          <p:cNvGrpSpPr/>
          <p:nvPr/>
        </p:nvGrpSpPr>
        <p:grpSpPr>
          <a:xfrm>
            <a:off x="1188666" y="2772246"/>
            <a:ext cx="7559675" cy="3321050"/>
            <a:chOff x="1188666" y="2772246"/>
            <a:chExt cx="7559675" cy="3321050"/>
          </a:xfrm>
        </p:grpSpPr>
        <p:sp>
          <p:nvSpPr>
            <p:cNvPr id="5" name="Rectangle 289"/>
            <p:cNvSpPr>
              <a:spLocks noChangeArrowheads="1"/>
            </p:cNvSpPr>
            <p:nvPr/>
          </p:nvSpPr>
          <p:spPr bwMode="auto">
            <a:xfrm>
              <a:off x="1433141" y="4950296"/>
              <a:ext cx="7162800" cy="990600"/>
            </a:xfrm>
            <a:prstGeom prst="rect">
              <a:avLst/>
            </a:prstGeom>
            <a:solidFill>
              <a:srgbClr val="DEDFF5"/>
            </a:solidFill>
            <a:ln w="12700">
              <a:solidFill>
                <a:schemeClr val="tx1"/>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AutoShape 238"/>
            <p:cNvSpPr>
              <a:spLocks noChangeArrowheads="1"/>
            </p:cNvSpPr>
            <p:nvPr/>
          </p:nvSpPr>
          <p:spPr bwMode="auto">
            <a:xfrm flipV="1">
              <a:off x="4747841" y="3204046"/>
              <a:ext cx="495300" cy="685800"/>
            </a:xfrm>
            <a:prstGeom prst="upArrow">
              <a:avLst>
                <a:gd name="adj1" fmla="val 36667"/>
                <a:gd name="adj2" fmla="val 44872"/>
              </a:avLst>
            </a:prstGeom>
            <a:solidFill>
              <a:srgbClr val="F7F5CD"/>
            </a:solidFill>
            <a:ln w="12700">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Rectangle 239"/>
            <p:cNvSpPr>
              <a:spLocks noChangeArrowheads="1"/>
            </p:cNvSpPr>
            <p:nvPr/>
          </p:nvSpPr>
          <p:spPr bwMode="auto">
            <a:xfrm>
              <a:off x="3947741" y="4004146"/>
              <a:ext cx="2057400" cy="520700"/>
            </a:xfrm>
            <a:prstGeom prst="rect">
              <a:avLst/>
            </a:prstGeom>
            <a:solidFill>
              <a:srgbClr val="DEDFF5"/>
            </a:solidFill>
            <a:ln w="12700">
              <a:solidFill>
                <a:srgbClr val="000000"/>
              </a:solidFill>
              <a:miter lim="800000"/>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rPr>
                <a:t>Flash </a:t>
              </a: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rPr>
                <a:t>translation layer</a:t>
              </a: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endParaRPr>
            </a:p>
          </p:txBody>
        </p:sp>
        <p:sp>
          <p:nvSpPr>
            <p:cNvPr id="9" name="Line 258"/>
            <p:cNvSpPr>
              <a:spLocks noChangeShapeType="1"/>
            </p:cNvSpPr>
            <p:nvPr/>
          </p:nvSpPr>
          <p:spPr bwMode="auto">
            <a:xfrm>
              <a:off x="5014541" y="4524846"/>
              <a:ext cx="0" cy="381000"/>
            </a:xfrm>
            <a:prstGeom prst="line">
              <a:avLst/>
            </a:prstGeom>
            <a:noFill/>
            <a:ln w="38100">
              <a:solidFill>
                <a:srgbClr val="000000"/>
              </a:solidFill>
              <a:round/>
              <a:headEnd type="triangle" w="med" len="me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Rectangle 235"/>
            <p:cNvSpPr>
              <a:spLocks noChangeArrowheads="1"/>
            </p:cNvSpPr>
            <p:nvPr/>
          </p:nvSpPr>
          <p:spPr bwMode="auto">
            <a:xfrm>
              <a:off x="3871541" y="2988146"/>
              <a:ext cx="2209800" cy="241300"/>
            </a:xfrm>
            <a:prstGeom prst="rect">
              <a:avLst/>
            </a:prstGeom>
            <a:solidFill>
              <a:srgbClr val="F7F5CD"/>
            </a:solidFill>
            <a:ln w="12700">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CCFFCC"/>
                </a:solidFill>
                <a:effectLst/>
                <a:uLnTx/>
                <a:uFillTx/>
              </a:endParaRPr>
            </a:p>
          </p:txBody>
        </p:sp>
        <p:sp>
          <p:nvSpPr>
            <p:cNvPr id="11" name="Rectangle 264"/>
            <p:cNvSpPr>
              <a:spLocks noChangeArrowheads="1"/>
            </p:cNvSpPr>
            <p:nvPr/>
          </p:nvSpPr>
          <p:spPr bwMode="auto">
            <a:xfrm>
              <a:off x="4919291" y="3138959"/>
              <a:ext cx="161925" cy="152400"/>
            </a:xfrm>
            <a:prstGeom prst="rect">
              <a:avLst/>
            </a:prstGeom>
            <a:solidFill>
              <a:srgbClr val="F7F5CD"/>
            </a:solidFill>
            <a:ln w="12700">
              <a:no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Rectangle 271"/>
            <p:cNvSpPr>
              <a:spLocks noChangeArrowheads="1"/>
            </p:cNvSpPr>
            <p:nvPr/>
          </p:nvSpPr>
          <p:spPr bwMode="auto">
            <a:xfrm>
              <a:off x="6005141" y="2772246"/>
              <a:ext cx="457200" cy="533400"/>
            </a:xfrm>
            <a:prstGeom prst="rect">
              <a:avLst/>
            </a:prstGeom>
            <a:solidFill>
              <a:srgbClr val="FFFFFF"/>
            </a:solidFill>
            <a:ln w="12700">
              <a:no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ndParaRPr>
            </a:p>
          </p:txBody>
        </p:sp>
        <p:sp>
          <p:nvSpPr>
            <p:cNvPr id="13" name="Rectangle 272"/>
            <p:cNvSpPr>
              <a:spLocks noChangeArrowheads="1"/>
            </p:cNvSpPr>
            <p:nvPr/>
          </p:nvSpPr>
          <p:spPr bwMode="auto">
            <a:xfrm>
              <a:off x="3490541" y="2816696"/>
              <a:ext cx="457200" cy="457200"/>
            </a:xfrm>
            <a:prstGeom prst="rect">
              <a:avLst/>
            </a:prstGeom>
            <a:solidFill>
              <a:srgbClr val="FFFFFF"/>
            </a:solidFill>
            <a:ln w="12700">
              <a:no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ndParaRPr>
            </a:p>
          </p:txBody>
        </p:sp>
        <p:sp>
          <p:nvSpPr>
            <p:cNvPr id="14" name="Rectangle 280"/>
            <p:cNvSpPr>
              <a:spLocks noChangeArrowheads="1"/>
            </p:cNvSpPr>
            <p:nvPr/>
          </p:nvSpPr>
          <p:spPr bwMode="auto">
            <a:xfrm>
              <a:off x="1596654" y="5286846"/>
              <a:ext cx="3124200" cy="457200"/>
            </a:xfrm>
            <a:prstGeom prst="rect">
              <a:avLst/>
            </a:prstGeom>
            <a:solidFill>
              <a:srgbClr val="F6F5BD"/>
            </a:solidFill>
            <a:ln w="12700">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Rectangle 274"/>
            <p:cNvSpPr>
              <a:spLocks noChangeArrowheads="1"/>
            </p:cNvSpPr>
            <p:nvPr/>
          </p:nvSpPr>
          <p:spPr bwMode="auto">
            <a:xfrm>
              <a:off x="1672854" y="5363046"/>
              <a:ext cx="838200" cy="304800"/>
            </a:xfrm>
            <a:prstGeom prst="rect">
              <a:avLst/>
            </a:prstGeom>
            <a:solidFill>
              <a:srgbClr val="B2E6B2"/>
            </a:solidFill>
            <a:ln w="12700">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1500" b="0" i="0" u="none" strike="noStrike" kern="0" cap="none" spc="0" normalizeH="0" baseline="0" noProof="0" dirty="0">
                  <a:ln>
                    <a:noFill/>
                  </a:ln>
                  <a:solidFill>
                    <a:sysClr val="windowText" lastClr="000000"/>
                  </a:solidFill>
                  <a:effectLst/>
                  <a:uLnTx/>
                  <a:uFillTx/>
                  <a:latin typeface="Arial" panose="020B0604020202020204" pitchFamily="34" charset="0"/>
                </a:rPr>
                <a:t>Page 0</a:t>
              </a:r>
              <a:endParaRPr kumimoji="0" lang="en-US" sz="1500" b="0" i="0" u="none" strike="noStrike" kern="0" cap="none" spc="0" normalizeH="0" baseline="0" noProof="0" dirty="0">
                <a:ln>
                  <a:noFill/>
                </a:ln>
                <a:solidFill>
                  <a:sysClr val="windowText" lastClr="000000"/>
                </a:solidFill>
                <a:effectLst/>
                <a:uLnTx/>
                <a:uFillTx/>
                <a:latin typeface="Arial" panose="020B0604020202020204" pitchFamily="34" charset="0"/>
              </a:endParaRPr>
            </a:p>
          </p:txBody>
        </p:sp>
        <p:sp>
          <p:nvSpPr>
            <p:cNvPr id="16" name="Rectangle 277"/>
            <p:cNvSpPr>
              <a:spLocks noChangeArrowheads="1"/>
            </p:cNvSpPr>
            <p:nvPr/>
          </p:nvSpPr>
          <p:spPr bwMode="auto">
            <a:xfrm>
              <a:off x="2511054" y="5363046"/>
              <a:ext cx="838200" cy="304800"/>
            </a:xfrm>
            <a:prstGeom prst="rect">
              <a:avLst/>
            </a:prstGeom>
            <a:solidFill>
              <a:srgbClr val="B2E6B2"/>
            </a:solidFill>
            <a:ln w="12700">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1500" b="0" i="0" u="none" strike="noStrike" kern="0" cap="none" spc="0" normalizeH="0" baseline="0" noProof="0">
                  <a:ln>
                    <a:noFill/>
                  </a:ln>
                  <a:solidFill>
                    <a:sysClr val="windowText" lastClr="000000"/>
                  </a:solidFill>
                  <a:effectLst/>
                  <a:uLnTx/>
                  <a:uFillTx/>
                  <a:latin typeface="Arial" panose="020B0604020202020204" pitchFamily="34" charset="0"/>
                </a:rPr>
                <a:t>Page 1</a:t>
              </a:r>
              <a:endParaRPr kumimoji="0" lang="en-US" sz="1500" b="0" i="0" u="none" strike="noStrike" kern="0" cap="none" spc="0" normalizeH="0" baseline="0" noProof="0">
                <a:ln>
                  <a:noFill/>
                </a:ln>
                <a:solidFill>
                  <a:sysClr val="windowText" lastClr="000000"/>
                </a:solidFill>
                <a:effectLst/>
                <a:uLnTx/>
                <a:uFillTx/>
                <a:latin typeface="Arial" panose="020B0604020202020204" pitchFamily="34" charset="0"/>
              </a:endParaRPr>
            </a:p>
          </p:txBody>
        </p:sp>
        <p:sp>
          <p:nvSpPr>
            <p:cNvPr id="17" name="Rectangle 278"/>
            <p:cNvSpPr>
              <a:spLocks noChangeArrowheads="1"/>
            </p:cNvSpPr>
            <p:nvPr/>
          </p:nvSpPr>
          <p:spPr bwMode="auto">
            <a:xfrm>
              <a:off x="3806454" y="5363046"/>
              <a:ext cx="838200" cy="304800"/>
            </a:xfrm>
            <a:prstGeom prst="rect">
              <a:avLst/>
            </a:prstGeom>
            <a:solidFill>
              <a:srgbClr val="B2E6B2"/>
            </a:solidFill>
            <a:ln w="12700">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pitchFamily="34" charset="0"/>
                </a:rPr>
                <a:t>Page P-1</a:t>
              </a:r>
              <a:endParaRPr kumimoji="0" lang="en-US" sz="1400" b="0" i="0" u="none" strike="noStrike" kern="0" cap="none" spc="0" normalizeH="0" baseline="0" noProof="0" dirty="0">
                <a:ln>
                  <a:noFill/>
                </a:ln>
                <a:solidFill>
                  <a:sysClr val="windowText" lastClr="000000"/>
                </a:solidFill>
                <a:effectLst/>
                <a:uLnTx/>
                <a:uFillTx/>
                <a:latin typeface="Arial" panose="020B0604020202020204" pitchFamily="34" charset="0"/>
              </a:endParaRPr>
            </a:p>
          </p:txBody>
        </p:sp>
        <p:sp>
          <p:nvSpPr>
            <p:cNvPr id="18" name="Text Box 279"/>
            <p:cNvSpPr txBox="1">
              <a:spLocks noChangeArrowheads="1"/>
            </p:cNvSpPr>
            <p:nvPr/>
          </p:nvSpPr>
          <p:spPr bwMode="auto">
            <a:xfrm>
              <a:off x="3349254" y="5210646"/>
              <a:ext cx="488950" cy="457200"/>
            </a:xfrm>
            <a:prstGeom prst="rect">
              <a:avLst/>
            </a:prstGeom>
            <a:noFill/>
            <a:ln w="12700">
              <a:noFill/>
              <a:miter lim="800000"/>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ysClr val="windowText" lastClr="000000"/>
                  </a:solidFill>
                  <a:effectLst/>
                  <a:uLnTx/>
                  <a:uFillTx/>
                  <a:latin typeface="Arial" panose="020B0604020202020204" pitchFamily="34" charset="0"/>
                </a:rPr>
                <a:t>…</a:t>
              </a:r>
              <a:endParaRPr kumimoji="0" lang="en-US" sz="2400" b="0" i="0" u="none" strike="noStrike" kern="0" cap="none" spc="0" normalizeH="0" baseline="0" noProof="0" dirty="0">
                <a:ln>
                  <a:noFill/>
                </a:ln>
                <a:solidFill>
                  <a:sysClr val="windowText" lastClr="000000"/>
                </a:solidFill>
                <a:effectLst/>
                <a:uLnTx/>
                <a:uFillTx/>
                <a:latin typeface="Arial" panose="020B0604020202020204" pitchFamily="34" charset="0"/>
              </a:endParaRPr>
            </a:p>
          </p:txBody>
        </p:sp>
        <p:sp>
          <p:nvSpPr>
            <p:cNvPr id="19" name="Text Box 281"/>
            <p:cNvSpPr txBox="1">
              <a:spLocks noChangeArrowheads="1"/>
            </p:cNvSpPr>
            <p:nvPr/>
          </p:nvSpPr>
          <p:spPr bwMode="auto">
            <a:xfrm>
              <a:off x="1509341" y="4918546"/>
              <a:ext cx="849313" cy="336550"/>
            </a:xfrm>
            <a:prstGeom prst="rect">
              <a:avLst/>
            </a:prstGeom>
            <a:noFill/>
            <a:ln w="12700">
              <a:noFill/>
              <a:miter lim="800000"/>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rPr>
                <a:t>Block 0</a:t>
              </a: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endParaRPr>
            </a:p>
          </p:txBody>
        </p:sp>
        <p:sp>
          <p:nvSpPr>
            <p:cNvPr id="20" name="Text Box 282"/>
            <p:cNvSpPr txBox="1">
              <a:spLocks noChangeArrowheads="1"/>
            </p:cNvSpPr>
            <p:nvPr/>
          </p:nvSpPr>
          <p:spPr bwMode="auto">
            <a:xfrm>
              <a:off x="4754191" y="5255096"/>
              <a:ext cx="488950" cy="457200"/>
            </a:xfrm>
            <a:prstGeom prst="rect">
              <a:avLst/>
            </a:prstGeom>
            <a:noFill/>
            <a:ln w="12700">
              <a:noFill/>
              <a:miter lim="800000"/>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rPr>
                <a:t>…</a:t>
              </a: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ndParaRPr>
            </a:p>
          </p:txBody>
        </p:sp>
        <p:sp>
          <p:nvSpPr>
            <p:cNvPr id="21" name="Rectangle 287"/>
            <p:cNvSpPr>
              <a:spLocks noChangeArrowheads="1"/>
            </p:cNvSpPr>
            <p:nvPr/>
          </p:nvSpPr>
          <p:spPr bwMode="auto">
            <a:xfrm>
              <a:off x="5319341" y="5286846"/>
              <a:ext cx="3124200" cy="457200"/>
            </a:xfrm>
            <a:prstGeom prst="rect">
              <a:avLst/>
            </a:prstGeom>
            <a:solidFill>
              <a:srgbClr val="F6F5BD"/>
            </a:solidFill>
            <a:ln w="12700">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Rectangle 283"/>
            <p:cNvSpPr>
              <a:spLocks noChangeArrowheads="1"/>
            </p:cNvSpPr>
            <p:nvPr/>
          </p:nvSpPr>
          <p:spPr bwMode="auto">
            <a:xfrm>
              <a:off x="5395541" y="5363046"/>
              <a:ext cx="838200" cy="304800"/>
            </a:xfrm>
            <a:prstGeom prst="rect">
              <a:avLst/>
            </a:prstGeom>
            <a:solidFill>
              <a:srgbClr val="B2E6B2"/>
            </a:solidFill>
            <a:ln w="12700">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1500" b="0" i="0" u="none" strike="noStrike" kern="0" cap="none" spc="0" normalizeH="0" baseline="0" noProof="0">
                  <a:ln>
                    <a:noFill/>
                  </a:ln>
                  <a:solidFill>
                    <a:sysClr val="windowText" lastClr="000000"/>
                  </a:solidFill>
                  <a:effectLst/>
                  <a:uLnTx/>
                  <a:uFillTx/>
                  <a:latin typeface="Arial" panose="020B0604020202020204" pitchFamily="34" charset="0"/>
                </a:rPr>
                <a:t>Page 0</a:t>
              </a:r>
              <a:endParaRPr kumimoji="0" lang="en-US" sz="1500" b="0" i="0" u="none" strike="noStrike" kern="0" cap="none" spc="0" normalizeH="0" baseline="0" noProof="0">
                <a:ln>
                  <a:noFill/>
                </a:ln>
                <a:solidFill>
                  <a:sysClr val="windowText" lastClr="000000"/>
                </a:solidFill>
                <a:effectLst/>
                <a:uLnTx/>
                <a:uFillTx/>
                <a:latin typeface="Arial" panose="020B0604020202020204" pitchFamily="34" charset="0"/>
              </a:endParaRPr>
            </a:p>
          </p:txBody>
        </p:sp>
        <p:sp>
          <p:nvSpPr>
            <p:cNvPr id="23" name="Rectangle 284"/>
            <p:cNvSpPr>
              <a:spLocks noChangeArrowheads="1"/>
            </p:cNvSpPr>
            <p:nvPr/>
          </p:nvSpPr>
          <p:spPr bwMode="auto">
            <a:xfrm>
              <a:off x="6233741" y="5363046"/>
              <a:ext cx="838200" cy="304800"/>
            </a:xfrm>
            <a:prstGeom prst="rect">
              <a:avLst/>
            </a:prstGeom>
            <a:solidFill>
              <a:srgbClr val="B2E6B2"/>
            </a:solidFill>
            <a:ln w="12700">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1500" b="0" i="0" u="none" strike="noStrike" kern="0" cap="none" spc="0" normalizeH="0" baseline="0" noProof="0">
                  <a:ln>
                    <a:noFill/>
                  </a:ln>
                  <a:solidFill>
                    <a:sysClr val="windowText" lastClr="000000"/>
                  </a:solidFill>
                  <a:effectLst/>
                  <a:uLnTx/>
                  <a:uFillTx/>
                  <a:latin typeface="Arial" panose="020B0604020202020204" pitchFamily="34" charset="0"/>
                </a:rPr>
                <a:t>Page 1</a:t>
              </a:r>
              <a:endParaRPr kumimoji="0" lang="en-US" sz="1500" b="0" i="0" u="none" strike="noStrike" kern="0" cap="none" spc="0" normalizeH="0" baseline="0" noProof="0">
                <a:ln>
                  <a:noFill/>
                </a:ln>
                <a:solidFill>
                  <a:sysClr val="windowText" lastClr="000000"/>
                </a:solidFill>
                <a:effectLst/>
                <a:uLnTx/>
                <a:uFillTx/>
                <a:latin typeface="Arial" panose="020B0604020202020204" pitchFamily="34" charset="0"/>
              </a:endParaRPr>
            </a:p>
          </p:txBody>
        </p:sp>
        <p:sp>
          <p:nvSpPr>
            <p:cNvPr id="24" name="Rectangle 285"/>
            <p:cNvSpPr>
              <a:spLocks noChangeArrowheads="1"/>
            </p:cNvSpPr>
            <p:nvPr/>
          </p:nvSpPr>
          <p:spPr bwMode="auto">
            <a:xfrm>
              <a:off x="7529141" y="5363046"/>
              <a:ext cx="838200" cy="304800"/>
            </a:xfrm>
            <a:prstGeom prst="rect">
              <a:avLst/>
            </a:prstGeom>
            <a:solidFill>
              <a:srgbClr val="B2E6B2"/>
            </a:solidFill>
            <a:ln w="12700">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pitchFamily="34" charset="0"/>
                </a:rPr>
                <a:t>Page P-1</a:t>
              </a:r>
              <a:endParaRPr kumimoji="0" lang="en-US" sz="1400" b="0" i="0" u="none" strike="noStrike" kern="0" cap="none" spc="0" normalizeH="0" baseline="0" noProof="0" dirty="0">
                <a:ln>
                  <a:noFill/>
                </a:ln>
                <a:solidFill>
                  <a:sysClr val="windowText" lastClr="000000"/>
                </a:solidFill>
                <a:effectLst/>
                <a:uLnTx/>
                <a:uFillTx/>
                <a:latin typeface="Arial" panose="020B0604020202020204" pitchFamily="34" charset="0"/>
              </a:endParaRPr>
            </a:p>
          </p:txBody>
        </p:sp>
        <p:sp>
          <p:nvSpPr>
            <p:cNvPr id="25" name="Text Box 286"/>
            <p:cNvSpPr txBox="1">
              <a:spLocks noChangeArrowheads="1"/>
            </p:cNvSpPr>
            <p:nvPr/>
          </p:nvSpPr>
          <p:spPr bwMode="auto">
            <a:xfrm>
              <a:off x="7071941" y="5210646"/>
              <a:ext cx="488950" cy="457200"/>
            </a:xfrm>
            <a:prstGeom prst="rect">
              <a:avLst/>
            </a:prstGeom>
            <a:noFill/>
            <a:ln w="12700">
              <a:noFill/>
              <a:miter lim="800000"/>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ysClr val="windowText" lastClr="000000"/>
                  </a:solidFill>
                  <a:effectLst/>
                  <a:uLnTx/>
                  <a:uFillTx/>
                  <a:latin typeface="Arial" panose="020B0604020202020204" pitchFamily="34" charset="0"/>
                </a:rPr>
                <a:t>…</a:t>
              </a:r>
              <a:endParaRPr kumimoji="0" lang="en-US" sz="2400" b="0" i="0" u="none" strike="noStrike" kern="0" cap="none" spc="0" normalizeH="0" baseline="0" noProof="0" dirty="0">
                <a:ln>
                  <a:noFill/>
                </a:ln>
                <a:solidFill>
                  <a:sysClr val="windowText" lastClr="000000"/>
                </a:solidFill>
                <a:effectLst/>
                <a:uLnTx/>
                <a:uFillTx/>
                <a:latin typeface="Arial" panose="020B0604020202020204" pitchFamily="34" charset="0"/>
              </a:endParaRPr>
            </a:p>
          </p:txBody>
        </p:sp>
        <p:sp>
          <p:nvSpPr>
            <p:cNvPr id="26" name="Text Box 288"/>
            <p:cNvSpPr txBox="1">
              <a:spLocks noChangeArrowheads="1"/>
            </p:cNvSpPr>
            <p:nvPr/>
          </p:nvSpPr>
          <p:spPr bwMode="auto">
            <a:xfrm>
              <a:off x="5243141" y="4918546"/>
              <a:ext cx="1109663" cy="336550"/>
            </a:xfrm>
            <a:prstGeom prst="rect">
              <a:avLst/>
            </a:prstGeom>
            <a:noFill/>
            <a:ln w="12700">
              <a:noFill/>
              <a:miter lim="800000"/>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rPr>
                <a:t>Block  B-1</a:t>
              </a: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endParaRPr>
            </a:p>
          </p:txBody>
        </p:sp>
        <p:sp>
          <p:nvSpPr>
            <p:cNvPr id="27" name="Text Box 291"/>
            <p:cNvSpPr txBox="1">
              <a:spLocks noChangeArrowheads="1"/>
            </p:cNvSpPr>
            <p:nvPr/>
          </p:nvSpPr>
          <p:spPr bwMode="auto">
            <a:xfrm>
              <a:off x="1355354" y="4613746"/>
              <a:ext cx="1471612" cy="336550"/>
            </a:xfrm>
            <a:prstGeom prst="rect">
              <a:avLst/>
            </a:prstGeom>
            <a:noFill/>
            <a:ln w="12700">
              <a:noFill/>
              <a:miter lim="800000"/>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rPr>
                <a:t>Flash memory</a:t>
              </a: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endParaRPr>
            </a:p>
          </p:txBody>
        </p:sp>
        <p:sp>
          <p:nvSpPr>
            <p:cNvPr id="28" name="Rectangle 292"/>
            <p:cNvSpPr>
              <a:spLocks noChangeArrowheads="1"/>
            </p:cNvSpPr>
            <p:nvPr/>
          </p:nvSpPr>
          <p:spPr bwMode="auto">
            <a:xfrm>
              <a:off x="1280741" y="3915246"/>
              <a:ext cx="7467600" cy="2178050"/>
            </a:xfrm>
            <a:prstGeom prst="rect">
              <a:avLst/>
            </a:prstGeom>
            <a:noFill/>
            <a:ln w="12700">
              <a:solidFill>
                <a:srgbClr val="000000"/>
              </a:solidFill>
              <a:prstDash val="dash"/>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Text Box 293"/>
            <p:cNvSpPr txBox="1">
              <a:spLocks noChangeArrowheads="1"/>
            </p:cNvSpPr>
            <p:nvPr/>
          </p:nvSpPr>
          <p:spPr bwMode="auto">
            <a:xfrm>
              <a:off x="1188666" y="3578696"/>
              <a:ext cx="2225675" cy="336550"/>
            </a:xfrm>
            <a:prstGeom prst="rect">
              <a:avLst/>
            </a:prstGeom>
            <a:noFill/>
            <a:ln w="12700">
              <a:noFill/>
              <a:miter lim="800000"/>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rPr>
                <a:t>Solid State Disk (SSD)</a:t>
              </a: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endParaRPr>
            </a:p>
          </p:txBody>
        </p:sp>
        <p:sp>
          <p:nvSpPr>
            <p:cNvPr id="30" name="Text Box 297"/>
            <p:cNvSpPr txBox="1">
              <a:spLocks noChangeArrowheads="1"/>
            </p:cNvSpPr>
            <p:nvPr/>
          </p:nvSpPr>
          <p:spPr bwMode="auto">
            <a:xfrm>
              <a:off x="5166941" y="3253259"/>
              <a:ext cx="2133600" cy="517525"/>
            </a:xfrm>
            <a:prstGeom prst="rect">
              <a:avLst/>
            </a:prstGeom>
            <a:noFill/>
            <a:ln w="12700">
              <a:noFill/>
              <a:miter lim="800000"/>
            </a:ln>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400" b="0" i="1" u="none" strike="noStrike" kern="0" cap="none" spc="0" normalizeH="0" baseline="0" noProof="0" dirty="0">
                  <a:ln>
                    <a:noFill/>
                  </a:ln>
                  <a:solidFill>
                    <a:sysClr val="windowText" lastClr="000000"/>
                  </a:solidFill>
                  <a:effectLst/>
                  <a:uLnTx/>
                  <a:uFillTx/>
                </a:rPr>
                <a:t>Requests to read and </a:t>
              </a:r>
              <a:endParaRPr kumimoji="0" lang="en-US" sz="1400" b="0" i="1"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sz="1400" b="0" i="1" u="none" strike="noStrike" kern="0" cap="none" spc="0" normalizeH="0" baseline="0" noProof="0" dirty="0">
                  <a:ln>
                    <a:noFill/>
                  </a:ln>
                  <a:solidFill>
                    <a:sysClr val="windowText" lastClr="000000"/>
                  </a:solidFill>
                  <a:effectLst/>
                  <a:uLnTx/>
                  <a:uFillTx/>
                </a:rPr>
                <a:t>write logical disk blocks</a:t>
              </a:r>
              <a:endParaRPr kumimoji="0" lang="en-US" sz="1400" b="0" i="1" u="none" strike="noStrike" kern="0" cap="none" spc="0" normalizeH="0" baseline="0" noProof="0" dirty="0">
                <a:ln>
                  <a:noFill/>
                </a:ln>
                <a:solidFill>
                  <a:sysClr val="windowText" lastClr="000000"/>
                </a:solidFill>
                <a:effectLst/>
                <a:uLnTx/>
                <a:uFillTx/>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05036" y="162674"/>
            <a:ext cx="5257800" cy="373063"/>
          </a:xfrm>
        </p:spPr>
        <p:txBody>
          <a:bodyPr/>
          <a:lstStyle/>
          <a:p>
            <a:r>
              <a:rPr lang="zh-CN" altLang="en-US" dirty="0"/>
              <a:t>固态硬盘</a:t>
            </a:r>
            <a:endParaRPr lang="en-US" altLang="zh-CN" dirty="0"/>
          </a:p>
        </p:txBody>
      </p:sp>
      <p:pic>
        <p:nvPicPr>
          <p:cNvPr id="3" name="图片 2"/>
          <p:cNvPicPr>
            <a:picLocks noChangeAspect="1"/>
          </p:cNvPicPr>
          <p:nvPr/>
        </p:nvPicPr>
        <p:blipFill>
          <a:blip r:embed="rId1"/>
          <a:stretch>
            <a:fillRect/>
          </a:stretch>
        </p:blipFill>
        <p:spPr>
          <a:xfrm>
            <a:off x="4943872" y="2713014"/>
            <a:ext cx="5724128" cy="3401293"/>
          </a:xfrm>
          <a:prstGeom prst="rect">
            <a:avLst/>
          </a:prstGeom>
        </p:spPr>
      </p:pic>
      <p:sp>
        <p:nvSpPr>
          <p:cNvPr id="7" name="Rectangle 3"/>
          <p:cNvSpPr txBox="1">
            <a:spLocks noChangeArrowheads="1"/>
          </p:cNvSpPr>
          <p:nvPr/>
        </p:nvSpPr>
        <p:spPr bwMode="auto">
          <a:xfrm>
            <a:off x="479376" y="979164"/>
            <a:ext cx="9597752" cy="1103892"/>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75000"/>
              </a:lnSpc>
              <a:spcBef>
                <a:spcPct val="6500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85000"/>
              </a:lnSpc>
              <a:spcBef>
                <a:spcPct val="4000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90000"/>
              </a:lnSpc>
            </a:pPr>
            <a:r>
              <a:rPr lang="zh-CN" altLang="en-US" sz="2800" kern="0" dirty="0"/>
              <a:t>　</a:t>
            </a:r>
            <a:r>
              <a:rPr lang="zh-CN" altLang="en-US" kern="0" dirty="0"/>
              <a:t>由于固态硬盘没有普通硬盘的机械结构，也不存在机械硬盘的寻道问题，因此系统能够在低于</a:t>
            </a:r>
            <a:r>
              <a:rPr lang="en-US" altLang="zh-CN" kern="0" dirty="0"/>
              <a:t>1ms</a:t>
            </a:r>
            <a:r>
              <a:rPr lang="zh-CN" altLang="en-US" kern="0" dirty="0"/>
              <a:t>的时间内对任意位置存储单元完成输入</a:t>
            </a:r>
            <a:r>
              <a:rPr lang="en-US" altLang="zh-CN" kern="0" dirty="0"/>
              <a:t>/</a:t>
            </a:r>
            <a:r>
              <a:rPr lang="zh-CN" altLang="en-US" kern="0" dirty="0"/>
              <a:t>输出操作。</a:t>
            </a:r>
            <a:endParaRPr lang="zh-CN" altLang="en-US" kern="0" dirty="0"/>
          </a:p>
        </p:txBody>
      </p:sp>
      <p:pic>
        <p:nvPicPr>
          <p:cNvPr id="5" name="图片 4"/>
          <p:cNvPicPr>
            <a:picLocks noChangeAspect="1"/>
          </p:cNvPicPr>
          <p:nvPr/>
        </p:nvPicPr>
        <p:blipFill>
          <a:blip r:embed="rId2"/>
          <a:stretch>
            <a:fillRect/>
          </a:stretch>
        </p:blipFill>
        <p:spPr>
          <a:xfrm>
            <a:off x="1524000" y="3561616"/>
            <a:ext cx="3419872" cy="255269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rrowheads="1"/>
          </p:cNvSpPr>
          <p:nvPr>
            <p:ph type="title"/>
          </p:nvPr>
        </p:nvSpPr>
        <p:spPr/>
        <p:txBody>
          <a:bodyPr/>
          <a:lstStyle/>
          <a:p>
            <a:r>
              <a:rPr lang="zh-CN" altLang="en-US" dirty="0">
                <a:solidFill>
                  <a:schemeClr val="accent1"/>
                </a:solidFill>
              </a:rPr>
              <a:t>固态硬盘相对机械硬盘的优点</a:t>
            </a:r>
            <a:endParaRPr lang="zh-CN" altLang="en-US" dirty="0">
              <a:solidFill>
                <a:schemeClr val="accent1"/>
              </a:solidFill>
            </a:endParaRPr>
          </a:p>
        </p:txBody>
      </p:sp>
      <p:sp>
        <p:nvSpPr>
          <p:cNvPr id="44035" name="Rectangle 3"/>
          <p:cNvSpPr>
            <a:spLocks noGrp="1" noChangeArrowheads="1"/>
          </p:cNvSpPr>
          <p:nvPr>
            <p:ph type="body" idx="1"/>
          </p:nvPr>
        </p:nvSpPr>
        <p:spPr>
          <a:xfrm>
            <a:off x="407368" y="908721"/>
            <a:ext cx="11521280" cy="3744615"/>
          </a:xfrm>
        </p:spPr>
        <p:txBody>
          <a:bodyPr/>
          <a:lstStyle/>
          <a:p>
            <a:pPr>
              <a:lnSpc>
                <a:spcPct val="150000"/>
              </a:lnSpc>
              <a:spcBef>
                <a:spcPts val="600"/>
              </a:spcBef>
              <a:spcAft>
                <a:spcPts val="600"/>
              </a:spcAft>
            </a:pPr>
            <a:r>
              <a:rPr lang="en-US" altLang="zh-CN" sz="2000" b="0" dirty="0"/>
              <a:t>1</a:t>
            </a:r>
            <a:r>
              <a:rPr lang="zh-CN" altLang="en-US" sz="2000" b="0" dirty="0"/>
              <a:t>、存取速度快，这是固态硬盘最大的优点，固态硬盘没有磁头，采用快速随机读取，读延迟极小，无论是启动系统还是运行大型软件，固态硬盘的速度相比主流的机械硬盘有了质的飞跃</a:t>
            </a:r>
            <a:endParaRPr lang="zh-CN" altLang="en-US" sz="2000" b="0" dirty="0"/>
          </a:p>
          <a:p>
            <a:pPr>
              <a:lnSpc>
                <a:spcPct val="150000"/>
              </a:lnSpc>
              <a:spcBef>
                <a:spcPts val="600"/>
              </a:spcBef>
              <a:spcAft>
                <a:spcPts val="600"/>
              </a:spcAft>
            </a:pPr>
            <a:r>
              <a:rPr lang="en-US" altLang="zh-CN" sz="2000" b="0" dirty="0"/>
              <a:t>2</a:t>
            </a:r>
            <a:r>
              <a:rPr lang="zh-CN" altLang="en-US" sz="2000" b="0" dirty="0"/>
              <a:t>、防震抗摔，固态硬盘内部不存在任何机械活动部件，不会发生机械故障，也不怕碰撞、冲击、振动。这样即使在高速移动甚至伴随翻转倾斜的情况下也不会影响到正常使用，而且在笔记本电脑发生意外掉落或与硬物碰撞时能够将数据丢失的可能性降到最小。</a:t>
            </a:r>
            <a:endParaRPr lang="zh-CN" altLang="en-US" sz="2000" b="0" dirty="0"/>
          </a:p>
          <a:p>
            <a:pPr>
              <a:lnSpc>
                <a:spcPct val="150000"/>
              </a:lnSpc>
              <a:spcBef>
                <a:spcPts val="600"/>
              </a:spcBef>
              <a:spcAft>
                <a:spcPts val="600"/>
              </a:spcAft>
            </a:pPr>
            <a:r>
              <a:rPr lang="en-US" altLang="zh-CN" sz="2000" b="0" dirty="0"/>
              <a:t>3</a:t>
            </a:r>
            <a:r>
              <a:rPr lang="zh-CN" altLang="en-US" sz="2000" b="0" dirty="0"/>
              <a:t>、发热低、零噪音，由于没有机械马达，工作时噪音值为</a:t>
            </a:r>
            <a:r>
              <a:rPr lang="en-US" altLang="zh-CN" sz="2000" b="0" dirty="0"/>
              <a:t>0</a:t>
            </a:r>
            <a:r>
              <a:rPr lang="zh-CN" altLang="en-US" sz="2000" b="0" dirty="0"/>
              <a:t>分贝，闪存芯片发热量小。</a:t>
            </a:r>
            <a:endParaRPr lang="zh-CN" altLang="en-US" sz="2000" b="0" dirty="0"/>
          </a:p>
          <a:p>
            <a:pPr>
              <a:lnSpc>
                <a:spcPct val="150000"/>
              </a:lnSpc>
              <a:spcBef>
                <a:spcPts val="600"/>
              </a:spcBef>
              <a:spcAft>
                <a:spcPts val="600"/>
              </a:spcAft>
            </a:pPr>
            <a:r>
              <a:rPr lang="en-US" altLang="zh-CN" sz="2000" b="0" dirty="0"/>
              <a:t>4</a:t>
            </a:r>
            <a:r>
              <a:rPr lang="zh-CN" altLang="en-US" sz="2000" b="0" dirty="0"/>
              <a:t>、体积小，相比传统的机械硬盘，固态硬盘体积更小，重量更轻，方便携带。</a:t>
            </a:r>
            <a:endParaRPr lang="zh-CN" altLang="en-US" sz="2000" b="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a:xfrm>
            <a:off x="191344" y="176077"/>
            <a:ext cx="5257800" cy="372603"/>
          </a:xfrm>
        </p:spPr>
        <p:txBody>
          <a:bodyPr/>
          <a:lstStyle/>
          <a:p>
            <a:r>
              <a:rPr lang="zh-CN" altLang="en-US" dirty="0">
                <a:solidFill>
                  <a:schemeClr val="accent1"/>
                </a:solidFill>
              </a:rPr>
              <a:t>　固态硬盘缺点</a:t>
            </a:r>
            <a:endParaRPr lang="zh-CN" altLang="en-US" dirty="0">
              <a:solidFill>
                <a:schemeClr val="accent1"/>
              </a:solidFill>
            </a:endParaRPr>
          </a:p>
        </p:txBody>
      </p:sp>
      <p:sp>
        <p:nvSpPr>
          <p:cNvPr id="46083" name="Rectangle 3"/>
          <p:cNvSpPr>
            <a:spLocks noGrp="1" noChangeArrowheads="1"/>
          </p:cNvSpPr>
          <p:nvPr>
            <p:ph type="body" idx="1"/>
          </p:nvPr>
        </p:nvSpPr>
        <p:spPr>
          <a:xfrm>
            <a:off x="335360" y="908720"/>
            <a:ext cx="11017224" cy="3898503"/>
          </a:xfrm>
        </p:spPr>
        <p:txBody>
          <a:bodyPr/>
          <a:lstStyle/>
          <a:p>
            <a:pPr>
              <a:lnSpc>
                <a:spcPct val="150000"/>
              </a:lnSpc>
            </a:pPr>
            <a:r>
              <a:rPr lang="en-US" altLang="zh-CN" sz="2000" b="0" dirty="0"/>
              <a:t>1</a:t>
            </a:r>
            <a:r>
              <a:rPr lang="zh-CN" altLang="en-US" sz="2000" b="0" dirty="0"/>
              <a:t>、成本高、容量小，相比机械硬盘，一般的固态硬盘容量小得多，目前容量较大的固态硬盘也只有</a:t>
            </a:r>
            <a:r>
              <a:rPr lang="en-US" altLang="zh-CN" sz="2000" b="0" dirty="0"/>
              <a:t>1TGB</a:t>
            </a:r>
            <a:r>
              <a:rPr lang="zh-CN" altLang="en-US" sz="2000" b="0" dirty="0"/>
              <a:t>（有更大的，贵）。价钱方面，目前一个固态盘的价钱是机械硬盘的</a:t>
            </a:r>
            <a:r>
              <a:rPr lang="en-US" altLang="zh-CN" sz="2000" b="0" dirty="0"/>
              <a:t>3-5</a:t>
            </a:r>
            <a:r>
              <a:rPr lang="zh-CN" altLang="en-US" sz="2000" b="0" dirty="0"/>
              <a:t>倍。</a:t>
            </a:r>
            <a:endParaRPr lang="zh-CN" altLang="en-US" sz="2000" b="0" dirty="0"/>
          </a:p>
          <a:p>
            <a:pPr>
              <a:lnSpc>
                <a:spcPct val="150000"/>
              </a:lnSpc>
              <a:spcBef>
                <a:spcPts val="600"/>
              </a:spcBef>
              <a:spcAft>
                <a:spcPts val="600"/>
              </a:spcAft>
            </a:pPr>
            <a:r>
              <a:rPr lang="en-US" altLang="zh-CN" sz="2000" b="0" dirty="0"/>
              <a:t>2</a:t>
            </a:r>
            <a:r>
              <a:rPr lang="zh-CN" altLang="en-US" sz="2000" b="0" dirty="0"/>
              <a:t>、写入速度相对慢，固态硬盘在数据读取上优势明显，但在数据写入速度要慢一些，而且容易产生碎片。</a:t>
            </a:r>
            <a:endParaRPr lang="zh-CN" altLang="en-US" sz="2000" b="0" dirty="0"/>
          </a:p>
          <a:p>
            <a:pPr>
              <a:lnSpc>
                <a:spcPct val="150000"/>
              </a:lnSpc>
            </a:pPr>
            <a:r>
              <a:rPr lang="en-US" altLang="zh-CN" sz="2000" b="0" dirty="0"/>
              <a:t>3</a:t>
            </a:r>
            <a:r>
              <a:rPr lang="zh-CN" altLang="en-US" sz="2000" b="0" dirty="0"/>
              <a:t>、寿命相对短，一般闪存的固态硬盘写入寿命为</a:t>
            </a:r>
            <a:r>
              <a:rPr lang="en-US" altLang="zh-CN" sz="2000" b="0" dirty="0"/>
              <a:t>10</a:t>
            </a:r>
            <a:r>
              <a:rPr lang="zh-CN" altLang="en-US" sz="2000" b="0" dirty="0"/>
              <a:t>万次，最新技术可达</a:t>
            </a:r>
            <a:r>
              <a:rPr lang="en-US" altLang="zh-CN" sz="2000" b="0" dirty="0"/>
              <a:t>100</a:t>
            </a:r>
            <a:r>
              <a:rPr lang="zh-CN" altLang="en-US" sz="2000" b="0" dirty="0"/>
              <a:t>万到</a:t>
            </a:r>
            <a:r>
              <a:rPr lang="en-US" altLang="zh-CN" sz="2000" b="0" dirty="0"/>
              <a:t>500</a:t>
            </a:r>
            <a:r>
              <a:rPr lang="zh-CN" altLang="en-US" sz="2000" b="0" dirty="0"/>
              <a:t>万次，这对</a:t>
            </a:r>
            <a:r>
              <a:rPr lang="en-US" altLang="zh-CN" sz="2000" b="0" dirty="0"/>
              <a:t>U</a:t>
            </a:r>
            <a:r>
              <a:rPr lang="zh-CN" altLang="en-US" sz="2000" b="0" dirty="0"/>
              <a:t>盘或其他数码产品来说不算什么，但固态硬盘在系统上的写入速度会很容易超过这个数量。</a:t>
            </a:r>
            <a:endParaRPr lang="zh-CN" altLang="en-US" sz="2000" b="0" dirty="0"/>
          </a:p>
          <a:p>
            <a:pPr>
              <a:lnSpc>
                <a:spcPct val="150000"/>
              </a:lnSpc>
            </a:pPr>
            <a:r>
              <a:rPr lang="en-US" altLang="zh-CN" sz="2000" b="0" dirty="0"/>
              <a:t>4</a:t>
            </a:r>
            <a:r>
              <a:rPr lang="zh-CN" altLang="en-US" sz="2000" b="0" dirty="0"/>
              <a:t>、可靠性相对低，如果固态硬盘数据损坏后是难以修复的，目前的数据修复技术基本不可能在损坏的芯片中恢复数据。而机械硬盘还能挽回一些数据。</a:t>
            </a:r>
            <a:endParaRPr lang="zh-CN" altLang="en-US" sz="20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Effect transition="in" filter="fade">
                                      <p:cBhvr>
                                        <p:cTn id="7" dur="500"/>
                                        <p:tgtEl>
                                          <p:spTgt spid="460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083">
                                            <p:txEl>
                                              <p:pRg st="1" end="1"/>
                                            </p:txEl>
                                          </p:spTgt>
                                        </p:tgtEl>
                                        <p:attrNameLst>
                                          <p:attrName>style.visibility</p:attrName>
                                        </p:attrNameLst>
                                      </p:cBhvr>
                                      <p:to>
                                        <p:strVal val="visible"/>
                                      </p:to>
                                    </p:set>
                                    <p:animEffect transition="in" filter="fade">
                                      <p:cBhvr>
                                        <p:cTn id="12" dur="500"/>
                                        <p:tgtEl>
                                          <p:spTgt spid="460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083">
                                            <p:txEl>
                                              <p:pRg st="2" end="2"/>
                                            </p:txEl>
                                          </p:spTgt>
                                        </p:tgtEl>
                                        <p:attrNameLst>
                                          <p:attrName>style.visibility</p:attrName>
                                        </p:attrNameLst>
                                      </p:cBhvr>
                                      <p:to>
                                        <p:strVal val="visible"/>
                                      </p:to>
                                    </p:set>
                                    <p:animEffect transition="in" filter="fade">
                                      <p:cBhvr>
                                        <p:cTn id="17" dur="500"/>
                                        <p:tgtEl>
                                          <p:spTgt spid="460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083">
                                            <p:txEl>
                                              <p:pRg st="3" end="3"/>
                                            </p:txEl>
                                          </p:spTgt>
                                        </p:tgtEl>
                                        <p:attrNameLst>
                                          <p:attrName>style.visibility</p:attrName>
                                        </p:attrNameLst>
                                      </p:cBhvr>
                                      <p:to>
                                        <p:strVal val="visible"/>
                                      </p:to>
                                    </p:set>
                                    <p:animEffect transition="in" filter="fade">
                                      <p:cBhvr>
                                        <p:cTn id="22" dur="500"/>
                                        <p:tgtEl>
                                          <p:spTgt spid="460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a:xfrm>
            <a:off x="119336" y="260648"/>
            <a:ext cx="6408712" cy="372603"/>
          </a:xfrm>
        </p:spPr>
        <p:txBody>
          <a:bodyPr/>
          <a:lstStyle/>
          <a:p>
            <a:r>
              <a:rPr lang="zh-CN" altLang="en-US" dirty="0">
                <a:solidFill>
                  <a:schemeClr val="accent1"/>
                </a:solidFill>
              </a:rPr>
              <a:t>　固态硬盘 </a:t>
            </a:r>
            <a:r>
              <a:rPr lang="en-US" altLang="zh-CN" dirty="0">
                <a:solidFill>
                  <a:schemeClr val="accent1"/>
                </a:solidFill>
              </a:rPr>
              <a:t>VS </a:t>
            </a:r>
            <a:r>
              <a:rPr lang="zh-CN" altLang="en-US" dirty="0">
                <a:solidFill>
                  <a:schemeClr val="accent1"/>
                </a:solidFill>
              </a:rPr>
              <a:t>机械硬盘大小</a:t>
            </a:r>
            <a:endParaRPr lang="zh-CN" altLang="en-US" dirty="0">
              <a:solidFill>
                <a:schemeClr val="accent1"/>
              </a:solidFill>
            </a:endParaRPr>
          </a:p>
        </p:txBody>
      </p:sp>
      <p:pic>
        <p:nvPicPr>
          <p:cNvPr id="5" name="Picture 4" descr="至少200%提升机械/固态硬盘对比评测(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27448" y="1340768"/>
            <a:ext cx="7703521" cy="4825206"/>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 name="图片 1"/>
          <p:cNvPicPr>
            <a:picLocks noChangeAspect="1"/>
          </p:cNvPicPr>
          <p:nvPr/>
        </p:nvPicPr>
        <p:blipFill>
          <a:blip r:embed="rId2"/>
          <a:stretch>
            <a:fillRect/>
          </a:stretch>
        </p:blipFill>
        <p:spPr>
          <a:xfrm>
            <a:off x="7392144" y="1700808"/>
            <a:ext cx="3190618" cy="138270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4" descr="羊皮纸"/>
          <p:cNvSpPr>
            <a:spLocks noChangeArrowheads="1"/>
          </p:cNvSpPr>
          <p:nvPr/>
        </p:nvSpPr>
        <p:spPr bwMode="auto">
          <a:xfrm>
            <a:off x="2567608" y="908720"/>
            <a:ext cx="6840538" cy="5233988"/>
          </a:xfrm>
          <a:prstGeom prst="verticalScroll">
            <a:avLst>
              <a:gd name="adj" fmla="val 12500"/>
            </a:avLst>
          </a:prstGeom>
          <a:blipFill dpi="0" rotWithShape="1">
            <a:blip r:embed="rId1" cstate="print"/>
            <a:srcRect/>
            <a:tile tx="0" ty="0" sx="100000" sy="100000" flip="none" algn="tl"/>
          </a:blipFill>
          <a:ln w="12700">
            <a:solidFill>
              <a:srgbClr val="FF9900"/>
            </a:solidFill>
            <a:round/>
          </a:ln>
        </p:spPr>
        <p:txBody>
          <a:bodyPr lIns="63500" tIns="97200" rIns="63500" bIns="61200" anchor="ctr"/>
          <a:lstStyle/>
          <a:p>
            <a:pPr algn="ctr" eaLnBrk="0" hangingPunct="0"/>
            <a:endParaRPr lang="zh-CN" altLang="en-US"/>
          </a:p>
        </p:txBody>
      </p:sp>
      <p:sp>
        <p:nvSpPr>
          <p:cNvPr id="22531" name="Rectangle 5"/>
          <p:cNvSpPr>
            <a:spLocks noChangeArrowheads="1"/>
          </p:cNvSpPr>
          <p:nvPr/>
        </p:nvSpPr>
        <p:spPr bwMode="auto">
          <a:xfrm>
            <a:off x="3952875" y="1071564"/>
            <a:ext cx="4679950" cy="511175"/>
          </a:xfrm>
          <a:prstGeom prst="rect">
            <a:avLst/>
          </a:prstGeom>
          <a:noFill/>
          <a:ln w="9525">
            <a:noFill/>
            <a:miter lim="800000"/>
          </a:ln>
        </p:spPr>
        <p:txBody>
          <a:bodyPr/>
          <a:lstStyle/>
          <a:p>
            <a:pPr algn="ctr" eaLnBrk="0" hangingPunct="0">
              <a:lnSpc>
                <a:spcPct val="87000"/>
              </a:lnSpc>
              <a:buNone/>
            </a:pPr>
            <a:r>
              <a:rPr lang="zh-CN" altLang="en-US" sz="2800" dirty="0">
                <a:solidFill>
                  <a:srgbClr val="FF0000"/>
                </a:solidFill>
                <a:latin typeface="楷体_GB2312"/>
                <a:ea typeface="楷体_GB2312"/>
                <a:cs typeface="楷体_GB2312"/>
              </a:rPr>
              <a:t>第八部分：虚拟存储器</a:t>
            </a:r>
            <a:endParaRPr lang="zh-CN" altLang="en-US" sz="2800" dirty="0">
              <a:solidFill>
                <a:srgbClr val="FF0000"/>
              </a:solidFill>
              <a:latin typeface="楷体_GB2312"/>
              <a:ea typeface="楷体_GB2312"/>
              <a:cs typeface="楷体_GB2312"/>
            </a:endParaRPr>
          </a:p>
        </p:txBody>
      </p:sp>
      <p:sp>
        <p:nvSpPr>
          <p:cNvPr id="22532" name="Rectangle 6"/>
          <p:cNvSpPr>
            <a:spLocks noChangeArrowheads="1"/>
          </p:cNvSpPr>
          <p:nvPr/>
        </p:nvSpPr>
        <p:spPr bwMode="auto">
          <a:xfrm>
            <a:off x="3810000" y="1857375"/>
            <a:ext cx="4679950" cy="3786188"/>
          </a:xfrm>
          <a:prstGeom prst="rect">
            <a:avLst/>
          </a:prstGeom>
          <a:noFill/>
          <a:ln w="28575">
            <a:solidFill>
              <a:srgbClr val="05AD01"/>
            </a:solidFill>
            <a:miter lim="800000"/>
          </a:ln>
        </p:spPr>
        <p:txBody>
          <a:bodyPr lIns="63500" tIns="133200" rIns="63500" bIns="133200"/>
          <a:lstStyle/>
          <a:p>
            <a:pPr marL="609600" indent="-609600">
              <a:lnSpc>
                <a:spcPct val="75000"/>
              </a:lnSpc>
              <a:spcBef>
                <a:spcPct val="65000"/>
              </a:spcBef>
              <a:buClr>
                <a:srgbClr val="FF0000"/>
              </a:buClr>
              <a:buFont typeface="Wingdings" panose="05000000000000000000" pitchFamily="2" charset="2"/>
              <a:buAutoNum type="ea1JpnChsDbPeriod"/>
            </a:pPr>
            <a:r>
              <a:rPr lang="zh-CN" altLang="en-US" sz="2000" dirty="0">
                <a:solidFill>
                  <a:schemeClr val="accent2"/>
                </a:solidFill>
              </a:rPr>
              <a:t>辅助存储器</a:t>
            </a:r>
            <a:endParaRPr lang="en-US" altLang="zh-CN" sz="2000" dirty="0">
              <a:solidFill>
                <a:schemeClr val="accent2"/>
              </a:solidFill>
            </a:endParaRPr>
          </a:p>
          <a:p>
            <a:pPr marL="809625" lvl="1" indent="-352425">
              <a:lnSpc>
                <a:spcPct val="75000"/>
              </a:lnSpc>
              <a:spcBef>
                <a:spcPct val="65000"/>
              </a:spcBef>
              <a:buClr>
                <a:srgbClr val="FF0000"/>
              </a:buClr>
              <a:buFont typeface="楷体_GB2312"/>
              <a:buAutoNum type="arabicPeriod"/>
            </a:pPr>
            <a:r>
              <a:rPr lang="zh-CN" altLang="en-US" dirty="0">
                <a:solidFill>
                  <a:schemeClr val="accent2"/>
                </a:solidFill>
              </a:rPr>
              <a:t>磁记录方式</a:t>
            </a:r>
            <a:endParaRPr lang="en-US" altLang="zh-CN" dirty="0">
              <a:solidFill>
                <a:schemeClr val="accent2"/>
              </a:solidFill>
            </a:endParaRPr>
          </a:p>
          <a:p>
            <a:pPr marL="809625" lvl="1" indent="-352425">
              <a:lnSpc>
                <a:spcPct val="75000"/>
              </a:lnSpc>
              <a:spcBef>
                <a:spcPct val="65000"/>
              </a:spcBef>
              <a:buClr>
                <a:srgbClr val="FF0000"/>
              </a:buClr>
              <a:buFont typeface="楷体_GB2312"/>
              <a:buAutoNum type="arabicPeriod"/>
            </a:pPr>
            <a:r>
              <a:rPr lang="zh-CN" altLang="en-US" dirty="0">
                <a:solidFill>
                  <a:schemeClr val="accent2"/>
                </a:solidFill>
              </a:rPr>
              <a:t>硬磁盘存储器</a:t>
            </a:r>
            <a:endParaRPr lang="en-US" altLang="zh-CN" dirty="0">
              <a:solidFill>
                <a:schemeClr val="accent2"/>
              </a:solidFill>
            </a:endParaRPr>
          </a:p>
          <a:p>
            <a:pPr marL="809625" lvl="1" indent="-352425">
              <a:lnSpc>
                <a:spcPct val="75000"/>
              </a:lnSpc>
              <a:spcBef>
                <a:spcPct val="65000"/>
              </a:spcBef>
              <a:buClr>
                <a:srgbClr val="FF0000"/>
              </a:buClr>
              <a:buFont typeface="楷体_GB2312"/>
              <a:buAutoNum type="arabicPeriod"/>
            </a:pPr>
            <a:r>
              <a:rPr lang="zh-CN" altLang="en-US" dirty="0">
                <a:solidFill>
                  <a:schemeClr val="accent2"/>
                </a:solidFill>
              </a:rPr>
              <a:t>磁盘的类型</a:t>
            </a:r>
            <a:endParaRPr lang="en-US" altLang="zh-CN" dirty="0">
              <a:solidFill>
                <a:schemeClr val="accent2"/>
              </a:solidFill>
            </a:endParaRPr>
          </a:p>
          <a:p>
            <a:pPr marL="609600" indent="-609600">
              <a:lnSpc>
                <a:spcPct val="75000"/>
              </a:lnSpc>
              <a:spcBef>
                <a:spcPct val="65000"/>
              </a:spcBef>
              <a:buClr>
                <a:srgbClr val="FF0000"/>
              </a:buClr>
              <a:buFont typeface="Wingdings" panose="05000000000000000000" pitchFamily="2" charset="2"/>
              <a:buAutoNum type="ea1JpnChsDbPeriod"/>
            </a:pPr>
            <a:r>
              <a:rPr lang="zh-CN" altLang="en-US" sz="2000" dirty="0">
                <a:solidFill>
                  <a:srgbClr val="B2B2B2"/>
                </a:solidFill>
              </a:rPr>
              <a:t>虚拟存储器</a:t>
            </a:r>
            <a:endParaRPr lang="zh-CN" altLang="en-US" sz="2000" dirty="0">
              <a:solidFill>
                <a:srgbClr val="B2B2B2"/>
              </a:solidFill>
            </a:endParaRPr>
          </a:p>
        </p:txBody>
      </p:sp>
      <p:sp>
        <p:nvSpPr>
          <p:cNvPr id="6" name="左箭头 5"/>
          <p:cNvSpPr>
            <a:spLocks noChangeArrowheads="1"/>
          </p:cNvSpPr>
          <p:nvPr/>
        </p:nvSpPr>
        <p:spPr bwMode="auto">
          <a:xfrm>
            <a:off x="6238876" y="3071242"/>
            <a:ext cx="714375" cy="285750"/>
          </a:xfrm>
          <a:prstGeom prst="leftArrow">
            <a:avLst>
              <a:gd name="adj1" fmla="val 50000"/>
              <a:gd name="adj2" fmla="val 50000"/>
            </a:avLst>
          </a:prstGeom>
          <a:solidFill>
            <a:srgbClr val="FFFF00"/>
          </a:solidFill>
          <a:ln w="12700" algn="ctr">
            <a:solidFill>
              <a:schemeClr val="tx1"/>
            </a:solidFill>
            <a:round/>
          </a:ln>
        </p:spPr>
        <p:txBody>
          <a:bodyPr/>
          <a:lstStyle/>
          <a:p>
            <a:pPr algn="ctr" eaLnBrk="0" hangingPunct="0"/>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79376" y="188640"/>
            <a:ext cx="5257800" cy="373062"/>
          </a:xfrm>
        </p:spPr>
        <p:txBody>
          <a:bodyPr/>
          <a:lstStyle/>
          <a:p>
            <a:r>
              <a:rPr lang="zh-CN" altLang="en-US" dirty="0"/>
              <a:t>磁盘的类型</a:t>
            </a:r>
            <a:endParaRPr lang="en-US" altLang="zh-CN" dirty="0"/>
          </a:p>
        </p:txBody>
      </p:sp>
      <p:sp>
        <p:nvSpPr>
          <p:cNvPr id="23555" name="Rectangle 3"/>
          <p:cNvSpPr>
            <a:spLocks noGrp="1" noChangeArrowheads="1"/>
          </p:cNvSpPr>
          <p:nvPr>
            <p:ph type="body" idx="1"/>
          </p:nvPr>
        </p:nvSpPr>
        <p:spPr>
          <a:xfrm>
            <a:off x="479376" y="908721"/>
            <a:ext cx="5400600" cy="2304255"/>
          </a:xfrm>
        </p:spPr>
        <p:txBody>
          <a:bodyPr/>
          <a:lstStyle/>
          <a:p>
            <a:r>
              <a:rPr lang="zh-CN" altLang="en-US" sz="2000" dirty="0">
                <a:ea typeface="宋体" panose="02010600030101010101" pitchFamily="2" charset="-122"/>
              </a:rPr>
              <a:t>软盘（</a:t>
            </a:r>
            <a:r>
              <a:rPr lang="en-US" altLang="zh-CN" sz="2000" dirty="0">
                <a:ea typeface="宋体" panose="02010600030101010101" pitchFamily="2" charset="-122"/>
              </a:rPr>
              <a:t>Floppy Disk</a:t>
            </a:r>
            <a:r>
              <a:rPr lang="zh-CN" altLang="en-US" sz="2000" dirty="0">
                <a:ea typeface="宋体" panose="02010600030101010101" pitchFamily="2" charset="-122"/>
              </a:rPr>
              <a:t>）</a:t>
            </a:r>
            <a:endParaRPr lang="en-US" altLang="zh-CN" sz="2000" dirty="0">
              <a:ea typeface="宋体" panose="02010600030101010101" pitchFamily="2" charset="-122"/>
            </a:endParaRPr>
          </a:p>
          <a:p>
            <a:r>
              <a:rPr lang="zh-CN" altLang="en-US" sz="2000" dirty="0">
                <a:ea typeface="宋体" panose="02010600030101010101" pitchFamily="2" charset="-122"/>
              </a:rPr>
              <a:t>硬盘（</a:t>
            </a:r>
            <a:r>
              <a:rPr lang="en-US" altLang="zh-CN" sz="2000" dirty="0">
                <a:ea typeface="宋体" panose="02010600030101010101" pitchFamily="2" charset="-122"/>
              </a:rPr>
              <a:t>Hard Disk</a:t>
            </a:r>
            <a:r>
              <a:rPr lang="zh-CN" altLang="en-US" sz="2000" dirty="0">
                <a:ea typeface="宋体" panose="02010600030101010101" pitchFamily="2" charset="-122"/>
              </a:rPr>
              <a:t>）</a:t>
            </a:r>
            <a:endParaRPr lang="en-US" altLang="zh-CN" sz="2000" dirty="0">
              <a:ea typeface="宋体" panose="02010600030101010101" pitchFamily="2" charset="-122"/>
            </a:endParaRPr>
          </a:p>
          <a:p>
            <a:pPr lvl="1"/>
            <a:r>
              <a:rPr lang="en-US" altLang="zh-CN" sz="1800" dirty="0">
                <a:latin typeface="Times New Roman" panose="02020603050405020304" pitchFamily="18" charset="0"/>
                <a:cs typeface="Times New Roman" panose="02020603050405020304" pitchFamily="18" charset="0"/>
              </a:rPr>
              <a:t>IDE</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Integrated Drive Electronics</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 EIDE</a:t>
            </a:r>
            <a:endParaRPr lang="en-US" altLang="zh-CN" sz="1800" dirty="0">
              <a:latin typeface="Times New Roman" panose="02020603050405020304" pitchFamily="18" charset="0"/>
              <a:cs typeface="Times New Roman" panose="02020603050405020304" pitchFamily="18" charset="0"/>
            </a:endParaRPr>
          </a:p>
          <a:p>
            <a:pPr lvl="1"/>
            <a:r>
              <a:rPr lang="en-US" altLang="zh-CN" sz="1800" dirty="0">
                <a:latin typeface="Times New Roman" panose="02020603050405020304" pitchFamily="18" charset="0"/>
                <a:cs typeface="Times New Roman" panose="02020603050405020304" pitchFamily="18" charset="0"/>
              </a:rPr>
              <a:t>SCSI</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Small Computer System Interface</a:t>
            </a:r>
            <a:r>
              <a:rPr lang="zh-CN" altLang="en-US" sz="1800" dirty="0">
                <a:latin typeface="Times New Roman" panose="02020603050405020304" pitchFamily="18" charset="0"/>
                <a:cs typeface="Times New Roman" panose="02020603050405020304" pitchFamily="18" charset="0"/>
              </a:rPr>
              <a:t>） </a:t>
            </a:r>
            <a:endParaRPr lang="en-US" altLang="zh-CN" sz="1800" dirty="0">
              <a:latin typeface="Times New Roman" panose="02020603050405020304" pitchFamily="18" charset="0"/>
              <a:cs typeface="Times New Roman" panose="02020603050405020304" pitchFamily="18" charset="0"/>
            </a:endParaRPr>
          </a:p>
          <a:p>
            <a:pPr lvl="1"/>
            <a:r>
              <a:rPr lang="en-US" altLang="zh-CN" sz="1800" dirty="0">
                <a:latin typeface="Times New Roman" panose="02020603050405020304" pitchFamily="18" charset="0"/>
                <a:cs typeface="Times New Roman" panose="02020603050405020304" pitchFamily="18" charset="0"/>
              </a:rPr>
              <a:t>SATA</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Serial-ATA</a:t>
            </a:r>
            <a:r>
              <a:rPr lang="zh-CN" altLang="en-US" sz="1800" dirty="0">
                <a:latin typeface="Times New Roman" panose="02020603050405020304" pitchFamily="18" charset="0"/>
                <a:cs typeface="Times New Roman" panose="02020603050405020304" pitchFamily="18" charset="0"/>
              </a:rPr>
              <a:t>） </a:t>
            </a:r>
            <a:endParaRPr lang="en-US" altLang="zh-CN" sz="1800" dirty="0">
              <a:latin typeface="Times New Roman" panose="02020603050405020304" pitchFamily="18" charset="0"/>
              <a:cs typeface="Times New Roman" panose="02020603050405020304" pitchFamily="18" charset="0"/>
            </a:endParaRPr>
          </a:p>
          <a:p>
            <a:pPr lvl="1"/>
            <a:r>
              <a:rPr lang="en-US" altLang="zh-CN" sz="1800" dirty="0">
                <a:latin typeface="Times New Roman" panose="02020603050405020304" pitchFamily="18" charset="0"/>
                <a:cs typeface="Times New Roman" panose="02020603050405020304" pitchFamily="18" charset="0"/>
              </a:rPr>
              <a:t>SAS</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Serial Attached SCSI</a:t>
            </a:r>
            <a:r>
              <a:rPr lang="zh-CN" altLang="en-US" sz="1800" dirty="0">
                <a:latin typeface="Times New Roman" panose="02020603050405020304" pitchFamily="18" charset="0"/>
                <a:cs typeface="Times New Roman" panose="02020603050405020304" pitchFamily="18" charset="0"/>
              </a:rPr>
              <a:t>） </a:t>
            </a:r>
            <a:endParaRPr lang="zh-CN" altLang="en-US" sz="1800" dirty="0">
              <a:latin typeface="Times New Roman" panose="02020603050405020304" pitchFamily="18" charset="0"/>
              <a:cs typeface="Times New Roman" panose="02020603050405020304" pitchFamily="18" charset="0"/>
            </a:endParaRPr>
          </a:p>
          <a:p>
            <a:endParaRPr lang="zh-CN" altLang="en-US" sz="2400" dirty="0">
              <a:ea typeface="宋体" panose="02010600030101010101" pitchFamily="2" charset="-122"/>
            </a:endParaRPr>
          </a:p>
          <a:p>
            <a:pPr marL="474980" lvl="1" indent="0">
              <a:buNone/>
            </a:pPr>
            <a:endParaRPr lang="en-US" altLang="zh-CN" sz="1800" dirty="0">
              <a:ea typeface="宋体" panose="02010600030101010101" pitchFamily="2" charset="-122"/>
            </a:endParaRPr>
          </a:p>
        </p:txBody>
      </p:sp>
      <p:pic>
        <p:nvPicPr>
          <p:cNvPr id="23556" name="Picture 4" descr="https://iknow-pic.cdn.bcebos.com/bd315c6034a85edf542075cf4f540923dc5475a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60096" y="958267"/>
            <a:ext cx="4198876" cy="2326717"/>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s://gimg2.baidu.com/image_search/src=http%3A%2F%2Fg1.cms.51yxwz.com%2F20181228164428002158%2Fresource%2Fimages%2Fb255d2040b4e4933b116663bdc95c06a_35.jpg&amp;refer=http%3A%2F%2Fg1.cms.51yxwz.com&amp;app=2002&amp;size=f9999,10000&amp;q=a80&amp;n=0&amp;g=0n&amp;fmt=jpeg?sec=1641294072&amp;t=c4bc11d4de1527662f68aa1c9d5ec89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3278" y="3523828"/>
            <a:ext cx="42291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https://gimg2.baidu.com/image_search/src=http%3A%2F%2Fimage4.it168.com%2F2009%2F11%2F24%2F4cb4082f-2946-41eb-9b69-cbc618624b5a.jpg&amp;refer=http%3A%2F%2Fimage4.it168.com&amp;app=2002&amp;size=f9999,10000&amp;q=a80&amp;n=0&amp;g=0n&amp;fmt=jpeg?sec=1641294915&amp;t=4302e105ac829feee2447866b8f04ad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00" y="3329142"/>
            <a:ext cx="4968552" cy="30534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55">
                                            <p:txEl>
                                              <p:pRg st="4" end="4"/>
                                            </p:txEl>
                                          </p:spTgt>
                                        </p:tgtEl>
                                        <p:attrNameLst>
                                          <p:attrName>style.visibility</p:attrName>
                                        </p:attrNameLst>
                                      </p:cBhvr>
                                      <p:to>
                                        <p:strVal val="visible"/>
                                      </p:to>
                                    </p:set>
                                    <p:animEffect transition="in" filter="fade">
                                      <p:cBhvr>
                                        <p:cTn id="7" dur="500"/>
                                        <p:tgtEl>
                                          <p:spTgt spid="2355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555">
                                            <p:txEl>
                                              <p:pRg st="5" end="5"/>
                                            </p:txEl>
                                          </p:spTgt>
                                        </p:tgtEl>
                                        <p:attrNameLst>
                                          <p:attrName>style.visibility</p:attrName>
                                        </p:attrNameLst>
                                      </p:cBhvr>
                                      <p:to>
                                        <p:strVal val="visible"/>
                                      </p:to>
                                    </p:set>
                                    <p:animEffect transition="in" filter="fade">
                                      <p:cBhvr>
                                        <p:cTn id="10" dur="500"/>
                                        <p:tgtEl>
                                          <p:spTgt spid="23555">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3558"/>
                                        </p:tgtEl>
                                        <p:attrNameLst>
                                          <p:attrName>style.visibility</p:attrName>
                                        </p:attrNameLst>
                                      </p:cBhvr>
                                      <p:to>
                                        <p:strVal val="visible"/>
                                      </p:to>
                                    </p:set>
                                    <p:animEffect transition="in" filter="fade">
                                      <p:cBhvr>
                                        <p:cTn id="13" dur="500"/>
                                        <p:tgtEl>
                                          <p:spTgt spid="23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35360" y="198996"/>
            <a:ext cx="5257800" cy="349684"/>
          </a:xfrm>
        </p:spPr>
        <p:txBody>
          <a:bodyPr/>
          <a:lstStyle/>
          <a:p>
            <a:r>
              <a:rPr lang="zh-CN" altLang="en-US" dirty="0"/>
              <a:t>硬磁盘的类型</a:t>
            </a:r>
            <a:endParaRPr lang="en-US" altLang="zh-CN" dirty="0"/>
          </a:p>
        </p:txBody>
      </p:sp>
      <p:sp>
        <p:nvSpPr>
          <p:cNvPr id="24579" name="Rectangle 3"/>
          <p:cNvSpPr>
            <a:spLocks noGrp="1" noChangeArrowheads="1"/>
          </p:cNvSpPr>
          <p:nvPr>
            <p:ph type="body" idx="1"/>
          </p:nvPr>
        </p:nvSpPr>
        <p:spPr>
          <a:xfrm>
            <a:off x="263352" y="692697"/>
            <a:ext cx="11737304" cy="5683607"/>
          </a:xfrm>
        </p:spPr>
        <p:txBody>
          <a:bodyPr/>
          <a:lstStyle/>
          <a:p>
            <a:pPr>
              <a:lnSpc>
                <a:spcPct val="150000"/>
              </a:lnSpc>
            </a:pPr>
            <a:r>
              <a:rPr lang="en-US" altLang="zh-CN" dirty="0">
                <a:latin typeface="Times New Roman" panose="02020603050405020304" pitchFamily="18" charset="0"/>
                <a:cs typeface="Times New Roman" panose="02020603050405020304" pitchFamily="18" charset="0"/>
              </a:rPr>
              <a:t>SATA</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Serial-ATA</a:t>
            </a:r>
            <a:r>
              <a:rPr lang="zh-CN" altLang="en-US" dirty="0">
                <a:latin typeface="Times New Roman" panose="02020603050405020304" pitchFamily="18" charset="0"/>
                <a:cs typeface="Times New Roman" panose="02020603050405020304" pitchFamily="18" charset="0"/>
              </a:rPr>
              <a:t>）</a:t>
            </a:r>
            <a:r>
              <a:rPr lang="zh-CN" altLang="en-US" dirty="0"/>
              <a:t>磁盘：</a:t>
            </a:r>
            <a:r>
              <a:rPr lang="en-US" altLang="zh-CN" dirty="0"/>
              <a:t>IDE</a:t>
            </a:r>
            <a:r>
              <a:rPr lang="zh-CN" altLang="en-US" dirty="0"/>
              <a:t>属</a:t>
            </a:r>
            <a:r>
              <a:rPr lang="en-US" altLang="zh-CN" dirty="0"/>
              <a:t>Parallel-ATA</a:t>
            </a:r>
            <a:r>
              <a:rPr lang="zh-CN" altLang="en-US" dirty="0"/>
              <a:t>，</a:t>
            </a:r>
            <a:r>
              <a:rPr lang="en-US" altLang="zh-CN" dirty="0"/>
              <a:t>SATA</a:t>
            </a:r>
            <a:r>
              <a:rPr lang="zh-CN" altLang="en-US" dirty="0"/>
              <a:t>具有更快的外部接口传输速度，数据校验措施更为完善 </a:t>
            </a:r>
            <a:endParaRPr lang="en-US" altLang="zh-CN" dirty="0"/>
          </a:p>
          <a:p>
            <a:pPr lvl="1">
              <a:lnSpc>
                <a:spcPct val="150000"/>
              </a:lnSpc>
            </a:pPr>
            <a:r>
              <a:rPr lang="zh-CN" altLang="en-US" b="0" dirty="0"/>
              <a:t>改用线路相互间干扰较小的串行线路进行信号传输，相比原来的并行总线，</a:t>
            </a:r>
            <a:r>
              <a:rPr lang="en-US" altLang="zh-CN" b="0" dirty="0"/>
              <a:t>SATA</a:t>
            </a:r>
            <a:r>
              <a:rPr lang="zh-CN" altLang="en-US" b="0" dirty="0"/>
              <a:t>的工作频率得以大大提升 </a:t>
            </a:r>
            <a:endParaRPr lang="en-US" altLang="zh-CN" b="0" dirty="0"/>
          </a:p>
          <a:p>
            <a:pPr lvl="1">
              <a:lnSpc>
                <a:spcPct val="150000"/>
              </a:lnSpc>
            </a:pPr>
            <a:r>
              <a:rPr lang="en-US" altLang="zh-CN" b="0" dirty="0"/>
              <a:t>SATA</a:t>
            </a:r>
            <a:r>
              <a:rPr lang="zh-CN" altLang="en-US" b="0" dirty="0"/>
              <a:t>具有更简洁方便的布局连线方式，在有限机箱内，更有利于散热，使内部电磁干扰降低很多 </a:t>
            </a:r>
            <a:endParaRPr lang="en-US" altLang="zh-CN" b="0" dirty="0"/>
          </a:p>
          <a:p>
            <a:pPr lvl="1">
              <a:lnSpc>
                <a:spcPct val="150000"/>
              </a:lnSpc>
            </a:pPr>
            <a:r>
              <a:rPr lang="en-US" altLang="zh-CN" b="0" dirty="0"/>
              <a:t>SATA 1.0</a:t>
            </a:r>
            <a:r>
              <a:rPr lang="zh-CN" altLang="en-US" b="0" dirty="0"/>
              <a:t>速率可达</a:t>
            </a:r>
            <a:r>
              <a:rPr lang="en-US" altLang="zh-CN" b="0" dirty="0"/>
              <a:t>150MB/s</a:t>
            </a:r>
            <a:r>
              <a:rPr lang="zh-CN" altLang="en-US" b="0" dirty="0"/>
              <a:t>，硬盘容量可达</a:t>
            </a:r>
            <a:r>
              <a:rPr lang="en-US" altLang="zh-CN" b="0" dirty="0"/>
              <a:t>400GB</a:t>
            </a:r>
            <a:r>
              <a:rPr lang="zh-CN" altLang="en-US" b="0" dirty="0"/>
              <a:t>。</a:t>
            </a:r>
            <a:r>
              <a:rPr lang="en-US" altLang="zh-CN" b="0" dirty="0"/>
              <a:t>SATA 2.0/3.0</a:t>
            </a:r>
            <a:r>
              <a:rPr lang="zh-CN" altLang="en-US" b="0" dirty="0"/>
              <a:t>可提升到</a:t>
            </a:r>
            <a:r>
              <a:rPr lang="en-US" altLang="zh-CN" b="0" dirty="0"/>
              <a:t>300</a:t>
            </a:r>
            <a:r>
              <a:rPr lang="zh-CN" altLang="en-US" b="0" dirty="0"/>
              <a:t>至</a:t>
            </a:r>
            <a:r>
              <a:rPr lang="en-US" altLang="zh-CN" b="0" dirty="0"/>
              <a:t>600MB/s </a:t>
            </a:r>
            <a:endParaRPr lang="en-US" altLang="zh-CN" b="0" dirty="0"/>
          </a:p>
          <a:p>
            <a:pPr lvl="1">
              <a:lnSpc>
                <a:spcPct val="150000"/>
              </a:lnSpc>
            </a:pPr>
            <a:r>
              <a:rPr lang="en-US" altLang="zh-CN" b="0" dirty="0"/>
              <a:t>SATA</a:t>
            </a:r>
            <a:r>
              <a:rPr lang="zh-CN" altLang="en-US" b="0" dirty="0"/>
              <a:t>是点对点的，但</a:t>
            </a:r>
            <a:r>
              <a:rPr lang="en-US" altLang="zh-CN" b="0" dirty="0"/>
              <a:t>SCSI</a:t>
            </a:r>
            <a:r>
              <a:rPr lang="zh-CN" altLang="en-US" b="0" dirty="0"/>
              <a:t>总线是共享的 </a:t>
            </a:r>
            <a:endParaRPr lang="en-US" altLang="zh-CN" b="0" dirty="0"/>
          </a:p>
          <a:p>
            <a:pPr marL="288290" lvl="1" indent="0">
              <a:lnSpc>
                <a:spcPct val="150000"/>
              </a:lnSpc>
              <a:buNone/>
            </a:pPr>
            <a:r>
              <a:rPr lang="zh-CN" altLang="en-US" dirty="0"/>
              <a:t>目前主流接口：</a:t>
            </a:r>
            <a:endParaRPr lang="en-US" altLang="zh-CN" dirty="0"/>
          </a:p>
          <a:p>
            <a:pPr lvl="1">
              <a:lnSpc>
                <a:spcPct val="150000"/>
              </a:lnSpc>
            </a:pPr>
            <a:r>
              <a:rPr lang="en-US" altLang="zh-CN" b="0" dirty="0"/>
              <a:t>SATA III</a:t>
            </a:r>
            <a:r>
              <a:rPr lang="zh-CN" altLang="en-US" b="0" dirty="0"/>
              <a:t>（</a:t>
            </a:r>
            <a:r>
              <a:rPr lang="en-US" altLang="zh-CN" b="0" dirty="0"/>
              <a:t>2009 </a:t>
            </a:r>
            <a:r>
              <a:rPr lang="zh-CN" altLang="en-US" b="0" dirty="0"/>
              <a:t>年）</a:t>
            </a:r>
            <a:endParaRPr lang="en-US" altLang="zh-CN" b="0" dirty="0"/>
          </a:p>
          <a:p>
            <a:pPr lvl="1">
              <a:lnSpc>
                <a:spcPct val="150000"/>
              </a:lnSpc>
            </a:pPr>
            <a:r>
              <a:rPr lang="en-US" altLang="zh-CN" b="0" dirty="0" err="1"/>
              <a:t>mSATA</a:t>
            </a:r>
            <a:r>
              <a:rPr lang="zh-CN" altLang="en-US" b="0" dirty="0"/>
              <a:t>（</a:t>
            </a:r>
            <a:r>
              <a:rPr lang="en-US" altLang="zh-CN" b="0" dirty="0"/>
              <a:t>mini-SATA</a:t>
            </a:r>
            <a:r>
              <a:rPr lang="zh-CN" altLang="en-US" b="0" dirty="0"/>
              <a:t>）</a:t>
            </a:r>
            <a:endParaRPr lang="en-US" altLang="zh-CN" b="0" dirty="0"/>
          </a:p>
          <a:p>
            <a:pPr lvl="1">
              <a:lnSpc>
                <a:spcPct val="150000"/>
              </a:lnSpc>
            </a:pPr>
            <a:r>
              <a:rPr lang="en-US" altLang="zh-CN" b="0" dirty="0"/>
              <a:t>M.2</a:t>
            </a:r>
            <a:r>
              <a:rPr lang="zh-CN" altLang="en-US" b="0" dirty="0"/>
              <a:t>（</a:t>
            </a:r>
            <a:r>
              <a:rPr lang="en-US" altLang="zh-CN" b="0" dirty="0" err="1"/>
              <a:t>intel</a:t>
            </a:r>
            <a:r>
              <a:rPr lang="zh-CN" altLang="en-US" b="0" dirty="0"/>
              <a:t>推出的替代</a:t>
            </a:r>
            <a:r>
              <a:rPr lang="en-US" altLang="zh-CN" b="0" dirty="0" err="1"/>
              <a:t>mSATA</a:t>
            </a:r>
            <a:r>
              <a:rPr lang="zh-CN" altLang="en-US" b="0" dirty="0"/>
              <a:t>的新的接口规范，即</a:t>
            </a:r>
            <a:r>
              <a:rPr lang="en-US" altLang="zh-CN" b="0" dirty="0"/>
              <a:t>NGFF</a:t>
            </a:r>
            <a:r>
              <a:rPr lang="zh-CN" altLang="en-US" b="0" dirty="0"/>
              <a:t>，</a:t>
            </a:r>
            <a:r>
              <a:rPr lang="en-US" altLang="zh-CN" b="0" dirty="0"/>
              <a:t>Next Generation Form Factor </a:t>
            </a:r>
            <a:r>
              <a:rPr lang="zh-CN" altLang="en-US" b="0" dirty="0"/>
              <a:t>）</a:t>
            </a:r>
            <a:endParaRPr lang="en-US" altLang="zh-CN" b="0" dirty="0"/>
          </a:p>
          <a:p>
            <a:pPr lvl="2">
              <a:lnSpc>
                <a:spcPct val="150000"/>
              </a:lnSpc>
            </a:pPr>
            <a:r>
              <a:rPr lang="zh-CN" altLang="en-US" b="0" dirty="0"/>
              <a:t>主板</a:t>
            </a:r>
            <a:r>
              <a:rPr lang="en-US" altLang="zh-CN" b="0" dirty="0"/>
              <a:t>M.2</a:t>
            </a:r>
            <a:r>
              <a:rPr lang="zh-CN" altLang="en-US" b="0" dirty="0"/>
              <a:t>接口走</a:t>
            </a:r>
            <a:r>
              <a:rPr lang="en-US" altLang="zh-CN" b="0" dirty="0"/>
              <a:t>PCI-E</a:t>
            </a:r>
            <a:r>
              <a:rPr lang="zh-CN" altLang="en-US" b="0" dirty="0"/>
              <a:t>通道传输通道带宽为</a:t>
            </a:r>
            <a:r>
              <a:rPr lang="en-US" altLang="zh-CN" b="0" dirty="0"/>
              <a:t>10Gb/s</a:t>
            </a:r>
            <a:endParaRPr lang="zh-CN" altLang="en-US" sz="1800" dirty="0">
              <a:latin typeface="宋体" panose="02010600030101010101" pitchFamily="2" charset="-122"/>
              <a:ea typeface="宋体"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63352" y="260648"/>
            <a:ext cx="5257800" cy="373062"/>
          </a:xfrm>
        </p:spPr>
        <p:txBody>
          <a:bodyPr/>
          <a:lstStyle/>
          <a:p>
            <a:r>
              <a:rPr lang="zh-CN" altLang="en-US" dirty="0"/>
              <a:t>硬磁盘的类型</a:t>
            </a:r>
            <a:endParaRPr lang="en-US" altLang="zh-CN" dirty="0"/>
          </a:p>
        </p:txBody>
      </p:sp>
      <p:sp>
        <p:nvSpPr>
          <p:cNvPr id="24579" name="Rectangle 3"/>
          <p:cNvSpPr>
            <a:spLocks noGrp="1" noChangeArrowheads="1"/>
          </p:cNvSpPr>
          <p:nvPr>
            <p:ph type="body" idx="1"/>
          </p:nvPr>
        </p:nvSpPr>
        <p:spPr>
          <a:xfrm>
            <a:off x="551384" y="980728"/>
            <a:ext cx="9433048" cy="4606389"/>
          </a:xfrm>
        </p:spPr>
        <p:txBody>
          <a:bodyPr/>
          <a:lstStyle/>
          <a:p>
            <a:pPr>
              <a:lnSpc>
                <a:spcPct val="150000"/>
              </a:lnSpc>
            </a:pPr>
            <a:r>
              <a:rPr lang="en-US" altLang="zh-CN" dirty="0">
                <a:latin typeface="Times New Roman" panose="02020603050405020304" pitchFamily="18" charset="0"/>
                <a:cs typeface="Times New Roman" panose="02020603050405020304" pitchFamily="18" charset="0"/>
              </a:rPr>
              <a:t>SAS</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Serial Attached SCSI</a:t>
            </a:r>
            <a:r>
              <a:rPr lang="zh-CN" altLang="en-US" dirty="0">
                <a:latin typeface="Times New Roman" panose="02020603050405020304" pitchFamily="18" charset="0"/>
                <a:cs typeface="Times New Roman" panose="02020603050405020304" pitchFamily="18" charset="0"/>
              </a:rPr>
              <a:t>）</a:t>
            </a:r>
            <a:r>
              <a:rPr lang="zh-CN" altLang="en-US" dirty="0"/>
              <a:t>即串行连接</a:t>
            </a:r>
            <a:r>
              <a:rPr lang="en-US" altLang="zh-CN" dirty="0"/>
              <a:t>SCSI</a:t>
            </a:r>
            <a:r>
              <a:rPr lang="zh-CN" altLang="en-US" dirty="0"/>
              <a:t>，是新一代</a:t>
            </a:r>
            <a:r>
              <a:rPr lang="en-US" altLang="zh-CN" dirty="0"/>
              <a:t>SCSI</a:t>
            </a:r>
            <a:r>
              <a:rPr lang="zh-CN" altLang="en-US" dirty="0"/>
              <a:t>技术，</a:t>
            </a:r>
            <a:r>
              <a:rPr lang="en-US" altLang="zh-CN" dirty="0"/>
              <a:t>SAS</a:t>
            </a:r>
            <a:r>
              <a:rPr lang="zh-CN" altLang="en-US" dirty="0"/>
              <a:t>改善了存储系统的效能、可用性和扩充性 </a:t>
            </a:r>
            <a:endParaRPr lang="en-US" altLang="zh-CN" dirty="0"/>
          </a:p>
          <a:p>
            <a:pPr lvl="1">
              <a:lnSpc>
                <a:spcPct val="150000"/>
              </a:lnSpc>
            </a:pPr>
            <a:r>
              <a:rPr lang="zh-CN" altLang="en-US" b="0" dirty="0"/>
              <a:t>与</a:t>
            </a:r>
            <a:r>
              <a:rPr lang="en-US" altLang="zh-CN" b="0" dirty="0"/>
              <a:t>SATA</a:t>
            </a:r>
            <a:r>
              <a:rPr lang="zh-CN" altLang="en-US" b="0" dirty="0"/>
              <a:t>硬盘相同，都采用串行技术以获得更高的传输速度，并通过减少连结线改善内部空间等 </a:t>
            </a:r>
            <a:endParaRPr lang="en-US" altLang="zh-CN" b="0" dirty="0"/>
          </a:p>
          <a:p>
            <a:pPr lvl="1">
              <a:lnSpc>
                <a:spcPct val="150000"/>
              </a:lnSpc>
            </a:pPr>
            <a:r>
              <a:rPr lang="zh-CN" altLang="en-US" b="0" dirty="0"/>
              <a:t>由于采用串行线缆，可实现更长的连接距离，还能提高抗干扰能力，且可显著改善机箱内部的散热情况 </a:t>
            </a:r>
            <a:endParaRPr lang="en-US" altLang="zh-CN" b="0" dirty="0"/>
          </a:p>
          <a:p>
            <a:pPr lvl="1">
              <a:lnSpc>
                <a:spcPct val="150000"/>
              </a:lnSpc>
            </a:pPr>
            <a:r>
              <a:rPr lang="en-US" altLang="zh-CN" b="0" dirty="0"/>
              <a:t>SAS</a:t>
            </a:r>
            <a:r>
              <a:rPr lang="zh-CN" altLang="en-US" b="0" dirty="0"/>
              <a:t>起步速度可达</a:t>
            </a:r>
            <a:r>
              <a:rPr lang="en-US" altLang="zh-CN" b="0" dirty="0"/>
              <a:t>300MB/s</a:t>
            </a:r>
            <a:r>
              <a:rPr lang="zh-CN" altLang="en-US" b="0" dirty="0"/>
              <a:t>，</a:t>
            </a:r>
            <a:r>
              <a:rPr lang="en-US" altLang="zh-CN" b="0" dirty="0"/>
              <a:t>600MB/s</a:t>
            </a:r>
            <a:r>
              <a:rPr lang="zh-CN" altLang="en-US" b="0" dirty="0"/>
              <a:t>甚至更多 </a:t>
            </a:r>
            <a:endParaRPr lang="en-US" altLang="zh-CN" b="0" dirty="0"/>
          </a:p>
          <a:p>
            <a:pPr lvl="1">
              <a:lnSpc>
                <a:spcPct val="150000"/>
              </a:lnSpc>
            </a:pPr>
            <a:r>
              <a:rPr lang="en-US" altLang="zh-CN" b="0" dirty="0"/>
              <a:t>SAS</a:t>
            </a:r>
            <a:r>
              <a:rPr lang="zh-CN" altLang="en-US" b="0" dirty="0"/>
              <a:t>是点对点的，</a:t>
            </a:r>
            <a:r>
              <a:rPr lang="en-US" altLang="zh-CN" b="0" dirty="0"/>
              <a:t>SAS</a:t>
            </a:r>
            <a:r>
              <a:rPr lang="zh-CN" altLang="en-US" b="0" dirty="0"/>
              <a:t>的接口技术可向下兼容</a:t>
            </a:r>
            <a:r>
              <a:rPr lang="en-US" altLang="zh-CN" b="0" dirty="0"/>
              <a:t>SATA </a:t>
            </a:r>
            <a:endParaRPr lang="en-US" altLang="zh-CN" b="0" dirty="0"/>
          </a:p>
          <a:p>
            <a:pPr lvl="1">
              <a:lnSpc>
                <a:spcPct val="150000"/>
              </a:lnSpc>
            </a:pPr>
            <a:r>
              <a:rPr lang="zh-CN" altLang="en-US" b="0" dirty="0"/>
              <a:t>支持厂商（希捷、迈拓、富士通）较少，</a:t>
            </a:r>
            <a:r>
              <a:rPr lang="en-US" altLang="zh-CN" b="0" dirty="0"/>
              <a:t>SAS</a:t>
            </a:r>
            <a:r>
              <a:rPr lang="zh-CN" altLang="en-US" b="0" dirty="0"/>
              <a:t>相关的硬盘、控制芯片种类少</a:t>
            </a:r>
            <a:r>
              <a:rPr lang="zh-CN" altLang="en-US" dirty="0"/>
              <a:t> </a:t>
            </a:r>
            <a:endParaRPr lang="zh-CN" altLang="en-US" dirty="0"/>
          </a:p>
          <a:p>
            <a:pPr>
              <a:lnSpc>
                <a:spcPct val="100000"/>
              </a:lnSpc>
              <a:spcBef>
                <a:spcPct val="0"/>
              </a:spcBef>
            </a:pPr>
            <a:endParaRPr lang="zh-CN" altLang="en-US" sz="2000" dirty="0">
              <a:latin typeface="宋体" panose="02010600030101010101" pitchFamily="2" charset="-122"/>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63352" y="188640"/>
            <a:ext cx="5257800" cy="373062"/>
          </a:xfrm>
        </p:spPr>
        <p:txBody>
          <a:bodyPr/>
          <a:lstStyle/>
          <a:p>
            <a:r>
              <a:rPr lang="zh-CN" altLang="en-US" dirty="0"/>
              <a:t>硬磁盘的类型</a:t>
            </a:r>
            <a:endParaRPr lang="zh-CN" altLang="en-US" dirty="0"/>
          </a:p>
        </p:txBody>
      </p:sp>
      <p:sp>
        <p:nvSpPr>
          <p:cNvPr id="315395" name="Rectangle 3"/>
          <p:cNvSpPr>
            <a:spLocks noGrp="1" noChangeArrowheads="1"/>
          </p:cNvSpPr>
          <p:nvPr>
            <p:ph type="body" idx="1"/>
          </p:nvPr>
        </p:nvSpPr>
        <p:spPr>
          <a:xfrm>
            <a:off x="263352" y="928688"/>
            <a:ext cx="11233248" cy="5498941"/>
          </a:xfrm>
        </p:spPr>
        <p:txBody>
          <a:bodyPr/>
          <a:lstStyle/>
          <a:p>
            <a:pPr>
              <a:lnSpc>
                <a:spcPct val="150000"/>
              </a:lnSpc>
              <a:spcBef>
                <a:spcPct val="0"/>
              </a:spcBef>
            </a:pPr>
            <a:r>
              <a:rPr lang="en-US" altLang="zh-CN" sz="2000" dirty="0">
                <a:ea typeface="宋体" panose="02010600030101010101" pitchFamily="2" charset="-122"/>
              </a:rPr>
              <a:t>RAID</a:t>
            </a:r>
            <a:endParaRPr lang="en-US" altLang="zh-CN" sz="2000" dirty="0">
              <a:ea typeface="宋体" panose="02010600030101010101" pitchFamily="2" charset="-122"/>
            </a:endParaRPr>
          </a:p>
          <a:p>
            <a:pPr marL="809625" lvl="1" indent="-335280">
              <a:lnSpc>
                <a:spcPct val="150000"/>
              </a:lnSpc>
              <a:spcBef>
                <a:spcPct val="0"/>
              </a:spcBef>
            </a:pPr>
            <a:r>
              <a:rPr lang="en-US" altLang="zh-CN" sz="1800" dirty="0" err="1">
                <a:ea typeface="宋体" panose="02010600030101010101" pitchFamily="2" charset="-122"/>
              </a:rPr>
              <a:t>Reduntant</a:t>
            </a:r>
            <a:r>
              <a:rPr lang="en-US" altLang="zh-CN" sz="1800" dirty="0">
                <a:ea typeface="宋体" panose="02010600030101010101" pitchFamily="2" charset="-122"/>
              </a:rPr>
              <a:t> Array of Independent Disks</a:t>
            </a:r>
            <a:r>
              <a:rPr lang="zh-CN" altLang="en-US" sz="1800" dirty="0">
                <a:ea typeface="宋体" panose="02010600030101010101" pitchFamily="2" charset="-122"/>
              </a:rPr>
              <a:t>（独立冗余磁盘阵列）</a:t>
            </a:r>
            <a:endParaRPr lang="en-US" altLang="zh-CN" sz="1800" dirty="0">
              <a:ea typeface="宋体" panose="02010600030101010101" pitchFamily="2" charset="-122"/>
            </a:endParaRPr>
          </a:p>
          <a:p>
            <a:pPr marL="809625" lvl="1" indent="-335280">
              <a:lnSpc>
                <a:spcPct val="150000"/>
              </a:lnSpc>
              <a:spcBef>
                <a:spcPct val="0"/>
              </a:spcBef>
            </a:pPr>
            <a:r>
              <a:rPr lang="en-US" altLang="zh-CN" sz="1800" dirty="0">
                <a:ea typeface="宋体" panose="02010600030101010101" pitchFamily="2" charset="-122"/>
              </a:rPr>
              <a:t>1988</a:t>
            </a:r>
            <a:r>
              <a:rPr lang="zh-CN" altLang="en-US" sz="1800" dirty="0">
                <a:ea typeface="宋体" panose="02010600030101010101" pitchFamily="2" charset="-122"/>
              </a:rPr>
              <a:t>年伯克利的 </a:t>
            </a:r>
            <a:r>
              <a:rPr lang="en-US" altLang="zh-CN" sz="1800" dirty="0">
                <a:ea typeface="宋体" panose="02010600030101010101" pitchFamily="2" charset="-122"/>
              </a:rPr>
              <a:t>D. A. Patterson </a:t>
            </a:r>
            <a:r>
              <a:rPr lang="zh-CN" altLang="en-US" sz="1800" dirty="0">
                <a:ea typeface="宋体" panose="02010600030101010101" pitchFamily="2" charset="-122"/>
              </a:rPr>
              <a:t>教授提出了 </a:t>
            </a:r>
            <a:r>
              <a:rPr lang="en-US" altLang="zh-CN" sz="1800" dirty="0">
                <a:ea typeface="宋体" panose="02010600030101010101" pitchFamily="2" charset="-122"/>
              </a:rPr>
              <a:t>RAID </a:t>
            </a:r>
            <a:r>
              <a:rPr lang="zh-CN" altLang="en-US" sz="1800" dirty="0">
                <a:ea typeface="宋体" panose="02010600030101010101" pitchFamily="2" charset="-122"/>
              </a:rPr>
              <a:t>概念</a:t>
            </a:r>
            <a:endParaRPr lang="zh-CN" altLang="en-US" sz="1800" dirty="0">
              <a:ea typeface="宋体" panose="02010600030101010101" pitchFamily="2" charset="-122"/>
            </a:endParaRPr>
          </a:p>
          <a:p>
            <a:pPr marL="809625" lvl="1" indent="-335280">
              <a:lnSpc>
                <a:spcPct val="150000"/>
              </a:lnSpc>
              <a:spcBef>
                <a:spcPct val="0"/>
              </a:spcBef>
            </a:pPr>
            <a:r>
              <a:rPr lang="en-US" altLang="zh-CN" sz="1800" dirty="0">
                <a:ea typeface="宋体" panose="02010600030101010101" pitchFamily="2" charset="-122"/>
                <a:cs typeface="Times New Roman" panose="02020603050405020304" pitchFamily="18" charset="0"/>
              </a:rPr>
              <a:t>RAID</a:t>
            </a:r>
            <a:r>
              <a:rPr lang="zh-CN" altLang="en-US" sz="1800" dirty="0">
                <a:ea typeface="宋体" panose="02010600030101010101" pitchFamily="2" charset="-122"/>
              </a:rPr>
              <a:t>由多个物理硬盘构成，但被操作系统当成一个逻辑磁盘，数据分布在不同的物理磁盘上，冗余磁盘用于保存数据校验信息，校验信息保证在出现磁盘损坏时能够有效地恢复数据</a:t>
            </a:r>
            <a:endParaRPr lang="zh-CN" altLang="en-US" sz="1800" dirty="0">
              <a:ea typeface="宋体" panose="02010600030101010101" pitchFamily="2" charset="-122"/>
            </a:endParaRPr>
          </a:p>
          <a:p>
            <a:pPr marL="809625" lvl="1" indent="-335280">
              <a:lnSpc>
                <a:spcPct val="150000"/>
              </a:lnSpc>
              <a:spcBef>
                <a:spcPct val="0"/>
              </a:spcBef>
            </a:pPr>
            <a:r>
              <a:rPr lang="en-US" altLang="zh-CN" sz="1800" dirty="0">
                <a:ea typeface="宋体" panose="02010600030101010101" pitchFamily="2" charset="-122"/>
              </a:rPr>
              <a:t>RAID</a:t>
            </a:r>
            <a:r>
              <a:rPr lang="zh-CN" altLang="en-US" sz="1800" dirty="0">
                <a:ea typeface="宋体" panose="02010600030101010101" pitchFamily="2" charset="-122"/>
              </a:rPr>
              <a:t>特点</a:t>
            </a:r>
            <a:endParaRPr lang="zh-CN" altLang="en-US" sz="1800" dirty="0">
              <a:ea typeface="宋体" panose="02010600030101010101" pitchFamily="2" charset="-122"/>
            </a:endParaRPr>
          </a:p>
          <a:p>
            <a:pPr marL="1202055" lvl="2" indent="-342900">
              <a:lnSpc>
                <a:spcPct val="150000"/>
              </a:lnSpc>
              <a:spcBef>
                <a:spcPct val="0"/>
              </a:spcBef>
            </a:pPr>
            <a:r>
              <a:rPr lang="zh-CN" altLang="en-US" dirty="0">
                <a:ea typeface="宋体" panose="02010600030101010101" pitchFamily="2" charset="-122"/>
              </a:rPr>
              <a:t>通过把多个磁盘组织在一起作为一个逻辑卷提供磁盘</a:t>
            </a:r>
            <a:r>
              <a:rPr lang="zh-CN" altLang="en-US" dirty="0">
                <a:solidFill>
                  <a:srgbClr val="FF0000"/>
                </a:solidFill>
                <a:ea typeface="宋体" panose="02010600030101010101" pitchFamily="2" charset="-122"/>
              </a:rPr>
              <a:t>跨越</a:t>
            </a:r>
            <a:r>
              <a:rPr lang="zh-CN" altLang="en-US" dirty="0">
                <a:ea typeface="宋体" panose="02010600030101010101" pitchFamily="2" charset="-122"/>
              </a:rPr>
              <a:t>功能</a:t>
            </a:r>
            <a:endParaRPr lang="zh-CN" altLang="en-US" dirty="0">
              <a:ea typeface="宋体" panose="02010600030101010101" pitchFamily="2" charset="-122"/>
            </a:endParaRPr>
          </a:p>
          <a:p>
            <a:pPr marL="1202055" lvl="2" indent="-342900">
              <a:lnSpc>
                <a:spcPct val="150000"/>
              </a:lnSpc>
              <a:spcBef>
                <a:spcPct val="0"/>
              </a:spcBef>
            </a:pPr>
            <a:r>
              <a:rPr lang="zh-CN" altLang="en-US" dirty="0">
                <a:ea typeface="宋体" panose="02010600030101010101" pitchFamily="2" charset="-122"/>
              </a:rPr>
              <a:t>通过把数据分成多个数据块（</a:t>
            </a:r>
            <a:r>
              <a:rPr lang="en-US" altLang="zh-CN" dirty="0">
                <a:ea typeface="宋体" panose="02010600030101010101" pitchFamily="2" charset="-122"/>
              </a:rPr>
              <a:t>strip</a:t>
            </a:r>
            <a:r>
              <a:rPr lang="zh-CN" altLang="en-US" dirty="0">
                <a:ea typeface="宋体" panose="02010600030101010101" pitchFamily="2" charset="-122"/>
              </a:rPr>
              <a:t>）</a:t>
            </a:r>
            <a:r>
              <a:rPr lang="zh-CN" altLang="en-US" dirty="0">
                <a:solidFill>
                  <a:srgbClr val="FF0000"/>
                </a:solidFill>
                <a:ea typeface="宋体" panose="02010600030101010101" pitchFamily="2" charset="-122"/>
              </a:rPr>
              <a:t>并行</a:t>
            </a:r>
            <a:r>
              <a:rPr lang="zh-CN" altLang="en-US" dirty="0">
                <a:ea typeface="宋体" panose="02010600030101010101" pitchFamily="2" charset="-122"/>
              </a:rPr>
              <a:t>写入</a:t>
            </a:r>
            <a:r>
              <a:rPr lang="en-US" altLang="zh-CN" dirty="0">
                <a:ea typeface="宋体" panose="02010600030101010101" pitchFamily="2" charset="-122"/>
              </a:rPr>
              <a:t>/</a:t>
            </a:r>
            <a:r>
              <a:rPr lang="zh-CN" altLang="en-US" dirty="0">
                <a:ea typeface="宋体" panose="02010600030101010101" pitchFamily="2" charset="-122"/>
              </a:rPr>
              <a:t>读出多个磁盘以提高访问磁盘的</a:t>
            </a:r>
            <a:r>
              <a:rPr lang="zh-CN" altLang="en-US" dirty="0">
                <a:solidFill>
                  <a:srgbClr val="FF0000"/>
                </a:solidFill>
                <a:ea typeface="宋体" panose="02010600030101010101" pitchFamily="2" charset="-122"/>
              </a:rPr>
              <a:t>速度</a:t>
            </a:r>
            <a:endParaRPr lang="zh-CN" altLang="en-US" dirty="0">
              <a:solidFill>
                <a:srgbClr val="FF0000"/>
              </a:solidFill>
              <a:ea typeface="宋体" panose="02010600030101010101" pitchFamily="2" charset="-122"/>
            </a:endParaRPr>
          </a:p>
          <a:p>
            <a:pPr marL="1202055" lvl="2" indent="-342900">
              <a:lnSpc>
                <a:spcPct val="150000"/>
              </a:lnSpc>
              <a:spcBef>
                <a:spcPct val="0"/>
              </a:spcBef>
            </a:pPr>
            <a:r>
              <a:rPr lang="zh-CN" altLang="en-US" dirty="0">
                <a:ea typeface="宋体" panose="02010600030101010101" pitchFamily="2" charset="-122"/>
              </a:rPr>
              <a:t>通过镜像或冗余校验操作提供</a:t>
            </a:r>
            <a:r>
              <a:rPr lang="zh-CN" altLang="en-US" dirty="0">
                <a:solidFill>
                  <a:srgbClr val="FF0000"/>
                </a:solidFill>
                <a:ea typeface="宋体" panose="02010600030101010101" pitchFamily="2" charset="-122"/>
              </a:rPr>
              <a:t>容错</a:t>
            </a:r>
            <a:r>
              <a:rPr lang="zh-CN" altLang="en-US" dirty="0">
                <a:ea typeface="宋体" panose="02010600030101010101" pitchFamily="2" charset="-122"/>
              </a:rPr>
              <a:t>能力</a:t>
            </a:r>
            <a:endParaRPr lang="zh-CN" altLang="en-US" dirty="0">
              <a:ea typeface="宋体" panose="02010600030101010101" pitchFamily="2" charset="-122"/>
            </a:endParaRPr>
          </a:p>
          <a:p>
            <a:pPr marL="809625" lvl="1" indent="-335280">
              <a:lnSpc>
                <a:spcPct val="150000"/>
              </a:lnSpc>
              <a:spcBef>
                <a:spcPct val="0"/>
              </a:spcBef>
            </a:pPr>
            <a:r>
              <a:rPr lang="zh-CN" altLang="en-US" sz="1800" dirty="0">
                <a:ea typeface="宋体" panose="02010600030101010101" pitchFamily="2" charset="-122"/>
              </a:rPr>
              <a:t>业界公认的标准</a:t>
            </a:r>
            <a:r>
              <a:rPr lang="en-US" altLang="zh-CN" sz="1800" dirty="0">
                <a:ea typeface="宋体" panose="02010600030101010101" pitchFamily="2" charset="-122"/>
              </a:rPr>
              <a:t>RAID </a:t>
            </a:r>
            <a:r>
              <a:rPr lang="zh-CN" altLang="en-US" sz="1800" dirty="0">
                <a:ea typeface="宋体" panose="02010600030101010101" pitchFamily="2" charset="-122"/>
              </a:rPr>
              <a:t>等级：</a:t>
            </a:r>
            <a:r>
              <a:rPr lang="en-US" altLang="zh-CN" sz="1800" dirty="0">
                <a:ea typeface="宋体" panose="02010600030101010101" pitchFamily="2" charset="-122"/>
              </a:rPr>
              <a:t>RAID 0 ~ RAID 5</a:t>
            </a:r>
            <a:endParaRPr lang="en-US" altLang="zh-CN" sz="1800" dirty="0">
              <a:ea typeface="宋体" panose="02010600030101010101" pitchFamily="2" charset="-122"/>
            </a:endParaRPr>
          </a:p>
          <a:p>
            <a:pPr marL="809625" lvl="1" indent="-335280">
              <a:lnSpc>
                <a:spcPct val="150000"/>
              </a:lnSpc>
              <a:spcBef>
                <a:spcPct val="0"/>
              </a:spcBef>
            </a:pPr>
            <a:r>
              <a:rPr lang="zh-CN" altLang="en-US" sz="1800" dirty="0">
                <a:ea typeface="宋体" panose="02010600030101010101" pitchFamily="2" charset="-122"/>
              </a:rPr>
              <a:t>存储厂商不断推出其它</a:t>
            </a:r>
            <a:r>
              <a:rPr lang="en-US" altLang="zh-CN" sz="1800" dirty="0">
                <a:ea typeface="宋体" panose="02010600030101010101" pitchFamily="2" charset="-122"/>
              </a:rPr>
              <a:t>RAID </a:t>
            </a:r>
            <a:r>
              <a:rPr lang="zh-CN" altLang="en-US" sz="1800" dirty="0">
                <a:ea typeface="宋体" panose="02010600030101010101" pitchFamily="2" charset="-122"/>
              </a:rPr>
              <a:t>等级，但没有统一的标准</a:t>
            </a:r>
            <a:endParaRPr lang="en-US" altLang="zh-CN" sz="1800" dirty="0">
              <a:ea typeface="宋体" panose="02010600030101010101" pitchFamily="2" charset="-122"/>
            </a:endParaRPr>
          </a:p>
          <a:p>
            <a:pPr marL="809625" lvl="1" indent="-335280">
              <a:lnSpc>
                <a:spcPct val="150000"/>
              </a:lnSpc>
              <a:spcBef>
                <a:spcPct val="0"/>
              </a:spcBef>
            </a:pPr>
            <a:r>
              <a:rPr lang="zh-CN" altLang="en-US" sz="1800" dirty="0">
                <a:ea typeface="宋体" panose="02010600030101010101" pitchFamily="2" charset="-122"/>
              </a:rPr>
              <a:t>每一个等级代表一种实现方法和技术，等级之间并无高低之分。在实际应用中，应当根据用户的数据应用特点，综合考虑可用性、性能和成本来选择合适的 </a:t>
            </a:r>
            <a:r>
              <a:rPr lang="en-US" altLang="zh-CN" sz="1800" dirty="0">
                <a:ea typeface="宋体" panose="02010600030101010101" pitchFamily="2" charset="-122"/>
              </a:rPr>
              <a:t>RAID </a:t>
            </a:r>
            <a:r>
              <a:rPr lang="zh-CN" altLang="en-US" sz="1800" dirty="0">
                <a:ea typeface="宋体" panose="02010600030101010101" pitchFamily="2" charset="-122"/>
              </a:rPr>
              <a:t>等级，以及具体的实现方式</a:t>
            </a:r>
            <a:endParaRPr lang="en-US" altLang="zh-CN" sz="180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5395">
                                            <p:txEl>
                                              <p:pRg st="1" end="1"/>
                                            </p:txEl>
                                          </p:spTgt>
                                        </p:tgtEl>
                                        <p:attrNameLst>
                                          <p:attrName>style.visibility</p:attrName>
                                        </p:attrNameLst>
                                      </p:cBhvr>
                                      <p:to>
                                        <p:strVal val="visible"/>
                                      </p:to>
                                    </p:set>
                                    <p:animEffect transition="in" filter="fade">
                                      <p:cBhvr>
                                        <p:cTn id="7" dur="500"/>
                                        <p:tgtEl>
                                          <p:spTgt spid="3153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5395">
                                            <p:txEl>
                                              <p:pRg st="2" end="2"/>
                                            </p:txEl>
                                          </p:spTgt>
                                        </p:tgtEl>
                                        <p:attrNameLst>
                                          <p:attrName>style.visibility</p:attrName>
                                        </p:attrNameLst>
                                      </p:cBhvr>
                                      <p:to>
                                        <p:strVal val="visible"/>
                                      </p:to>
                                    </p:set>
                                    <p:animEffect transition="in" filter="fade">
                                      <p:cBhvr>
                                        <p:cTn id="12" dur="500"/>
                                        <p:tgtEl>
                                          <p:spTgt spid="3153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5395">
                                            <p:txEl>
                                              <p:pRg st="3" end="3"/>
                                            </p:txEl>
                                          </p:spTgt>
                                        </p:tgtEl>
                                        <p:attrNameLst>
                                          <p:attrName>style.visibility</p:attrName>
                                        </p:attrNameLst>
                                      </p:cBhvr>
                                      <p:to>
                                        <p:strVal val="visible"/>
                                      </p:to>
                                    </p:set>
                                    <p:animEffect transition="in" filter="fade">
                                      <p:cBhvr>
                                        <p:cTn id="17" dur="500"/>
                                        <p:tgtEl>
                                          <p:spTgt spid="31539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5395">
                                            <p:txEl>
                                              <p:pRg st="4" end="4"/>
                                            </p:txEl>
                                          </p:spTgt>
                                        </p:tgtEl>
                                        <p:attrNameLst>
                                          <p:attrName>style.visibility</p:attrName>
                                        </p:attrNameLst>
                                      </p:cBhvr>
                                      <p:to>
                                        <p:strVal val="visible"/>
                                      </p:to>
                                    </p:set>
                                    <p:animEffect transition="in" filter="fade">
                                      <p:cBhvr>
                                        <p:cTn id="22" dur="500"/>
                                        <p:tgtEl>
                                          <p:spTgt spid="315395">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15395">
                                            <p:txEl>
                                              <p:pRg st="5" end="5"/>
                                            </p:txEl>
                                          </p:spTgt>
                                        </p:tgtEl>
                                        <p:attrNameLst>
                                          <p:attrName>style.visibility</p:attrName>
                                        </p:attrNameLst>
                                      </p:cBhvr>
                                      <p:to>
                                        <p:strVal val="visible"/>
                                      </p:to>
                                    </p:set>
                                    <p:animEffect transition="in" filter="fade">
                                      <p:cBhvr>
                                        <p:cTn id="25" dur="500"/>
                                        <p:tgtEl>
                                          <p:spTgt spid="315395">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5395">
                                            <p:txEl>
                                              <p:pRg st="6" end="6"/>
                                            </p:txEl>
                                          </p:spTgt>
                                        </p:tgtEl>
                                        <p:attrNameLst>
                                          <p:attrName>style.visibility</p:attrName>
                                        </p:attrNameLst>
                                      </p:cBhvr>
                                      <p:to>
                                        <p:strVal val="visible"/>
                                      </p:to>
                                    </p:set>
                                    <p:animEffect transition="in" filter="fade">
                                      <p:cBhvr>
                                        <p:cTn id="30" dur="500"/>
                                        <p:tgtEl>
                                          <p:spTgt spid="315395">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5395">
                                            <p:txEl>
                                              <p:pRg st="7" end="7"/>
                                            </p:txEl>
                                          </p:spTgt>
                                        </p:tgtEl>
                                        <p:attrNameLst>
                                          <p:attrName>style.visibility</p:attrName>
                                        </p:attrNameLst>
                                      </p:cBhvr>
                                      <p:to>
                                        <p:strVal val="visible"/>
                                      </p:to>
                                    </p:set>
                                    <p:animEffect transition="in" filter="fade">
                                      <p:cBhvr>
                                        <p:cTn id="35" dur="500"/>
                                        <p:tgtEl>
                                          <p:spTgt spid="315395">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15395">
                                            <p:txEl>
                                              <p:pRg st="8" end="8"/>
                                            </p:txEl>
                                          </p:spTgt>
                                        </p:tgtEl>
                                        <p:attrNameLst>
                                          <p:attrName>style.visibility</p:attrName>
                                        </p:attrNameLst>
                                      </p:cBhvr>
                                      <p:to>
                                        <p:strVal val="visible"/>
                                      </p:to>
                                    </p:set>
                                    <p:animEffect transition="in" filter="fade">
                                      <p:cBhvr>
                                        <p:cTn id="40" dur="500"/>
                                        <p:tgtEl>
                                          <p:spTgt spid="315395">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15395">
                                            <p:txEl>
                                              <p:pRg st="9" end="9"/>
                                            </p:txEl>
                                          </p:spTgt>
                                        </p:tgtEl>
                                        <p:attrNameLst>
                                          <p:attrName>style.visibility</p:attrName>
                                        </p:attrNameLst>
                                      </p:cBhvr>
                                      <p:to>
                                        <p:strVal val="visible"/>
                                      </p:to>
                                    </p:set>
                                    <p:animEffect transition="in" filter="fade">
                                      <p:cBhvr>
                                        <p:cTn id="45" dur="500"/>
                                        <p:tgtEl>
                                          <p:spTgt spid="315395">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5395">
                                            <p:txEl>
                                              <p:pRg st="10" end="10"/>
                                            </p:txEl>
                                          </p:spTgt>
                                        </p:tgtEl>
                                        <p:attrNameLst>
                                          <p:attrName>style.visibility</p:attrName>
                                        </p:attrNameLst>
                                      </p:cBhvr>
                                      <p:to>
                                        <p:strVal val="visible"/>
                                      </p:to>
                                    </p:set>
                                    <p:animEffect transition="in" filter="fade">
                                      <p:cBhvr>
                                        <p:cTn id="50" dur="500"/>
                                        <p:tgtEl>
                                          <p:spTgt spid="31539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18120" y="260648"/>
            <a:ext cx="5257800" cy="372603"/>
          </a:xfrm>
        </p:spPr>
        <p:txBody>
          <a:bodyPr/>
          <a:lstStyle/>
          <a:p>
            <a:r>
              <a:rPr lang="zh-CN" altLang="en-US" dirty="0"/>
              <a:t>磁表面存储原理</a:t>
            </a:r>
            <a:endParaRPr lang="en-US" altLang="zh-CN" dirty="0"/>
          </a:p>
        </p:txBody>
      </p:sp>
      <p:sp>
        <p:nvSpPr>
          <p:cNvPr id="16387" name="Rectangle 3"/>
          <p:cNvSpPr>
            <a:spLocks noGrp="1" noChangeArrowheads="1"/>
          </p:cNvSpPr>
          <p:nvPr>
            <p:ph type="body" idx="1"/>
          </p:nvPr>
        </p:nvSpPr>
        <p:spPr>
          <a:xfrm>
            <a:off x="263352" y="775710"/>
            <a:ext cx="6768752" cy="4040080"/>
          </a:xfrm>
        </p:spPr>
        <p:txBody>
          <a:bodyPr/>
          <a:lstStyle/>
          <a:p>
            <a:pPr>
              <a:lnSpc>
                <a:spcPct val="150000"/>
              </a:lnSpc>
              <a:spcBef>
                <a:spcPct val="10000"/>
              </a:spcBef>
              <a:spcAft>
                <a:spcPct val="10000"/>
              </a:spcAft>
            </a:pPr>
            <a:r>
              <a:rPr lang="zh-CN" altLang="en-US" dirty="0">
                <a:ea typeface="宋体" panose="02010600030101010101" pitchFamily="2" charset="-122"/>
              </a:rPr>
              <a:t>磁表面存储器</a:t>
            </a:r>
            <a:endParaRPr lang="zh-CN" altLang="en-US" dirty="0">
              <a:ea typeface="宋体" panose="02010600030101010101" pitchFamily="2" charset="-122"/>
            </a:endParaRPr>
          </a:p>
          <a:p>
            <a:pPr lvl="1">
              <a:lnSpc>
                <a:spcPct val="150000"/>
              </a:lnSpc>
              <a:spcBef>
                <a:spcPct val="10000"/>
              </a:spcBef>
              <a:spcAft>
                <a:spcPct val="10000"/>
              </a:spcAft>
            </a:pPr>
            <a:r>
              <a:rPr lang="zh-CN" altLang="en-US" dirty="0">
                <a:ea typeface="宋体" panose="02010600030101010101" pitchFamily="2" charset="-122"/>
              </a:rPr>
              <a:t>磁头：体积小，重量轻；</a:t>
            </a:r>
            <a:endParaRPr lang="zh-CN" altLang="en-US" dirty="0">
              <a:ea typeface="宋体" panose="02010600030101010101" pitchFamily="2" charset="-122"/>
            </a:endParaRPr>
          </a:p>
          <a:p>
            <a:pPr lvl="1">
              <a:lnSpc>
                <a:spcPct val="150000"/>
              </a:lnSpc>
              <a:spcBef>
                <a:spcPct val="10000"/>
              </a:spcBef>
              <a:spcAft>
                <a:spcPct val="10000"/>
              </a:spcAft>
            </a:pPr>
            <a:r>
              <a:rPr lang="zh-CN" altLang="en-US" dirty="0">
                <a:ea typeface="宋体" panose="02010600030101010101" pitchFamily="2" charset="-122"/>
              </a:rPr>
              <a:t>软盘采用接触方式，硬盘采用浮动方式（浮动磁头，薄膜磁头），</a:t>
            </a:r>
            <a:r>
              <a:rPr lang="el-GR" altLang="zh-CN" dirty="0">
                <a:ea typeface="宋体" panose="02010600030101010101" pitchFamily="2" charset="-122"/>
              </a:rPr>
              <a:t>0.1μ</a:t>
            </a:r>
            <a:r>
              <a:rPr lang="en-US" altLang="zh-CN" dirty="0">
                <a:ea typeface="宋体" panose="02010600030101010101" pitchFamily="2" charset="-122"/>
              </a:rPr>
              <a:t>m</a:t>
            </a:r>
            <a:r>
              <a:rPr lang="zh-CN" altLang="en-US" dirty="0">
                <a:ea typeface="宋体" panose="02010600030101010101" pitchFamily="2" charset="-122"/>
              </a:rPr>
              <a:t>～</a:t>
            </a:r>
            <a:r>
              <a:rPr lang="en-US" altLang="zh-CN" dirty="0">
                <a:ea typeface="宋体" panose="02010600030101010101" pitchFamily="2" charset="-122"/>
              </a:rPr>
              <a:t>0.5</a:t>
            </a:r>
            <a:r>
              <a:rPr lang="el-GR" altLang="zh-CN" dirty="0">
                <a:ea typeface="宋体" panose="02010600030101010101" pitchFamily="2" charset="-122"/>
              </a:rPr>
              <a:t>μ</a:t>
            </a:r>
            <a:r>
              <a:rPr lang="en-US" altLang="zh-CN" dirty="0">
                <a:ea typeface="宋体" panose="02010600030101010101" pitchFamily="2" charset="-122"/>
              </a:rPr>
              <a:t>m</a:t>
            </a:r>
            <a:endParaRPr lang="zh-CN" altLang="en-US" dirty="0">
              <a:ea typeface="宋体" panose="02010600030101010101" pitchFamily="2" charset="-122"/>
            </a:endParaRPr>
          </a:p>
          <a:p>
            <a:pPr lvl="1">
              <a:lnSpc>
                <a:spcPct val="150000"/>
              </a:lnSpc>
              <a:spcBef>
                <a:spcPct val="10000"/>
              </a:spcBef>
              <a:spcAft>
                <a:spcPct val="10000"/>
              </a:spcAft>
            </a:pPr>
            <a:r>
              <a:rPr lang="zh-CN" altLang="en-US" dirty="0">
                <a:ea typeface="宋体" panose="02010600030101010101" pitchFamily="2" charset="-122"/>
              </a:rPr>
              <a:t>磁记录材料：极细的</a:t>
            </a:r>
            <a:r>
              <a:rPr lang="en-US" altLang="zh-CN" dirty="0">
                <a:ea typeface="宋体" panose="02010600030101010101" pitchFamily="2" charset="-122"/>
              </a:rPr>
              <a:t>γ－Fe</a:t>
            </a:r>
            <a:r>
              <a:rPr lang="en-US" altLang="zh-CN" baseline="-25000" dirty="0">
                <a:ea typeface="宋体" panose="02010600030101010101" pitchFamily="2" charset="-122"/>
              </a:rPr>
              <a:t>2</a:t>
            </a:r>
            <a:r>
              <a:rPr lang="en-US" altLang="zh-CN" dirty="0">
                <a:ea typeface="宋体" panose="02010600030101010101" pitchFamily="2" charset="-122"/>
              </a:rPr>
              <a:t>O</a:t>
            </a:r>
            <a:r>
              <a:rPr lang="en-US" altLang="zh-CN" baseline="-25000" dirty="0">
                <a:ea typeface="宋体" panose="02010600030101010101" pitchFamily="2" charset="-122"/>
              </a:rPr>
              <a:t>3</a:t>
            </a:r>
            <a:r>
              <a:rPr lang="zh-CN" altLang="en-US" dirty="0">
                <a:ea typeface="宋体" panose="02010600030101010101" pitchFamily="2" charset="-122"/>
              </a:rPr>
              <a:t>（ 磁赤铁）颗粒，涂在（或喷射）在盘面上，形成细密、均匀、光滑的磁膜。</a:t>
            </a:r>
            <a:endParaRPr lang="zh-CN" altLang="en-US" dirty="0">
              <a:ea typeface="宋体" panose="02010600030101010101" pitchFamily="2" charset="-122"/>
            </a:endParaRPr>
          </a:p>
          <a:p>
            <a:pPr lvl="1">
              <a:lnSpc>
                <a:spcPct val="150000"/>
              </a:lnSpc>
              <a:spcBef>
                <a:spcPct val="10000"/>
              </a:spcBef>
              <a:spcAft>
                <a:spcPct val="10000"/>
              </a:spcAft>
            </a:pPr>
            <a:r>
              <a:rPr lang="zh-CN" altLang="en-US" dirty="0">
                <a:ea typeface="宋体" panose="02010600030101010101" pitchFamily="2" charset="-122"/>
              </a:rPr>
              <a:t>片基（载体）：塑料（软盘），金属（硬盘）</a:t>
            </a:r>
            <a:endParaRPr lang="en-US" altLang="zh-CN" dirty="0">
              <a:ea typeface="宋体" panose="02010600030101010101" pitchFamily="2" charset="-122"/>
            </a:endParaRPr>
          </a:p>
        </p:txBody>
      </p:sp>
      <p:pic>
        <p:nvPicPr>
          <p:cNvPr id="16388" name="Picture 5"/>
          <p:cNvPicPr>
            <a:picLocks noChangeAspect="1" noChangeArrowheads="1"/>
          </p:cNvPicPr>
          <p:nvPr/>
        </p:nvPicPr>
        <p:blipFill>
          <a:blip r:embed="rId1" cstate="print"/>
          <a:srcRect/>
          <a:stretch>
            <a:fillRect/>
          </a:stretch>
        </p:blipFill>
        <p:spPr bwMode="auto">
          <a:xfrm>
            <a:off x="7680176" y="787524"/>
            <a:ext cx="2857500" cy="2857500"/>
          </a:xfrm>
          <a:prstGeom prst="rect">
            <a:avLst/>
          </a:prstGeom>
          <a:noFill/>
          <a:ln w="12700">
            <a:noFill/>
            <a:miter lim="800000"/>
            <a:headEnd/>
            <a:tailEnd/>
          </a:ln>
        </p:spPr>
      </p:pic>
      <p:pic>
        <p:nvPicPr>
          <p:cNvPr id="6" name="图片 5"/>
          <p:cNvPicPr>
            <a:picLocks noChangeAspect="1"/>
          </p:cNvPicPr>
          <p:nvPr/>
        </p:nvPicPr>
        <p:blipFill>
          <a:blip r:embed="rId2"/>
          <a:stretch>
            <a:fillRect/>
          </a:stretch>
        </p:blipFill>
        <p:spPr>
          <a:xfrm>
            <a:off x="7680176" y="3945929"/>
            <a:ext cx="2808312" cy="2403534"/>
          </a:xfrm>
          <a:prstGeom prst="rect">
            <a:avLst/>
          </a:prstGeom>
        </p:spPr>
      </p:pic>
      <p:sp>
        <p:nvSpPr>
          <p:cNvPr id="2" name="矩形 1"/>
          <p:cNvSpPr/>
          <p:nvPr/>
        </p:nvSpPr>
        <p:spPr>
          <a:xfrm>
            <a:off x="9984432" y="2052383"/>
            <a:ext cx="1346844" cy="674031"/>
          </a:xfrm>
          <a:prstGeom prst="rect">
            <a:avLst/>
          </a:prstGeom>
        </p:spPr>
        <p:txBody>
          <a:bodyPr wrap="none">
            <a:spAutoFit/>
          </a:bodyPr>
          <a:lstStyle/>
          <a:p>
            <a:pPr algn="ctr">
              <a:buNone/>
            </a:pPr>
            <a:r>
              <a:rPr lang="zh-CN" altLang="en-US" dirty="0"/>
              <a:t>磁头臂</a:t>
            </a:r>
            <a:endParaRPr lang="en-US" altLang="zh-CN" dirty="0"/>
          </a:p>
          <a:p>
            <a:pPr algn="ctr">
              <a:buNone/>
            </a:pPr>
            <a:r>
              <a:rPr lang="zh-CN" altLang="en-US" dirty="0"/>
              <a:t>（传动臂）</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animEffect transition="in" filter="fade">
                                      <p:cBhvr>
                                        <p:cTn id="7" dur="500"/>
                                        <p:tgtEl>
                                          <p:spTgt spid="1638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87">
                                            <p:txEl>
                                              <p:pRg st="2" end="2"/>
                                            </p:txEl>
                                          </p:spTgt>
                                        </p:tgtEl>
                                        <p:attrNameLst>
                                          <p:attrName>style.visibility</p:attrName>
                                        </p:attrNameLst>
                                      </p:cBhvr>
                                      <p:to>
                                        <p:strVal val="visible"/>
                                      </p:to>
                                    </p:set>
                                    <p:animEffect transition="in" filter="fade">
                                      <p:cBhvr>
                                        <p:cTn id="12" dur="500"/>
                                        <p:tgtEl>
                                          <p:spTgt spid="1638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387">
                                            <p:txEl>
                                              <p:pRg st="3" end="3"/>
                                            </p:txEl>
                                          </p:spTgt>
                                        </p:tgtEl>
                                        <p:attrNameLst>
                                          <p:attrName>style.visibility</p:attrName>
                                        </p:attrNameLst>
                                      </p:cBhvr>
                                      <p:to>
                                        <p:strVal val="visible"/>
                                      </p:to>
                                    </p:set>
                                    <p:animEffect transition="in" filter="fade">
                                      <p:cBhvr>
                                        <p:cTn id="17" dur="500"/>
                                        <p:tgtEl>
                                          <p:spTgt spid="1638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387">
                                            <p:txEl>
                                              <p:pRg st="4" end="4"/>
                                            </p:txEl>
                                          </p:spTgt>
                                        </p:tgtEl>
                                        <p:attrNameLst>
                                          <p:attrName>style.visibility</p:attrName>
                                        </p:attrNameLst>
                                      </p:cBhvr>
                                      <p:to>
                                        <p:strVal val="visible"/>
                                      </p:to>
                                    </p:set>
                                    <p:animEffect transition="in" filter="fade">
                                      <p:cBhvr>
                                        <p:cTn id="22" dur="500"/>
                                        <p:tgtEl>
                                          <p:spTgt spid="163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p:nvPr/>
        </p:nvGrpSpPr>
        <p:grpSpPr bwMode="auto">
          <a:xfrm>
            <a:off x="2309814" y="4209107"/>
            <a:ext cx="7674618" cy="2460253"/>
            <a:chOff x="144" y="2112"/>
            <a:chExt cx="5472" cy="1824"/>
          </a:xfrm>
        </p:grpSpPr>
        <p:graphicFrame>
          <p:nvGraphicFramePr>
            <p:cNvPr id="3074" name="Object 6"/>
            <p:cNvGraphicFramePr>
              <a:graphicFrameLocks noChangeAspect="1"/>
            </p:cNvGraphicFramePr>
            <p:nvPr/>
          </p:nvGraphicFramePr>
          <p:xfrm>
            <a:off x="288" y="2208"/>
            <a:ext cx="5040" cy="1525"/>
          </p:xfrm>
          <a:graphic>
            <a:graphicData uri="http://schemas.openxmlformats.org/presentationml/2006/ole">
              <mc:AlternateContent xmlns:mc="http://schemas.openxmlformats.org/markup-compatibility/2006">
                <mc:Choice xmlns:v="urn:schemas-microsoft-com:vml" Requires="v">
                  <p:oleObj spid="_x0000_s14720" name="VISIO" r:id="rId1" imgW="3696970" imgH="1116965" progId="Visio.Drawing.11">
                    <p:embed/>
                  </p:oleObj>
                </mc:Choice>
                <mc:Fallback>
                  <p:oleObj name="VISIO" r:id="rId1" imgW="3696970" imgH="1116965" progId="Visio.Drawing.11">
                    <p:embed/>
                    <p:pic>
                      <p:nvPicPr>
                        <p:cNvPr id="0" name="图片 147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2208"/>
                          <a:ext cx="5040" cy="1525"/>
                        </a:xfrm>
                        <a:prstGeom prst="rect">
                          <a:avLst/>
                        </a:prstGeom>
                        <a:noFill/>
                        <a:ln>
                          <a:noFill/>
                        </a:ln>
                        <a:effectLst/>
                        <a:extLst>
                          <a:ext uri="{909E8E84-426E-40DD-AFC4-6F175D3DCCD1}">
                            <a14:hiddenFill xmlns:a14="http://schemas.microsoft.com/office/drawing/2010/main">
                              <a:solidFill>
                                <a:srgbClr val="FFFF4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8" name="Rectangle 7"/>
            <p:cNvSpPr>
              <a:spLocks noChangeArrowheads="1"/>
            </p:cNvSpPr>
            <p:nvPr/>
          </p:nvSpPr>
          <p:spPr bwMode="auto">
            <a:xfrm>
              <a:off x="144" y="2112"/>
              <a:ext cx="5472" cy="1824"/>
            </a:xfrm>
            <a:prstGeom prst="rect">
              <a:avLst/>
            </a:prstGeom>
            <a:noFill/>
            <a:ln w="12700">
              <a:solidFill>
                <a:schemeClr val="tx1"/>
              </a:solidFill>
              <a:miter lim="800000"/>
            </a:ln>
          </p:spPr>
          <p:txBody>
            <a:bodyPr wrap="none" anchor="ctr"/>
            <a:lstStyle/>
            <a:p>
              <a:pPr algn="ctr" eaLnBrk="0" hangingPunct="0"/>
              <a:endParaRPr lang="zh-CN" altLang="en-US"/>
            </a:p>
          </p:txBody>
        </p:sp>
      </p:grpSp>
      <p:sp>
        <p:nvSpPr>
          <p:cNvPr id="3076" name="Rectangle 2"/>
          <p:cNvSpPr>
            <a:spLocks noGrp="1" noChangeArrowheads="1"/>
          </p:cNvSpPr>
          <p:nvPr>
            <p:ph type="title"/>
          </p:nvPr>
        </p:nvSpPr>
        <p:spPr>
          <a:xfrm>
            <a:off x="355638" y="133104"/>
            <a:ext cx="5257800" cy="373063"/>
          </a:xfrm>
        </p:spPr>
        <p:txBody>
          <a:bodyPr/>
          <a:lstStyle/>
          <a:p>
            <a:r>
              <a:rPr lang="zh-CN" altLang="en-US" dirty="0"/>
              <a:t>硬磁盘的类型</a:t>
            </a:r>
            <a:endParaRPr lang="zh-CN" altLang="en-US" dirty="0"/>
          </a:p>
        </p:txBody>
      </p:sp>
      <p:sp>
        <p:nvSpPr>
          <p:cNvPr id="317444" name="Rectangle 4"/>
          <p:cNvSpPr>
            <a:spLocks noChangeArrowheads="1"/>
          </p:cNvSpPr>
          <p:nvPr/>
        </p:nvSpPr>
        <p:spPr bwMode="auto">
          <a:xfrm>
            <a:off x="551384" y="764704"/>
            <a:ext cx="11521280" cy="3341428"/>
          </a:xfrm>
          <a:prstGeom prst="rect">
            <a:avLst/>
          </a:prstGeom>
          <a:noFill/>
          <a:ln w="12700">
            <a:noFill/>
            <a:miter lim="800000"/>
          </a:ln>
        </p:spPr>
        <p:txBody>
          <a:bodyPr wrap="square" lIns="63500" tIns="25400" rIns="63500" bIns="25400">
            <a:spAutoFit/>
          </a:bodyPr>
          <a:lstStyle/>
          <a:p>
            <a:pPr marL="284480" indent="-284480">
              <a:lnSpc>
                <a:spcPct val="150000"/>
              </a:lnSpc>
              <a:spcBef>
                <a:spcPct val="10000"/>
              </a:spcBef>
              <a:spcAft>
                <a:spcPct val="10000"/>
              </a:spcAft>
              <a:buClr>
                <a:srgbClr val="FF0000"/>
              </a:buClr>
              <a:buFont typeface="Wingdings" panose="05000000000000000000" pitchFamily="2" charset="2"/>
              <a:buChar char="v"/>
            </a:pPr>
            <a:r>
              <a:rPr lang="en-US" altLang="zh-CN" sz="2000" b="1" dirty="0">
                <a:solidFill>
                  <a:schemeClr val="tx1"/>
                </a:solidFill>
              </a:rPr>
              <a:t>RAID 0</a:t>
            </a:r>
            <a:r>
              <a:rPr lang="zh-CN" altLang="en-US" sz="2000" b="1" dirty="0">
                <a:solidFill>
                  <a:schemeClr val="tx1"/>
                </a:solidFill>
              </a:rPr>
              <a:t>：无差错控制的带区组，可以</a:t>
            </a:r>
            <a:r>
              <a:rPr lang="zh-CN" altLang="en-US" sz="2000" b="1" dirty="0">
                <a:solidFill>
                  <a:srgbClr val="FF0000"/>
                </a:solidFill>
              </a:rPr>
              <a:t>提高读写性能</a:t>
            </a:r>
            <a:endParaRPr lang="zh-CN" altLang="en-US" sz="2000" b="1" dirty="0">
              <a:solidFill>
                <a:srgbClr val="FF0000"/>
              </a:solidFill>
            </a:endParaRPr>
          </a:p>
          <a:p>
            <a:pPr marL="668655" lvl="1" indent="-193675">
              <a:lnSpc>
                <a:spcPct val="150000"/>
              </a:lnSpc>
              <a:spcBef>
                <a:spcPct val="10000"/>
              </a:spcBef>
              <a:spcAft>
                <a:spcPct val="10000"/>
              </a:spcAft>
            </a:pPr>
            <a:r>
              <a:rPr lang="zh-CN" altLang="en-US" dirty="0">
                <a:latin typeface="宋体" panose="02010600030101010101" pitchFamily="2" charset="-122"/>
              </a:rPr>
              <a:t>实际上不应属于</a:t>
            </a:r>
            <a:r>
              <a:rPr lang="en-US" altLang="zh-CN" dirty="0">
                <a:latin typeface="Times New Roman" panose="02020603050405020304" pitchFamily="18" charset="0"/>
                <a:cs typeface="Times New Roman" panose="02020603050405020304" pitchFamily="18" charset="0"/>
              </a:rPr>
              <a:t>RAID</a:t>
            </a:r>
            <a:r>
              <a:rPr lang="zh-CN" altLang="en-US" dirty="0">
                <a:latin typeface="宋体" panose="02010600030101010101" pitchFamily="2" charset="-122"/>
              </a:rPr>
              <a:t>家族成员，完全</a:t>
            </a:r>
            <a:r>
              <a:rPr lang="zh-CN" altLang="en-US" dirty="0">
                <a:solidFill>
                  <a:srgbClr val="FF0000"/>
                </a:solidFill>
                <a:latin typeface="宋体" panose="02010600030101010101" pitchFamily="2" charset="-122"/>
              </a:rPr>
              <a:t>没有冗余</a:t>
            </a:r>
            <a:endParaRPr lang="zh-CN" altLang="en-US" dirty="0">
              <a:solidFill>
                <a:srgbClr val="FF0000"/>
              </a:solidFill>
            </a:endParaRPr>
          </a:p>
          <a:p>
            <a:pPr marL="668655" lvl="1" indent="-193675">
              <a:lnSpc>
                <a:spcPct val="150000"/>
              </a:lnSpc>
              <a:spcBef>
                <a:spcPct val="10000"/>
              </a:spcBef>
              <a:spcAft>
                <a:spcPct val="10000"/>
              </a:spcAft>
            </a:pPr>
            <a:r>
              <a:rPr lang="zh-CN" altLang="en-US" dirty="0">
                <a:latin typeface="宋体" panose="02010600030101010101" pitchFamily="2" charset="-122"/>
              </a:rPr>
              <a:t>数据</a:t>
            </a:r>
            <a:r>
              <a:rPr lang="zh-CN" altLang="en-US" dirty="0">
                <a:solidFill>
                  <a:srgbClr val="FF0000"/>
                </a:solidFill>
                <a:latin typeface="宋体" panose="02010600030101010101" pitchFamily="2" charset="-122"/>
              </a:rPr>
              <a:t>条带（</a:t>
            </a:r>
            <a:r>
              <a:rPr lang="en-US" altLang="zh-CN" dirty="0">
                <a:solidFill>
                  <a:srgbClr val="FF0000"/>
                </a:solidFill>
                <a:latin typeface="Times New Roman" panose="02020603050405020304" pitchFamily="18" charset="0"/>
              </a:rPr>
              <a:t>Strip</a:t>
            </a:r>
            <a:r>
              <a:rPr lang="en-US" altLang="zh-CN" dirty="0">
                <a:solidFill>
                  <a:srgbClr val="FF0000"/>
                </a:solidFill>
                <a:latin typeface="宋体" panose="02010600030101010101" pitchFamily="2" charset="-122"/>
              </a:rPr>
              <a:t>）</a:t>
            </a:r>
            <a:r>
              <a:rPr lang="zh-CN" altLang="en-US" dirty="0">
                <a:solidFill>
                  <a:srgbClr val="FF0000"/>
                </a:solidFill>
                <a:latin typeface="宋体" panose="02010600030101010101" pitchFamily="2" charset="-122"/>
              </a:rPr>
              <a:t>化分布</a:t>
            </a:r>
            <a:r>
              <a:rPr lang="zh-CN" altLang="en-US" dirty="0">
                <a:latin typeface="宋体" panose="02010600030101010101" pitchFamily="2" charset="-122"/>
              </a:rPr>
              <a:t>在不同的物理磁盘上。</a:t>
            </a:r>
            <a:endParaRPr lang="en-US" altLang="zh-CN" dirty="0">
              <a:latin typeface="宋体" panose="02010600030101010101" pitchFamily="2" charset="-122"/>
            </a:endParaRPr>
          </a:p>
          <a:p>
            <a:pPr marL="668655" lvl="1" indent="-193675">
              <a:lnSpc>
                <a:spcPct val="150000"/>
              </a:lnSpc>
              <a:spcBef>
                <a:spcPct val="10000"/>
              </a:spcBef>
              <a:spcAft>
                <a:spcPct val="10000"/>
              </a:spcAft>
            </a:pPr>
            <a:r>
              <a:rPr lang="en-US" altLang="zh-CN" dirty="0">
                <a:latin typeface="Times New Roman" panose="02020603050405020304" pitchFamily="18" charset="0"/>
              </a:rPr>
              <a:t>Strip</a:t>
            </a:r>
            <a:r>
              <a:rPr lang="zh-CN" altLang="en-US" dirty="0">
                <a:latin typeface="宋体" panose="02010600030101010101" pitchFamily="2" charset="-122"/>
              </a:rPr>
              <a:t>可以是物理磁盘上的一块</a:t>
            </a:r>
            <a:r>
              <a:rPr lang="zh-CN" altLang="en-US" dirty="0">
                <a:solidFill>
                  <a:srgbClr val="FF0000"/>
                </a:solidFill>
                <a:latin typeface="宋体" panose="02010600030101010101" pitchFamily="2" charset="-122"/>
              </a:rPr>
              <a:t>存储区</a:t>
            </a:r>
            <a:r>
              <a:rPr lang="zh-CN" altLang="en-US" dirty="0">
                <a:latin typeface="宋体" panose="02010600030101010101" pitchFamily="2" charset="-122"/>
              </a:rPr>
              <a:t>（扇区或其他单位）：</a:t>
            </a:r>
            <a:r>
              <a:rPr lang="en-US" altLang="zh-CN" dirty="0">
                <a:latin typeface="宋体" panose="02010600030101010101" pitchFamily="2" charset="-122"/>
              </a:rPr>
              <a:t>4KB</a:t>
            </a:r>
            <a:r>
              <a:rPr lang="zh-CN" altLang="en-US" dirty="0">
                <a:latin typeface="宋体" panose="02010600030101010101" pitchFamily="2" charset="-122"/>
              </a:rPr>
              <a:t>、</a:t>
            </a:r>
            <a:r>
              <a:rPr lang="en-US" altLang="zh-CN" dirty="0">
                <a:latin typeface="宋体" panose="02010600030101010101" pitchFamily="2" charset="-122"/>
              </a:rPr>
              <a:t>8KB</a:t>
            </a:r>
            <a:r>
              <a:rPr lang="zh-CN" altLang="en-US" dirty="0">
                <a:latin typeface="宋体" panose="02010600030101010101" pitchFamily="2" charset="-122"/>
              </a:rPr>
              <a:t>、</a:t>
            </a:r>
            <a:r>
              <a:rPr lang="en-US" altLang="zh-CN" dirty="0">
                <a:latin typeface="宋体" panose="02010600030101010101" pitchFamily="2" charset="-122"/>
              </a:rPr>
              <a:t>16KB(</a:t>
            </a:r>
            <a:r>
              <a:rPr lang="zh-CN" altLang="en-US" dirty="0">
                <a:latin typeface="宋体" panose="02010600030101010101" pitchFamily="2" charset="-122"/>
              </a:rPr>
              <a:t>默认</a:t>
            </a:r>
            <a:r>
              <a:rPr lang="en-US" altLang="zh-CN" dirty="0">
                <a:latin typeface="宋体" panose="02010600030101010101" pitchFamily="2" charset="-122"/>
              </a:rPr>
              <a:t>)</a:t>
            </a:r>
            <a:r>
              <a:rPr lang="zh-CN" altLang="en-US" dirty="0">
                <a:latin typeface="宋体" panose="02010600030101010101" pitchFamily="2" charset="-122"/>
              </a:rPr>
              <a:t>、</a:t>
            </a:r>
            <a:r>
              <a:rPr lang="en-US" altLang="zh-CN" dirty="0">
                <a:latin typeface="宋体" panose="02010600030101010101" pitchFamily="2" charset="-122"/>
              </a:rPr>
              <a:t>32KB</a:t>
            </a:r>
            <a:r>
              <a:rPr lang="zh-CN" altLang="en-US" dirty="0">
                <a:latin typeface="宋体" panose="02010600030101010101" pitchFamily="2" charset="-122"/>
              </a:rPr>
              <a:t>、</a:t>
            </a:r>
            <a:r>
              <a:rPr lang="en-US" altLang="zh-CN" dirty="0">
                <a:latin typeface="宋体" panose="02010600030101010101" pitchFamily="2" charset="-122"/>
              </a:rPr>
              <a:t>64KB</a:t>
            </a:r>
            <a:r>
              <a:rPr lang="zh-CN" altLang="en-US" dirty="0">
                <a:latin typeface="宋体" panose="02010600030101010101" pitchFamily="2" charset="-122"/>
              </a:rPr>
              <a:t>、</a:t>
            </a:r>
            <a:r>
              <a:rPr lang="en-US" altLang="zh-CN" dirty="0">
                <a:latin typeface="宋体" panose="02010600030101010101" pitchFamily="2" charset="-122"/>
              </a:rPr>
              <a:t>128KB</a:t>
            </a:r>
            <a:endParaRPr lang="zh-CN" altLang="en-US" dirty="0">
              <a:latin typeface="宋体" panose="02010600030101010101" pitchFamily="2" charset="-122"/>
            </a:endParaRPr>
          </a:p>
          <a:p>
            <a:pPr marL="668655" lvl="1" indent="-193675">
              <a:lnSpc>
                <a:spcPct val="150000"/>
              </a:lnSpc>
              <a:spcBef>
                <a:spcPct val="10000"/>
              </a:spcBef>
              <a:spcAft>
                <a:spcPct val="10000"/>
              </a:spcAft>
            </a:pPr>
            <a:r>
              <a:rPr lang="zh-CN" altLang="en-US" dirty="0">
                <a:latin typeface="宋体" panose="02010600030101010101" pitchFamily="2" charset="-122"/>
              </a:rPr>
              <a:t>磁盘组中每一个磁盘同一位置的磁盘区构成一个逻辑上的带区集，所以一个带区分布在多个磁盘上</a:t>
            </a:r>
            <a:r>
              <a:rPr lang="zh-CN" altLang="en-US" dirty="0"/>
              <a:t> </a:t>
            </a:r>
            <a:endParaRPr lang="zh-CN" altLang="en-US" dirty="0"/>
          </a:p>
          <a:p>
            <a:pPr marL="668655" lvl="1" indent="-193675">
              <a:lnSpc>
                <a:spcPct val="150000"/>
              </a:lnSpc>
              <a:spcBef>
                <a:spcPct val="10000"/>
              </a:spcBef>
              <a:spcAft>
                <a:spcPct val="10000"/>
              </a:spcAft>
            </a:pPr>
            <a:r>
              <a:rPr lang="zh-CN" altLang="en-US" dirty="0">
                <a:latin typeface="宋体" panose="02010600030101010101" pitchFamily="2" charset="-122"/>
              </a:rPr>
              <a:t>单个</a:t>
            </a:r>
            <a:r>
              <a:rPr lang="en-US" altLang="zh-CN" dirty="0">
                <a:latin typeface="Times New Roman" panose="02020603050405020304" pitchFamily="18" charset="0"/>
              </a:rPr>
              <a:t>I/O </a:t>
            </a:r>
            <a:r>
              <a:rPr lang="zh-CN" altLang="en-US" dirty="0">
                <a:latin typeface="宋体" panose="02010600030101010101" pitchFamily="2" charset="-122"/>
              </a:rPr>
              <a:t>操作访问的数据分布在一个带区集上时，可实现</a:t>
            </a:r>
            <a:r>
              <a:rPr lang="en-US" altLang="zh-CN" dirty="0">
                <a:latin typeface="Times New Roman" panose="02020603050405020304" pitchFamily="18" charset="0"/>
              </a:rPr>
              <a:t>I/O</a:t>
            </a:r>
            <a:r>
              <a:rPr lang="zh-CN" altLang="en-US" dirty="0">
                <a:latin typeface="宋体" panose="02010600030101010101" pitchFamily="2" charset="-122"/>
              </a:rPr>
              <a:t>操作的并行处理，改善数据传输性能</a:t>
            </a:r>
            <a:endParaRPr lang="en-US" altLang="zh-CN" dirty="0"/>
          </a:p>
          <a:p>
            <a:pPr marL="668655" lvl="1" indent="-193675">
              <a:lnSpc>
                <a:spcPct val="150000"/>
              </a:lnSpc>
              <a:spcBef>
                <a:spcPct val="10000"/>
              </a:spcBef>
              <a:spcAft>
                <a:spcPct val="10000"/>
              </a:spcAft>
            </a:pPr>
            <a:r>
              <a:rPr lang="zh-CN" altLang="en-US" dirty="0"/>
              <a:t>适用于对性能要求严格但对数据安全性和可靠性不高的应用，如视频、音频存储、临时数据缓存空间等</a:t>
            </a:r>
            <a:endParaRPr lang="zh-CN" altLang="en-US" dirty="0"/>
          </a:p>
        </p:txBody>
      </p:sp>
      <p:sp>
        <p:nvSpPr>
          <p:cNvPr id="3" name="TextBox 2"/>
          <p:cNvSpPr txBox="1"/>
          <p:nvPr/>
        </p:nvSpPr>
        <p:spPr>
          <a:xfrm>
            <a:off x="2423593" y="4293096"/>
            <a:ext cx="1121891" cy="327782"/>
          </a:xfrm>
          <a:prstGeom prst="rect">
            <a:avLst/>
          </a:prstGeom>
          <a:noFill/>
        </p:spPr>
        <p:txBody>
          <a:bodyPr wrap="square" rtlCol="0">
            <a:spAutoFit/>
          </a:bodyPr>
          <a:lstStyle/>
          <a:p>
            <a:pPr algn="ctr">
              <a:buNone/>
            </a:pPr>
            <a:r>
              <a:rPr lang="zh-CN" altLang="en-US" dirty="0"/>
              <a:t>带区</a:t>
            </a:r>
            <a:endParaRPr lang="zh-CN" altLang="en-US" dirty="0"/>
          </a:p>
        </p:txBody>
      </p:sp>
      <p:sp>
        <p:nvSpPr>
          <p:cNvPr id="4" name="圆角矩形 3"/>
          <p:cNvSpPr/>
          <p:nvPr/>
        </p:nvSpPr>
        <p:spPr bwMode="auto">
          <a:xfrm>
            <a:off x="3359696" y="4338594"/>
            <a:ext cx="6336704" cy="818598"/>
          </a:xfrm>
          <a:prstGeom prst="roundRect">
            <a:avLst/>
          </a:prstGeom>
          <a:noFill/>
          <a:ln w="19050">
            <a:solidFill>
              <a:schemeClr val="accent1">
                <a:alpha val="70000"/>
              </a:schemeClr>
            </a:solidFill>
            <a:miter lim="800000"/>
          </a:ln>
        </p:spPr>
        <p:txBody>
          <a:bodyPr lIns="90487" tIns="44450" rIns="90487" bIns="44450" rtlCol="0" anchor="ctr">
            <a:spAutoFit/>
          </a:bodyPr>
          <a:lstStyle/>
          <a:p>
            <a:pPr algn="ctr">
              <a:lnSpc>
                <a:spcPct val="100000"/>
              </a:lnSpc>
              <a:buNone/>
              <a:tabLst>
                <a:tab pos="292100" algn="l"/>
              </a:tabLst>
            </a:pPr>
            <a:endParaRPr lang="zh-CN" altLang="en-US" dirty="0">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7444">
                                            <p:txEl>
                                              <p:pRg st="1" end="1"/>
                                            </p:txEl>
                                          </p:spTgt>
                                        </p:tgtEl>
                                        <p:attrNameLst>
                                          <p:attrName>style.visibility</p:attrName>
                                        </p:attrNameLst>
                                      </p:cBhvr>
                                      <p:to>
                                        <p:strVal val="visible"/>
                                      </p:to>
                                    </p:set>
                                    <p:animEffect transition="in" filter="fade">
                                      <p:cBhvr>
                                        <p:cTn id="7" dur="500"/>
                                        <p:tgtEl>
                                          <p:spTgt spid="31744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7444">
                                            <p:txEl>
                                              <p:pRg st="2" end="2"/>
                                            </p:txEl>
                                          </p:spTgt>
                                        </p:tgtEl>
                                        <p:attrNameLst>
                                          <p:attrName>style.visibility</p:attrName>
                                        </p:attrNameLst>
                                      </p:cBhvr>
                                      <p:to>
                                        <p:strVal val="visible"/>
                                      </p:to>
                                    </p:set>
                                    <p:animEffect transition="in" filter="fade">
                                      <p:cBhvr>
                                        <p:cTn id="12" dur="500"/>
                                        <p:tgtEl>
                                          <p:spTgt spid="31744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17444">
                                            <p:txEl>
                                              <p:pRg st="3" end="3"/>
                                            </p:txEl>
                                          </p:spTgt>
                                        </p:tgtEl>
                                        <p:attrNameLst>
                                          <p:attrName>style.visibility</p:attrName>
                                        </p:attrNameLst>
                                      </p:cBhvr>
                                      <p:to>
                                        <p:strVal val="visible"/>
                                      </p:to>
                                    </p:set>
                                    <p:animEffect transition="in" filter="fade">
                                      <p:cBhvr>
                                        <p:cTn id="15" dur="500"/>
                                        <p:tgtEl>
                                          <p:spTgt spid="31744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7444">
                                            <p:txEl>
                                              <p:pRg st="4" end="4"/>
                                            </p:txEl>
                                          </p:spTgt>
                                        </p:tgtEl>
                                        <p:attrNameLst>
                                          <p:attrName>style.visibility</p:attrName>
                                        </p:attrNameLst>
                                      </p:cBhvr>
                                      <p:to>
                                        <p:strVal val="visible"/>
                                      </p:to>
                                    </p:set>
                                    <p:animEffect transition="in" filter="fade">
                                      <p:cBhvr>
                                        <p:cTn id="26" dur="500"/>
                                        <p:tgtEl>
                                          <p:spTgt spid="317444">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17444">
                                            <p:txEl>
                                              <p:pRg st="5" end="5"/>
                                            </p:txEl>
                                          </p:spTgt>
                                        </p:tgtEl>
                                        <p:attrNameLst>
                                          <p:attrName>style.visibility</p:attrName>
                                        </p:attrNameLst>
                                      </p:cBhvr>
                                      <p:to>
                                        <p:strVal val="visible"/>
                                      </p:to>
                                    </p:set>
                                    <p:animEffect transition="in" filter="fade">
                                      <p:cBhvr>
                                        <p:cTn id="34" dur="500"/>
                                        <p:tgtEl>
                                          <p:spTgt spid="317444">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17444">
                                            <p:txEl>
                                              <p:pRg st="6" end="6"/>
                                            </p:txEl>
                                          </p:spTgt>
                                        </p:tgtEl>
                                        <p:attrNameLst>
                                          <p:attrName>style.visibility</p:attrName>
                                        </p:attrNameLst>
                                      </p:cBhvr>
                                      <p:to>
                                        <p:strVal val="visible"/>
                                      </p:to>
                                    </p:set>
                                    <p:animEffect transition="in" filter="fade">
                                      <p:cBhvr>
                                        <p:cTn id="39" dur="500"/>
                                        <p:tgtEl>
                                          <p:spTgt spid="31744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4" grpId="0" autoUpdateAnimBg="0" uiExpand="1" build="p"/>
      <p:bldP spid="3" grpId="0"/>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5"/>
          <p:cNvSpPr>
            <a:spLocks noGrp="1" noChangeArrowheads="1"/>
          </p:cNvSpPr>
          <p:nvPr>
            <p:ph type="title"/>
          </p:nvPr>
        </p:nvSpPr>
        <p:spPr>
          <a:xfrm>
            <a:off x="263352" y="217723"/>
            <a:ext cx="5257800" cy="373062"/>
          </a:xfrm>
        </p:spPr>
        <p:txBody>
          <a:bodyPr/>
          <a:lstStyle/>
          <a:p>
            <a:r>
              <a:rPr lang="zh-CN" altLang="en-US" dirty="0"/>
              <a:t>硬磁盘的类型</a:t>
            </a:r>
            <a:endParaRPr lang="zh-CN" altLang="en-US" dirty="0"/>
          </a:p>
        </p:txBody>
      </p:sp>
      <p:sp>
        <p:nvSpPr>
          <p:cNvPr id="318470" name="Rectangle 6"/>
          <p:cNvSpPr>
            <a:spLocks noChangeArrowheads="1"/>
          </p:cNvSpPr>
          <p:nvPr/>
        </p:nvSpPr>
        <p:spPr bwMode="auto">
          <a:xfrm>
            <a:off x="407368" y="764704"/>
            <a:ext cx="11161240" cy="3341428"/>
          </a:xfrm>
          <a:prstGeom prst="rect">
            <a:avLst/>
          </a:prstGeom>
          <a:noFill/>
          <a:ln w="12700">
            <a:noFill/>
            <a:miter lim="800000"/>
          </a:ln>
        </p:spPr>
        <p:txBody>
          <a:bodyPr wrap="square" lIns="63500" tIns="25400" rIns="63500" bIns="25400">
            <a:spAutoFit/>
          </a:bodyPr>
          <a:lstStyle/>
          <a:p>
            <a:pPr marL="284480" indent="-284480">
              <a:lnSpc>
                <a:spcPct val="150000"/>
              </a:lnSpc>
              <a:spcBef>
                <a:spcPct val="10000"/>
              </a:spcBef>
              <a:spcAft>
                <a:spcPct val="10000"/>
              </a:spcAft>
              <a:buClr>
                <a:srgbClr val="FF0000"/>
              </a:buClr>
              <a:buFont typeface="Wingdings" panose="05000000000000000000" pitchFamily="2" charset="2"/>
              <a:buChar char="v"/>
            </a:pPr>
            <a:r>
              <a:rPr lang="en-US" altLang="zh-CN" sz="2000" b="1" dirty="0">
                <a:solidFill>
                  <a:schemeClr val="tx1"/>
                </a:solidFill>
              </a:rPr>
              <a:t>RAID 1</a:t>
            </a:r>
            <a:r>
              <a:rPr lang="zh-CN" altLang="en-US" sz="2000" b="1" dirty="0">
                <a:solidFill>
                  <a:schemeClr val="tx1"/>
                </a:solidFill>
              </a:rPr>
              <a:t>：</a:t>
            </a:r>
            <a:r>
              <a:rPr lang="zh-CN" altLang="en-US" sz="2000" dirty="0"/>
              <a:t>无校验的</a:t>
            </a:r>
            <a:r>
              <a:rPr lang="zh-CN" altLang="en-US" sz="2000" b="1" dirty="0">
                <a:solidFill>
                  <a:schemeClr val="tx1"/>
                </a:solidFill>
              </a:rPr>
              <a:t>镜像结构</a:t>
            </a:r>
            <a:endParaRPr lang="zh-CN" altLang="en-US" sz="2000" b="1" dirty="0">
              <a:solidFill>
                <a:schemeClr val="tx1"/>
              </a:solidFill>
            </a:endParaRPr>
          </a:p>
          <a:p>
            <a:pPr marL="668655" lvl="1" indent="-193675">
              <a:lnSpc>
                <a:spcPct val="150000"/>
              </a:lnSpc>
              <a:spcBef>
                <a:spcPct val="10000"/>
              </a:spcBef>
              <a:spcAft>
                <a:spcPct val="10000"/>
              </a:spcAft>
            </a:pPr>
            <a:r>
              <a:rPr lang="zh-CN" altLang="en-US" dirty="0">
                <a:solidFill>
                  <a:srgbClr val="FF0000"/>
                </a:solidFill>
                <a:latin typeface="宋体" panose="02010600030101010101" pitchFamily="2" charset="-122"/>
              </a:rPr>
              <a:t>简单镜像</a:t>
            </a:r>
            <a:r>
              <a:rPr lang="zh-CN" altLang="en-US" dirty="0">
                <a:latin typeface="宋体" panose="02010600030101010101" pitchFamily="2" charset="-122"/>
              </a:rPr>
              <a:t>磁盘冗余方案</a:t>
            </a:r>
            <a:r>
              <a:rPr lang="zh-CN" altLang="en-US" dirty="0"/>
              <a:t> ，成本太高</a:t>
            </a:r>
            <a:endParaRPr lang="zh-CN" altLang="en-US" dirty="0"/>
          </a:p>
          <a:p>
            <a:pPr marL="668655" lvl="1" indent="-193675">
              <a:lnSpc>
                <a:spcPct val="150000"/>
              </a:lnSpc>
              <a:spcBef>
                <a:spcPct val="10000"/>
              </a:spcBef>
              <a:spcAft>
                <a:spcPct val="10000"/>
              </a:spcAft>
            </a:pPr>
            <a:r>
              <a:rPr lang="zh-CN" altLang="en-US" dirty="0">
                <a:latin typeface="宋体" panose="02010600030101010101" pitchFamily="2" charset="-122"/>
              </a:rPr>
              <a:t>与</a:t>
            </a:r>
            <a:r>
              <a:rPr lang="en-US" altLang="zh-CN" dirty="0"/>
              <a:t>RAID 0</a:t>
            </a:r>
            <a:r>
              <a:rPr lang="zh-CN" altLang="en-US" dirty="0">
                <a:latin typeface="宋体" panose="02010600030101010101" pitchFamily="2" charset="-122"/>
              </a:rPr>
              <a:t>类似，用户数据和系统数据条带（</a:t>
            </a:r>
            <a:r>
              <a:rPr lang="en-US" altLang="zh-CN" dirty="0">
                <a:latin typeface="Times New Roman" panose="02020603050405020304" pitchFamily="18" charset="0"/>
              </a:rPr>
              <a:t>Strip</a:t>
            </a:r>
            <a:r>
              <a:rPr lang="en-US" altLang="zh-CN" dirty="0">
                <a:latin typeface="宋体" panose="02010600030101010101" pitchFamily="2" charset="-122"/>
              </a:rPr>
              <a:t>）</a:t>
            </a:r>
            <a:r>
              <a:rPr lang="zh-CN" altLang="en-US" dirty="0">
                <a:latin typeface="宋体" panose="02010600030101010101" pitchFamily="2" charset="-122"/>
              </a:rPr>
              <a:t>化分布在不同的物理磁盘上（包括镜像磁盘） </a:t>
            </a:r>
            <a:endParaRPr lang="zh-CN" altLang="en-US" dirty="0">
              <a:latin typeface="宋体" panose="02010600030101010101" pitchFamily="2" charset="-122"/>
            </a:endParaRPr>
          </a:p>
          <a:p>
            <a:pPr marL="668655" lvl="1" indent="-193675">
              <a:lnSpc>
                <a:spcPct val="150000"/>
              </a:lnSpc>
              <a:spcBef>
                <a:spcPct val="10000"/>
              </a:spcBef>
              <a:spcAft>
                <a:spcPct val="10000"/>
              </a:spcAft>
            </a:pPr>
            <a:r>
              <a:rPr lang="zh-CN" altLang="en-US" dirty="0">
                <a:latin typeface="宋体" panose="02010600030101010101" pitchFamily="2" charset="-122"/>
              </a:rPr>
              <a:t>读操作同时在两组磁盘中进行，数据从访问时间小的磁盘组中获得，所以，读操作性能得到改善 </a:t>
            </a:r>
            <a:endParaRPr lang="zh-CN" altLang="en-US" dirty="0">
              <a:latin typeface="宋体" panose="02010600030101010101" pitchFamily="2" charset="-122"/>
            </a:endParaRPr>
          </a:p>
          <a:p>
            <a:pPr marL="668655" lvl="1" indent="-193675">
              <a:lnSpc>
                <a:spcPct val="150000"/>
              </a:lnSpc>
              <a:spcBef>
                <a:spcPct val="10000"/>
              </a:spcBef>
              <a:spcAft>
                <a:spcPct val="10000"/>
              </a:spcAft>
            </a:pPr>
            <a:r>
              <a:rPr lang="zh-CN" altLang="en-US" dirty="0">
                <a:latin typeface="宋体" panose="02010600030101010101" pitchFamily="2" charset="-122"/>
              </a:rPr>
              <a:t>写操作同时在两组磁盘中进行，写操作的访问时间以速度慢的为准，所以，写操作性能指标不高 </a:t>
            </a:r>
            <a:endParaRPr lang="zh-CN" altLang="en-US" dirty="0">
              <a:latin typeface="宋体" panose="02010600030101010101" pitchFamily="2" charset="-122"/>
            </a:endParaRPr>
          </a:p>
          <a:p>
            <a:pPr marL="668655" lvl="1" indent="-193675">
              <a:lnSpc>
                <a:spcPct val="150000"/>
              </a:lnSpc>
              <a:spcBef>
                <a:spcPct val="10000"/>
              </a:spcBef>
              <a:spcAft>
                <a:spcPct val="10000"/>
              </a:spcAft>
            </a:pPr>
            <a:r>
              <a:rPr lang="zh-CN" altLang="en-US" dirty="0">
                <a:latin typeface="宋体" panose="02010600030101010101" pitchFamily="2" charset="-122"/>
              </a:rPr>
              <a:t>出现磁盘损坏时，数据恢复简单，安全性好，管理方便</a:t>
            </a:r>
            <a:endParaRPr lang="en-US" altLang="zh-CN" dirty="0">
              <a:latin typeface="宋体" panose="02010600030101010101" pitchFamily="2" charset="-122"/>
            </a:endParaRPr>
          </a:p>
          <a:p>
            <a:pPr marL="668655" lvl="1" indent="-193675">
              <a:lnSpc>
                <a:spcPct val="150000"/>
              </a:lnSpc>
              <a:spcBef>
                <a:spcPct val="10000"/>
              </a:spcBef>
              <a:spcAft>
                <a:spcPct val="10000"/>
              </a:spcAft>
            </a:pPr>
            <a:r>
              <a:rPr lang="zh-CN" altLang="en-US" dirty="0"/>
              <a:t>应用于对数据保护极为重视的应用，如对邮件系统的数据保护</a:t>
            </a:r>
            <a:endParaRPr lang="zh-CN" altLang="en-US" dirty="0"/>
          </a:p>
        </p:txBody>
      </p:sp>
      <p:grpSp>
        <p:nvGrpSpPr>
          <p:cNvPr id="2" name="Group 9"/>
          <p:cNvGrpSpPr/>
          <p:nvPr/>
        </p:nvGrpSpPr>
        <p:grpSpPr bwMode="auto">
          <a:xfrm>
            <a:off x="1952625" y="4214813"/>
            <a:ext cx="8439150" cy="2133600"/>
            <a:chOff x="96" y="2400"/>
            <a:chExt cx="5520" cy="1344"/>
          </a:xfrm>
        </p:grpSpPr>
        <p:graphicFrame>
          <p:nvGraphicFramePr>
            <p:cNvPr id="4098" name="Object 7"/>
            <p:cNvGraphicFramePr>
              <a:graphicFrameLocks noChangeAspect="1"/>
            </p:cNvGraphicFramePr>
            <p:nvPr/>
          </p:nvGraphicFramePr>
          <p:xfrm>
            <a:off x="192" y="2496"/>
            <a:ext cx="5232" cy="1056"/>
          </p:xfrm>
          <a:graphic>
            <a:graphicData uri="http://schemas.openxmlformats.org/presentationml/2006/ole">
              <mc:AlternateContent xmlns:mc="http://schemas.openxmlformats.org/markup-compatibility/2006">
                <mc:Choice xmlns:v="urn:schemas-microsoft-com:vml" Requires="v">
                  <p:oleObj spid="_x0000_s15743" name="VISIO" r:id="rId1" imgW="6937375" imgH="1115695" progId="Visio.Drawing.11">
                    <p:embed/>
                  </p:oleObj>
                </mc:Choice>
                <mc:Fallback>
                  <p:oleObj name="VISIO" r:id="rId1" imgW="6937375" imgH="1115695" progId="Visio.Drawing.11">
                    <p:embed/>
                    <p:pic>
                      <p:nvPicPr>
                        <p:cNvPr id="0" name="图片 157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2496"/>
                          <a:ext cx="5232"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2" name="Rectangle 8"/>
            <p:cNvSpPr>
              <a:spLocks noChangeArrowheads="1"/>
            </p:cNvSpPr>
            <p:nvPr/>
          </p:nvSpPr>
          <p:spPr bwMode="auto">
            <a:xfrm>
              <a:off x="96" y="2400"/>
              <a:ext cx="5520" cy="1344"/>
            </a:xfrm>
            <a:prstGeom prst="rect">
              <a:avLst/>
            </a:prstGeom>
            <a:noFill/>
            <a:ln w="12700">
              <a:solidFill>
                <a:schemeClr val="tx1"/>
              </a:solidFill>
              <a:miter lim="800000"/>
            </a:ln>
          </p:spPr>
          <p:txBody>
            <a:bodyPr wrap="none" anchor="ctr"/>
            <a:lstStyle/>
            <a:p>
              <a:pPr algn="ctr" eaLnBrk="0" hangingPunct="0"/>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8470">
                                            <p:txEl>
                                              <p:pRg st="1" end="1"/>
                                            </p:txEl>
                                          </p:spTgt>
                                        </p:tgtEl>
                                        <p:attrNameLst>
                                          <p:attrName>style.visibility</p:attrName>
                                        </p:attrNameLst>
                                      </p:cBhvr>
                                      <p:to>
                                        <p:strVal val="visible"/>
                                      </p:to>
                                    </p:set>
                                    <p:animEffect transition="in" filter="fade">
                                      <p:cBhvr>
                                        <p:cTn id="7" dur="500"/>
                                        <p:tgtEl>
                                          <p:spTgt spid="318470">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8470">
                                            <p:txEl>
                                              <p:pRg st="2" end="2"/>
                                            </p:txEl>
                                          </p:spTgt>
                                        </p:tgtEl>
                                        <p:attrNameLst>
                                          <p:attrName>style.visibility</p:attrName>
                                        </p:attrNameLst>
                                      </p:cBhvr>
                                      <p:to>
                                        <p:strVal val="visible"/>
                                      </p:to>
                                    </p:set>
                                    <p:animEffect transition="in" filter="fade">
                                      <p:cBhvr>
                                        <p:cTn id="15" dur="500"/>
                                        <p:tgtEl>
                                          <p:spTgt spid="31847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8470">
                                            <p:txEl>
                                              <p:pRg st="3" end="3"/>
                                            </p:txEl>
                                          </p:spTgt>
                                        </p:tgtEl>
                                        <p:attrNameLst>
                                          <p:attrName>style.visibility</p:attrName>
                                        </p:attrNameLst>
                                      </p:cBhvr>
                                      <p:to>
                                        <p:strVal val="visible"/>
                                      </p:to>
                                    </p:set>
                                    <p:animEffect transition="in" filter="fade">
                                      <p:cBhvr>
                                        <p:cTn id="20" dur="500"/>
                                        <p:tgtEl>
                                          <p:spTgt spid="31847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18470">
                                            <p:txEl>
                                              <p:pRg st="4" end="4"/>
                                            </p:txEl>
                                          </p:spTgt>
                                        </p:tgtEl>
                                        <p:attrNameLst>
                                          <p:attrName>style.visibility</p:attrName>
                                        </p:attrNameLst>
                                      </p:cBhvr>
                                      <p:to>
                                        <p:strVal val="visible"/>
                                      </p:to>
                                    </p:set>
                                    <p:animEffect transition="in" filter="fade">
                                      <p:cBhvr>
                                        <p:cTn id="25" dur="500"/>
                                        <p:tgtEl>
                                          <p:spTgt spid="31847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8470">
                                            <p:txEl>
                                              <p:pRg st="5" end="5"/>
                                            </p:txEl>
                                          </p:spTgt>
                                        </p:tgtEl>
                                        <p:attrNameLst>
                                          <p:attrName>style.visibility</p:attrName>
                                        </p:attrNameLst>
                                      </p:cBhvr>
                                      <p:to>
                                        <p:strVal val="visible"/>
                                      </p:to>
                                    </p:set>
                                    <p:animEffect transition="in" filter="fade">
                                      <p:cBhvr>
                                        <p:cTn id="30" dur="500"/>
                                        <p:tgtEl>
                                          <p:spTgt spid="31847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8470">
                                            <p:txEl>
                                              <p:pRg st="6" end="6"/>
                                            </p:txEl>
                                          </p:spTgt>
                                        </p:tgtEl>
                                        <p:attrNameLst>
                                          <p:attrName>style.visibility</p:attrName>
                                        </p:attrNameLst>
                                      </p:cBhvr>
                                      <p:to>
                                        <p:strVal val="visible"/>
                                      </p:to>
                                    </p:set>
                                    <p:animEffect transition="in" filter="fade">
                                      <p:cBhvr>
                                        <p:cTn id="35" dur="500"/>
                                        <p:tgtEl>
                                          <p:spTgt spid="31847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335360" y="273814"/>
            <a:ext cx="5257800" cy="373063"/>
          </a:xfrm>
        </p:spPr>
        <p:txBody>
          <a:bodyPr/>
          <a:lstStyle/>
          <a:p>
            <a:r>
              <a:rPr lang="zh-CN" altLang="en-US" dirty="0"/>
              <a:t>硬磁盘的类型</a:t>
            </a:r>
            <a:endParaRPr lang="zh-CN" altLang="en-US" dirty="0"/>
          </a:p>
        </p:txBody>
      </p:sp>
      <p:sp>
        <p:nvSpPr>
          <p:cNvPr id="319491" name="Rectangle 3"/>
          <p:cNvSpPr>
            <a:spLocks noChangeArrowheads="1"/>
          </p:cNvSpPr>
          <p:nvPr/>
        </p:nvSpPr>
        <p:spPr bwMode="auto">
          <a:xfrm>
            <a:off x="695400" y="764704"/>
            <a:ext cx="11017224" cy="3756926"/>
          </a:xfrm>
          <a:prstGeom prst="rect">
            <a:avLst/>
          </a:prstGeom>
          <a:noFill/>
          <a:ln w="12700">
            <a:noFill/>
            <a:miter lim="800000"/>
          </a:ln>
        </p:spPr>
        <p:txBody>
          <a:bodyPr wrap="square" lIns="63500" tIns="25400" rIns="63500" bIns="25400">
            <a:spAutoFit/>
          </a:bodyPr>
          <a:lstStyle/>
          <a:p>
            <a:pPr marL="284480" indent="-284480">
              <a:lnSpc>
                <a:spcPct val="150000"/>
              </a:lnSpc>
              <a:spcBef>
                <a:spcPct val="10000"/>
              </a:spcBef>
              <a:spcAft>
                <a:spcPct val="10000"/>
              </a:spcAft>
              <a:buClr>
                <a:srgbClr val="FF0000"/>
              </a:buClr>
              <a:buFont typeface="Wingdings" panose="05000000000000000000" pitchFamily="2" charset="2"/>
              <a:buChar char="v"/>
            </a:pPr>
            <a:r>
              <a:rPr lang="en-US" altLang="zh-CN" sz="2000" b="1" dirty="0">
                <a:solidFill>
                  <a:schemeClr val="tx1"/>
                </a:solidFill>
              </a:rPr>
              <a:t>RAID 2</a:t>
            </a:r>
            <a:r>
              <a:rPr lang="zh-CN" altLang="en-US" sz="2000" b="1" dirty="0">
                <a:solidFill>
                  <a:schemeClr val="tx1"/>
                </a:solidFill>
              </a:rPr>
              <a:t>：带海明校验</a:t>
            </a:r>
            <a:endParaRPr lang="zh-CN" altLang="en-US" sz="2000" b="1" dirty="0">
              <a:solidFill>
                <a:schemeClr val="tx1"/>
              </a:solidFill>
            </a:endParaRPr>
          </a:p>
          <a:p>
            <a:pPr marL="668655" lvl="1" indent="-193675">
              <a:lnSpc>
                <a:spcPct val="150000"/>
              </a:lnSpc>
              <a:spcBef>
                <a:spcPct val="10000"/>
              </a:spcBef>
              <a:spcAft>
                <a:spcPct val="10000"/>
              </a:spcAft>
            </a:pPr>
            <a:r>
              <a:rPr lang="zh-CN" altLang="en-US" dirty="0"/>
              <a:t>采用完整的并行访问技术，所有磁盘在任何时刻都并行地响应</a:t>
            </a:r>
            <a:r>
              <a:rPr lang="en-US" altLang="zh-CN" dirty="0">
                <a:cs typeface="Times New Roman" panose="02020603050405020304" pitchFamily="18" charset="0"/>
              </a:rPr>
              <a:t>I/O </a:t>
            </a:r>
            <a:r>
              <a:rPr lang="zh-CN" altLang="en-US" dirty="0"/>
              <a:t>请求；磁盘组中物理磁盘处于完全同步状态，以保证任何时刻，所有磁盘的磁头都处于相同位置</a:t>
            </a:r>
            <a:endParaRPr lang="zh-CN" altLang="en-US" dirty="0"/>
          </a:p>
          <a:p>
            <a:pPr marL="668655" lvl="1" indent="-193675">
              <a:lnSpc>
                <a:spcPct val="150000"/>
              </a:lnSpc>
              <a:spcBef>
                <a:spcPct val="10000"/>
              </a:spcBef>
              <a:spcAft>
                <a:spcPct val="10000"/>
              </a:spcAft>
            </a:pPr>
            <a:r>
              <a:rPr lang="zh-CN" altLang="en-US" dirty="0"/>
              <a:t>数据按</a:t>
            </a:r>
            <a:r>
              <a:rPr lang="zh-CN" altLang="en-US" dirty="0">
                <a:solidFill>
                  <a:srgbClr val="FF0000"/>
                </a:solidFill>
              </a:rPr>
              <a:t>较小的条带</a:t>
            </a:r>
            <a:r>
              <a:rPr lang="zh-CN" altLang="en-US" dirty="0"/>
              <a:t>（一位、一个字节或一个字）分布在不同的磁盘上</a:t>
            </a:r>
            <a:endParaRPr lang="zh-CN" altLang="en-US" dirty="0"/>
          </a:p>
          <a:p>
            <a:pPr marL="668655" lvl="1" indent="-193675">
              <a:lnSpc>
                <a:spcPct val="150000"/>
              </a:lnSpc>
              <a:spcBef>
                <a:spcPct val="10000"/>
              </a:spcBef>
              <a:spcAft>
                <a:spcPct val="10000"/>
              </a:spcAft>
            </a:pPr>
            <a:r>
              <a:rPr lang="zh-CN" altLang="en-US" dirty="0"/>
              <a:t>根据磁盘数据计算错误校验码（比如海明码），校验码按位分布在冗余磁盘对应位置上</a:t>
            </a:r>
            <a:endParaRPr lang="zh-CN" altLang="en-US" dirty="0"/>
          </a:p>
          <a:p>
            <a:pPr marL="668655" lvl="1" indent="-193675">
              <a:lnSpc>
                <a:spcPct val="150000"/>
              </a:lnSpc>
              <a:spcBef>
                <a:spcPct val="10000"/>
              </a:spcBef>
              <a:spcAft>
                <a:spcPct val="10000"/>
              </a:spcAft>
            </a:pPr>
            <a:r>
              <a:rPr lang="zh-CN" altLang="en-US" dirty="0"/>
              <a:t>数据传输率高；访问效率高</a:t>
            </a:r>
            <a:endParaRPr lang="zh-CN" altLang="en-US" dirty="0"/>
          </a:p>
          <a:p>
            <a:pPr marL="668655" lvl="1" indent="-193675">
              <a:lnSpc>
                <a:spcPct val="150000"/>
              </a:lnSpc>
              <a:spcBef>
                <a:spcPct val="10000"/>
              </a:spcBef>
              <a:spcAft>
                <a:spcPct val="10000"/>
              </a:spcAft>
            </a:pPr>
            <a:r>
              <a:rPr lang="zh-CN" altLang="en-US" dirty="0"/>
              <a:t>成本比较高（比</a:t>
            </a:r>
            <a:r>
              <a:rPr lang="en-US" altLang="zh-CN" dirty="0"/>
              <a:t>RAID1</a:t>
            </a:r>
            <a:r>
              <a:rPr lang="zh-CN" altLang="en-US" dirty="0"/>
              <a:t>稍低） </a:t>
            </a:r>
            <a:endParaRPr lang="en-US" altLang="zh-CN" dirty="0"/>
          </a:p>
          <a:p>
            <a:pPr marL="668655" lvl="1" indent="-193675">
              <a:lnSpc>
                <a:spcPct val="150000"/>
              </a:lnSpc>
              <a:spcBef>
                <a:spcPct val="10000"/>
              </a:spcBef>
              <a:spcAft>
                <a:spcPct val="10000"/>
              </a:spcAft>
            </a:pPr>
            <a:r>
              <a:rPr lang="zh-CN" altLang="en-US" dirty="0"/>
              <a:t>海明码的数据冗余开销大，</a:t>
            </a:r>
            <a:r>
              <a:rPr lang="en-US" altLang="zh-CN" dirty="0"/>
              <a:t>RAID2 </a:t>
            </a:r>
            <a:r>
              <a:rPr lang="zh-CN" altLang="en-US" dirty="0"/>
              <a:t>数据重建非常耗时，因此在实际中很少应用</a:t>
            </a:r>
            <a:endParaRPr lang="zh-CN" altLang="en-US" dirty="0"/>
          </a:p>
        </p:txBody>
      </p:sp>
      <p:grpSp>
        <p:nvGrpSpPr>
          <p:cNvPr id="2" name="Group 9"/>
          <p:cNvGrpSpPr/>
          <p:nvPr/>
        </p:nvGrpSpPr>
        <p:grpSpPr bwMode="auto">
          <a:xfrm>
            <a:off x="2208213" y="4725144"/>
            <a:ext cx="7344171" cy="1756933"/>
            <a:chOff x="192" y="2352"/>
            <a:chExt cx="5424" cy="1296"/>
          </a:xfrm>
        </p:grpSpPr>
        <p:graphicFrame>
          <p:nvGraphicFramePr>
            <p:cNvPr id="5122" name="Object 7"/>
            <p:cNvGraphicFramePr>
              <a:graphicFrameLocks noChangeAspect="1"/>
            </p:cNvGraphicFramePr>
            <p:nvPr/>
          </p:nvGraphicFramePr>
          <p:xfrm>
            <a:off x="288" y="2400"/>
            <a:ext cx="5232" cy="1152"/>
          </p:xfrm>
          <a:graphic>
            <a:graphicData uri="http://schemas.openxmlformats.org/presentationml/2006/ole">
              <mc:AlternateContent xmlns:mc="http://schemas.openxmlformats.org/markup-compatibility/2006">
                <mc:Choice xmlns:v="urn:schemas-microsoft-com:vml" Requires="v">
                  <p:oleObj spid="_x0000_s16767" name="VISIO" r:id="rId1" imgW="6127750" imgH="1115695" progId="Visio.Drawing.11">
                    <p:embed/>
                  </p:oleObj>
                </mc:Choice>
                <mc:Fallback>
                  <p:oleObj name="VISIO" r:id="rId1" imgW="6127750" imgH="1115695" progId="Visio.Drawing.11">
                    <p:embed/>
                    <p:pic>
                      <p:nvPicPr>
                        <p:cNvPr id="0" name="图片 167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2400"/>
                          <a:ext cx="5232"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6" name="Rectangle 8"/>
            <p:cNvSpPr>
              <a:spLocks noChangeArrowheads="1"/>
            </p:cNvSpPr>
            <p:nvPr/>
          </p:nvSpPr>
          <p:spPr bwMode="auto">
            <a:xfrm>
              <a:off x="192" y="2352"/>
              <a:ext cx="5424" cy="1296"/>
            </a:xfrm>
            <a:prstGeom prst="rect">
              <a:avLst/>
            </a:prstGeom>
            <a:noFill/>
            <a:ln w="12700">
              <a:solidFill>
                <a:schemeClr val="tx1"/>
              </a:solidFill>
              <a:miter lim="800000"/>
            </a:ln>
          </p:spPr>
          <p:txBody>
            <a:bodyPr wrap="none" anchor="ctr"/>
            <a:lstStyle/>
            <a:p>
              <a:pPr algn="ctr" eaLnBrk="0" hangingPunct="0"/>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9491">
                                            <p:txEl>
                                              <p:pRg st="1" end="1"/>
                                            </p:txEl>
                                          </p:spTgt>
                                        </p:tgtEl>
                                        <p:attrNameLst>
                                          <p:attrName>style.visibility</p:attrName>
                                        </p:attrNameLst>
                                      </p:cBhvr>
                                      <p:to>
                                        <p:strVal val="visible"/>
                                      </p:to>
                                    </p:set>
                                    <p:animEffect transition="in" filter="fade">
                                      <p:cBhvr>
                                        <p:cTn id="7" dur="500"/>
                                        <p:tgtEl>
                                          <p:spTgt spid="31949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9491">
                                            <p:txEl>
                                              <p:pRg st="2" end="2"/>
                                            </p:txEl>
                                          </p:spTgt>
                                        </p:tgtEl>
                                        <p:attrNameLst>
                                          <p:attrName>style.visibility</p:attrName>
                                        </p:attrNameLst>
                                      </p:cBhvr>
                                      <p:to>
                                        <p:strVal val="visible"/>
                                      </p:to>
                                    </p:set>
                                    <p:animEffect transition="in" filter="fade">
                                      <p:cBhvr>
                                        <p:cTn id="15" dur="500"/>
                                        <p:tgtEl>
                                          <p:spTgt spid="31949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9491">
                                            <p:txEl>
                                              <p:pRg st="3" end="3"/>
                                            </p:txEl>
                                          </p:spTgt>
                                        </p:tgtEl>
                                        <p:attrNameLst>
                                          <p:attrName>style.visibility</p:attrName>
                                        </p:attrNameLst>
                                      </p:cBhvr>
                                      <p:to>
                                        <p:strVal val="visible"/>
                                      </p:to>
                                    </p:set>
                                    <p:animEffect transition="in" filter="fade">
                                      <p:cBhvr>
                                        <p:cTn id="20" dur="500"/>
                                        <p:tgtEl>
                                          <p:spTgt spid="31949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19491">
                                            <p:txEl>
                                              <p:pRg st="4" end="4"/>
                                            </p:txEl>
                                          </p:spTgt>
                                        </p:tgtEl>
                                        <p:attrNameLst>
                                          <p:attrName>style.visibility</p:attrName>
                                        </p:attrNameLst>
                                      </p:cBhvr>
                                      <p:to>
                                        <p:strVal val="visible"/>
                                      </p:to>
                                    </p:set>
                                    <p:animEffect transition="in" filter="fade">
                                      <p:cBhvr>
                                        <p:cTn id="25" dur="500"/>
                                        <p:tgtEl>
                                          <p:spTgt spid="31949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9491">
                                            <p:txEl>
                                              <p:pRg st="5" end="5"/>
                                            </p:txEl>
                                          </p:spTgt>
                                        </p:tgtEl>
                                        <p:attrNameLst>
                                          <p:attrName>style.visibility</p:attrName>
                                        </p:attrNameLst>
                                      </p:cBhvr>
                                      <p:to>
                                        <p:strVal val="visible"/>
                                      </p:to>
                                    </p:set>
                                    <p:animEffect transition="in" filter="fade">
                                      <p:cBhvr>
                                        <p:cTn id="30" dur="500"/>
                                        <p:tgtEl>
                                          <p:spTgt spid="319491">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9491">
                                            <p:txEl>
                                              <p:pRg st="6" end="6"/>
                                            </p:txEl>
                                          </p:spTgt>
                                        </p:tgtEl>
                                        <p:attrNameLst>
                                          <p:attrName>style.visibility</p:attrName>
                                        </p:attrNameLst>
                                      </p:cBhvr>
                                      <p:to>
                                        <p:strVal val="visible"/>
                                      </p:to>
                                    </p:set>
                                    <p:animEffect transition="in" filter="fade">
                                      <p:cBhvr>
                                        <p:cTn id="35" dur="500"/>
                                        <p:tgtEl>
                                          <p:spTgt spid="3194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335360" y="230982"/>
            <a:ext cx="5257800" cy="373062"/>
          </a:xfrm>
        </p:spPr>
        <p:txBody>
          <a:bodyPr/>
          <a:lstStyle/>
          <a:p>
            <a:r>
              <a:rPr lang="zh-CN" altLang="en-US" dirty="0"/>
              <a:t>硬磁盘的类型</a:t>
            </a:r>
            <a:endParaRPr lang="zh-CN" altLang="en-US" dirty="0"/>
          </a:p>
        </p:txBody>
      </p:sp>
      <p:sp>
        <p:nvSpPr>
          <p:cNvPr id="320515" name="Rectangle 3"/>
          <p:cNvSpPr>
            <a:spLocks noChangeArrowheads="1"/>
          </p:cNvSpPr>
          <p:nvPr/>
        </p:nvSpPr>
        <p:spPr bwMode="auto">
          <a:xfrm>
            <a:off x="839417" y="764704"/>
            <a:ext cx="9577760" cy="3341428"/>
          </a:xfrm>
          <a:prstGeom prst="rect">
            <a:avLst/>
          </a:prstGeom>
          <a:noFill/>
          <a:ln w="12700">
            <a:noFill/>
            <a:miter lim="800000"/>
          </a:ln>
        </p:spPr>
        <p:txBody>
          <a:bodyPr wrap="square" lIns="63500" tIns="25400" rIns="63500" bIns="25400">
            <a:spAutoFit/>
          </a:bodyPr>
          <a:lstStyle/>
          <a:p>
            <a:pPr marL="284480" indent="-284480">
              <a:lnSpc>
                <a:spcPct val="150000"/>
              </a:lnSpc>
              <a:spcBef>
                <a:spcPct val="10000"/>
              </a:spcBef>
              <a:spcAft>
                <a:spcPct val="10000"/>
              </a:spcAft>
              <a:buClr>
                <a:srgbClr val="FF0000"/>
              </a:buClr>
              <a:buFont typeface="Wingdings" panose="05000000000000000000" pitchFamily="2" charset="2"/>
              <a:buChar char="v"/>
            </a:pPr>
            <a:r>
              <a:rPr lang="en-US" altLang="zh-CN" sz="2000" b="1" dirty="0">
                <a:solidFill>
                  <a:schemeClr val="tx1"/>
                </a:solidFill>
              </a:rPr>
              <a:t>RAID 3</a:t>
            </a:r>
            <a:r>
              <a:rPr lang="zh-CN" altLang="en-US" sz="2000" b="1" dirty="0">
                <a:solidFill>
                  <a:schemeClr val="tx1"/>
                </a:solidFill>
              </a:rPr>
              <a:t>：带奇偶校验码的并行传送</a:t>
            </a:r>
            <a:endParaRPr lang="zh-CN" altLang="en-US" sz="2000" b="1" dirty="0">
              <a:solidFill>
                <a:schemeClr val="tx1"/>
              </a:solidFill>
            </a:endParaRPr>
          </a:p>
          <a:p>
            <a:pPr marL="668655" lvl="1" indent="-193675">
              <a:lnSpc>
                <a:spcPct val="150000"/>
              </a:lnSpc>
              <a:spcBef>
                <a:spcPct val="10000"/>
              </a:spcBef>
              <a:spcAft>
                <a:spcPct val="10000"/>
              </a:spcAft>
            </a:pPr>
            <a:r>
              <a:rPr lang="zh-CN" altLang="en-US" dirty="0">
                <a:latin typeface="宋体" panose="02010600030101010101" pitchFamily="2" charset="-122"/>
              </a:rPr>
              <a:t>与</a:t>
            </a:r>
            <a:r>
              <a:rPr lang="en-US" altLang="zh-CN" dirty="0"/>
              <a:t>RAID2</a:t>
            </a:r>
            <a:r>
              <a:rPr lang="zh-CN" altLang="en-US" dirty="0">
                <a:latin typeface="宋体" panose="02010600030101010101" pitchFamily="2" charset="-122"/>
              </a:rPr>
              <a:t>一样，采用并行访问技术</a:t>
            </a:r>
            <a:endParaRPr lang="zh-CN" altLang="en-US" dirty="0">
              <a:latin typeface="宋体" panose="02010600030101010101" pitchFamily="2" charset="-122"/>
            </a:endParaRPr>
          </a:p>
          <a:p>
            <a:pPr marL="668655" lvl="1" indent="-193675">
              <a:lnSpc>
                <a:spcPct val="150000"/>
              </a:lnSpc>
              <a:spcBef>
                <a:spcPct val="10000"/>
              </a:spcBef>
              <a:spcAft>
                <a:spcPct val="10000"/>
              </a:spcAft>
            </a:pPr>
            <a:r>
              <a:rPr lang="zh-CN" altLang="en-US" dirty="0"/>
              <a:t>数据按</a:t>
            </a:r>
            <a:r>
              <a:rPr lang="zh-CN" altLang="en-US" dirty="0">
                <a:solidFill>
                  <a:srgbClr val="FF0000"/>
                </a:solidFill>
              </a:rPr>
              <a:t>较小的条带</a:t>
            </a:r>
            <a:r>
              <a:rPr lang="zh-CN" altLang="en-US" dirty="0"/>
              <a:t>（一个字或一个字节）分布在不同的磁盘上</a:t>
            </a:r>
            <a:endParaRPr lang="zh-CN" altLang="en-US" dirty="0"/>
          </a:p>
          <a:p>
            <a:pPr marL="668655" lvl="1" indent="-193675">
              <a:lnSpc>
                <a:spcPct val="150000"/>
              </a:lnSpc>
              <a:spcBef>
                <a:spcPct val="10000"/>
              </a:spcBef>
              <a:spcAft>
                <a:spcPct val="10000"/>
              </a:spcAft>
            </a:pPr>
            <a:r>
              <a:rPr lang="zh-CN" altLang="en-US" dirty="0">
                <a:latin typeface="宋体" panose="02010600030101010101" pitchFamily="2" charset="-122"/>
              </a:rPr>
              <a:t>校验码是简单的奇偶校验码（</a:t>
            </a:r>
            <a:r>
              <a:rPr lang="zh-CN" altLang="en-US" dirty="0">
                <a:latin typeface="Times New Roman" panose="02020603050405020304" pitchFamily="18" charset="0"/>
              </a:rPr>
              <a:t>1</a:t>
            </a:r>
            <a:r>
              <a:rPr lang="zh-CN" altLang="en-US" dirty="0">
                <a:latin typeface="宋体" panose="02010600030101010101" pitchFamily="2" charset="-122"/>
              </a:rPr>
              <a:t>位），保存在独立的冗余磁盘对应位置上</a:t>
            </a:r>
            <a:endParaRPr lang="en-US" altLang="zh-CN" dirty="0">
              <a:latin typeface="宋体" panose="02010600030101010101" pitchFamily="2" charset="-122"/>
            </a:endParaRPr>
          </a:p>
          <a:p>
            <a:pPr marL="668655" lvl="1" indent="-193675">
              <a:lnSpc>
                <a:spcPct val="150000"/>
              </a:lnSpc>
              <a:spcBef>
                <a:spcPct val="10000"/>
              </a:spcBef>
              <a:spcAft>
                <a:spcPct val="10000"/>
              </a:spcAft>
            </a:pPr>
            <a:r>
              <a:rPr lang="zh-CN" altLang="en-US" dirty="0">
                <a:latin typeface="宋体" panose="02010600030101010101" pitchFamily="2" charset="-122"/>
              </a:rPr>
              <a:t>一个磁盘损坏，可以方便地实现数据恢复</a:t>
            </a:r>
            <a:endParaRPr lang="zh-CN" altLang="en-US" dirty="0">
              <a:latin typeface="宋体" panose="02010600030101010101" pitchFamily="2" charset="-122"/>
            </a:endParaRPr>
          </a:p>
          <a:p>
            <a:pPr marL="668655" lvl="1" indent="-193675">
              <a:lnSpc>
                <a:spcPct val="150000"/>
              </a:lnSpc>
              <a:spcBef>
                <a:spcPct val="10000"/>
              </a:spcBef>
              <a:spcAft>
                <a:spcPct val="10000"/>
              </a:spcAft>
            </a:pPr>
            <a:r>
              <a:rPr lang="zh-CN" altLang="en-US" dirty="0"/>
              <a:t>数据传输率高；访问效率高</a:t>
            </a:r>
            <a:endParaRPr lang="en-US" altLang="zh-CN" dirty="0"/>
          </a:p>
          <a:p>
            <a:pPr marL="668655" lvl="1" indent="-193675">
              <a:lnSpc>
                <a:spcPct val="150000"/>
              </a:lnSpc>
              <a:spcBef>
                <a:spcPct val="10000"/>
              </a:spcBef>
              <a:spcAft>
                <a:spcPct val="10000"/>
              </a:spcAft>
            </a:pPr>
            <a:r>
              <a:rPr lang="zh-CN" altLang="en-US" dirty="0"/>
              <a:t>适用大容量数据的顺序访问应用，如影像处理、流媒体服务等</a:t>
            </a:r>
            <a:endParaRPr lang="zh-CN" altLang="en-US" dirty="0"/>
          </a:p>
        </p:txBody>
      </p:sp>
      <p:grpSp>
        <p:nvGrpSpPr>
          <p:cNvPr id="2" name="Group 13"/>
          <p:cNvGrpSpPr/>
          <p:nvPr/>
        </p:nvGrpSpPr>
        <p:grpSpPr bwMode="auto">
          <a:xfrm>
            <a:off x="2279204" y="4277370"/>
            <a:ext cx="6985148" cy="2247974"/>
            <a:chOff x="288" y="1872"/>
            <a:chExt cx="5280" cy="1824"/>
          </a:xfrm>
        </p:grpSpPr>
        <p:graphicFrame>
          <p:nvGraphicFramePr>
            <p:cNvPr id="6146" name="Object 10"/>
            <p:cNvGraphicFramePr>
              <a:graphicFrameLocks noChangeAspect="1"/>
            </p:cNvGraphicFramePr>
            <p:nvPr/>
          </p:nvGraphicFramePr>
          <p:xfrm>
            <a:off x="432" y="1968"/>
            <a:ext cx="4896" cy="1464"/>
          </p:xfrm>
          <a:graphic>
            <a:graphicData uri="http://schemas.openxmlformats.org/presentationml/2006/ole">
              <mc:AlternateContent xmlns:mc="http://schemas.openxmlformats.org/markup-compatibility/2006">
                <mc:Choice xmlns:v="urn:schemas-microsoft-com:vml" Requires="v">
                  <p:oleObj spid="_x0000_s17791" name="VISIO" r:id="rId1" imgW="4507865" imgH="1116965" progId="Visio.Drawing.11">
                    <p:embed/>
                  </p:oleObj>
                </mc:Choice>
                <mc:Fallback>
                  <p:oleObj name="VISIO" r:id="rId1" imgW="4507865" imgH="1116965" progId="Visio.Drawing.11">
                    <p:embed/>
                    <p:pic>
                      <p:nvPicPr>
                        <p:cNvPr id="0" name="图片 177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1968"/>
                          <a:ext cx="4896" cy="1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50" name="Rectangle 12"/>
            <p:cNvSpPr>
              <a:spLocks noChangeArrowheads="1"/>
            </p:cNvSpPr>
            <p:nvPr/>
          </p:nvSpPr>
          <p:spPr bwMode="auto">
            <a:xfrm>
              <a:off x="288" y="1872"/>
              <a:ext cx="5280" cy="1824"/>
            </a:xfrm>
            <a:prstGeom prst="rect">
              <a:avLst/>
            </a:prstGeom>
            <a:noFill/>
            <a:ln w="12700">
              <a:solidFill>
                <a:schemeClr val="tx1"/>
              </a:solidFill>
              <a:miter lim="800000"/>
            </a:ln>
          </p:spPr>
          <p:txBody>
            <a:bodyPr wrap="none" anchor="ctr"/>
            <a:lstStyle/>
            <a:p>
              <a:pPr algn="ctr" eaLnBrk="0" hangingPunct="0"/>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0515">
                                            <p:txEl>
                                              <p:pRg st="1" end="1"/>
                                            </p:txEl>
                                          </p:spTgt>
                                        </p:tgtEl>
                                        <p:attrNameLst>
                                          <p:attrName>style.visibility</p:attrName>
                                        </p:attrNameLst>
                                      </p:cBhvr>
                                      <p:to>
                                        <p:strVal val="visible"/>
                                      </p:to>
                                    </p:set>
                                    <p:animEffect transition="in" filter="fade">
                                      <p:cBhvr>
                                        <p:cTn id="7" dur="500"/>
                                        <p:tgtEl>
                                          <p:spTgt spid="3205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0515">
                                            <p:txEl>
                                              <p:pRg st="2" end="2"/>
                                            </p:txEl>
                                          </p:spTgt>
                                        </p:tgtEl>
                                        <p:attrNameLst>
                                          <p:attrName>style.visibility</p:attrName>
                                        </p:attrNameLst>
                                      </p:cBhvr>
                                      <p:to>
                                        <p:strVal val="visible"/>
                                      </p:to>
                                    </p:set>
                                    <p:animEffect transition="in" filter="fade">
                                      <p:cBhvr>
                                        <p:cTn id="12" dur="500"/>
                                        <p:tgtEl>
                                          <p:spTgt spid="320515">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0515">
                                            <p:txEl>
                                              <p:pRg st="3" end="3"/>
                                            </p:txEl>
                                          </p:spTgt>
                                        </p:tgtEl>
                                        <p:attrNameLst>
                                          <p:attrName>style.visibility</p:attrName>
                                        </p:attrNameLst>
                                      </p:cBhvr>
                                      <p:to>
                                        <p:strVal val="visible"/>
                                      </p:to>
                                    </p:set>
                                    <p:animEffect transition="in" filter="fade">
                                      <p:cBhvr>
                                        <p:cTn id="20" dur="500"/>
                                        <p:tgtEl>
                                          <p:spTgt spid="32051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0515">
                                            <p:txEl>
                                              <p:pRg st="4" end="4"/>
                                            </p:txEl>
                                          </p:spTgt>
                                        </p:tgtEl>
                                        <p:attrNameLst>
                                          <p:attrName>style.visibility</p:attrName>
                                        </p:attrNameLst>
                                      </p:cBhvr>
                                      <p:to>
                                        <p:strVal val="visible"/>
                                      </p:to>
                                    </p:set>
                                    <p:animEffect transition="in" filter="fade">
                                      <p:cBhvr>
                                        <p:cTn id="25" dur="500"/>
                                        <p:tgtEl>
                                          <p:spTgt spid="32051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20515">
                                            <p:txEl>
                                              <p:pRg st="5" end="5"/>
                                            </p:txEl>
                                          </p:spTgt>
                                        </p:tgtEl>
                                        <p:attrNameLst>
                                          <p:attrName>style.visibility</p:attrName>
                                        </p:attrNameLst>
                                      </p:cBhvr>
                                      <p:to>
                                        <p:strVal val="visible"/>
                                      </p:to>
                                    </p:set>
                                    <p:animEffect transition="in" filter="fade">
                                      <p:cBhvr>
                                        <p:cTn id="30" dur="500"/>
                                        <p:tgtEl>
                                          <p:spTgt spid="320515">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20515">
                                            <p:txEl>
                                              <p:pRg st="6" end="6"/>
                                            </p:txEl>
                                          </p:spTgt>
                                        </p:tgtEl>
                                        <p:attrNameLst>
                                          <p:attrName>style.visibility</p:attrName>
                                        </p:attrNameLst>
                                      </p:cBhvr>
                                      <p:to>
                                        <p:strVal val="visible"/>
                                      </p:to>
                                    </p:set>
                                    <p:animEffect transition="in" filter="fade">
                                      <p:cBhvr>
                                        <p:cTn id="35" dur="500"/>
                                        <p:tgtEl>
                                          <p:spTgt spid="3205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335360" y="204895"/>
            <a:ext cx="5257800" cy="373062"/>
          </a:xfrm>
        </p:spPr>
        <p:txBody>
          <a:bodyPr/>
          <a:lstStyle/>
          <a:p>
            <a:r>
              <a:rPr lang="zh-CN" altLang="en-US" dirty="0"/>
              <a:t>硬磁盘的类型</a:t>
            </a:r>
            <a:endParaRPr lang="zh-CN" altLang="en-US" dirty="0"/>
          </a:p>
        </p:txBody>
      </p:sp>
      <p:sp>
        <p:nvSpPr>
          <p:cNvPr id="321539" name="Rectangle 3"/>
          <p:cNvSpPr>
            <a:spLocks noChangeArrowheads="1"/>
          </p:cNvSpPr>
          <p:nvPr/>
        </p:nvSpPr>
        <p:spPr bwMode="auto">
          <a:xfrm>
            <a:off x="479376" y="810208"/>
            <a:ext cx="11017224" cy="3164456"/>
          </a:xfrm>
          <a:prstGeom prst="rect">
            <a:avLst/>
          </a:prstGeom>
          <a:noFill/>
          <a:ln w="12700">
            <a:noFill/>
            <a:miter lim="800000"/>
          </a:ln>
        </p:spPr>
        <p:txBody>
          <a:bodyPr wrap="square" lIns="63500" tIns="25400" rIns="63500" bIns="25400">
            <a:spAutoFit/>
          </a:bodyPr>
          <a:lstStyle/>
          <a:p>
            <a:pPr marL="284480" indent="-284480">
              <a:lnSpc>
                <a:spcPct val="125000"/>
              </a:lnSpc>
              <a:spcBef>
                <a:spcPct val="5000"/>
              </a:spcBef>
              <a:buClr>
                <a:srgbClr val="FF0000"/>
              </a:buClr>
              <a:buFont typeface="Wingdings" panose="05000000000000000000" pitchFamily="2" charset="2"/>
              <a:buChar char="v"/>
            </a:pPr>
            <a:r>
              <a:rPr lang="en-US" altLang="zh-CN" sz="2000" b="1" dirty="0">
                <a:solidFill>
                  <a:schemeClr val="tx1"/>
                </a:solidFill>
              </a:rPr>
              <a:t>RAID 4</a:t>
            </a:r>
            <a:r>
              <a:rPr lang="zh-CN" altLang="en-US" sz="2000" b="1" dirty="0">
                <a:solidFill>
                  <a:schemeClr val="tx1"/>
                </a:solidFill>
              </a:rPr>
              <a:t>：带奇偶校验码的独立磁盘结构</a:t>
            </a:r>
            <a:endParaRPr lang="zh-CN" altLang="en-US" sz="2000" b="1" dirty="0">
              <a:solidFill>
                <a:schemeClr val="tx1"/>
              </a:solidFill>
            </a:endParaRPr>
          </a:p>
          <a:p>
            <a:pPr marL="668655" lvl="1" indent="-193675">
              <a:lnSpc>
                <a:spcPct val="125000"/>
              </a:lnSpc>
              <a:spcBef>
                <a:spcPct val="10000"/>
              </a:spcBef>
              <a:spcAft>
                <a:spcPct val="10000"/>
              </a:spcAft>
            </a:pPr>
            <a:r>
              <a:rPr lang="zh-CN" altLang="en-US" dirty="0">
                <a:latin typeface="宋体" panose="02010600030101010101" pitchFamily="2" charset="-122"/>
              </a:rPr>
              <a:t>采用独立访问技术，每个磁盘独立工作，分散的</a:t>
            </a:r>
            <a:r>
              <a:rPr lang="en-US" altLang="zh-CN" dirty="0">
                <a:latin typeface="Times New Roman" panose="02020603050405020304" pitchFamily="18" charset="0"/>
                <a:cs typeface="Times New Roman" panose="02020603050405020304" pitchFamily="18" charset="0"/>
              </a:rPr>
              <a:t>I/O</a:t>
            </a:r>
            <a:r>
              <a:rPr lang="zh-CN" altLang="en-US" dirty="0">
                <a:latin typeface="宋体" panose="02010600030101010101" pitchFamily="2" charset="-122"/>
              </a:rPr>
              <a:t>请求将得到很好的并行处理</a:t>
            </a:r>
            <a:endParaRPr lang="zh-CN" altLang="en-US" dirty="0">
              <a:latin typeface="宋体" panose="02010600030101010101" pitchFamily="2" charset="-122"/>
            </a:endParaRPr>
          </a:p>
          <a:p>
            <a:pPr marL="668655" lvl="1" indent="-193675">
              <a:lnSpc>
                <a:spcPct val="125000"/>
              </a:lnSpc>
              <a:spcBef>
                <a:spcPct val="10000"/>
              </a:spcBef>
              <a:spcAft>
                <a:spcPct val="10000"/>
              </a:spcAft>
            </a:pPr>
            <a:r>
              <a:rPr lang="zh-CN" altLang="en-US" dirty="0"/>
              <a:t>数据按</a:t>
            </a:r>
            <a:r>
              <a:rPr lang="zh-CN" altLang="en-US" dirty="0">
                <a:solidFill>
                  <a:srgbClr val="FF0000"/>
                </a:solidFill>
              </a:rPr>
              <a:t>较大的条带</a:t>
            </a:r>
            <a:r>
              <a:rPr lang="zh-CN" altLang="en-US" dirty="0"/>
              <a:t>分布在不同的磁盘上</a:t>
            </a:r>
            <a:endParaRPr lang="zh-CN" altLang="en-US" dirty="0"/>
          </a:p>
          <a:p>
            <a:pPr marL="668655" lvl="1" indent="-193675">
              <a:lnSpc>
                <a:spcPct val="125000"/>
              </a:lnSpc>
              <a:spcBef>
                <a:spcPct val="10000"/>
              </a:spcBef>
              <a:spcAft>
                <a:spcPct val="10000"/>
              </a:spcAft>
            </a:pPr>
            <a:r>
              <a:rPr lang="zh-CN" altLang="en-US" dirty="0">
                <a:latin typeface="宋体" panose="02010600030101010101" pitchFamily="2" charset="-122"/>
              </a:rPr>
              <a:t>校验码是奇偶校验码，保存在独立的冗余磁盘对应位置上</a:t>
            </a:r>
            <a:endParaRPr lang="zh-CN" altLang="en-US" dirty="0">
              <a:latin typeface="宋体" panose="02010600030101010101" pitchFamily="2" charset="-122"/>
            </a:endParaRPr>
          </a:p>
          <a:p>
            <a:pPr marL="668655" lvl="1" indent="-193675">
              <a:lnSpc>
                <a:spcPct val="125000"/>
              </a:lnSpc>
              <a:spcBef>
                <a:spcPct val="10000"/>
              </a:spcBef>
              <a:spcAft>
                <a:spcPct val="10000"/>
              </a:spcAft>
            </a:pPr>
            <a:r>
              <a:rPr lang="zh-CN" altLang="en-US" dirty="0">
                <a:latin typeface="宋体" panose="02010600030101010101" pitchFamily="2" charset="-122"/>
              </a:rPr>
              <a:t>一个磁盘损坏，可以方便地实现数据恢复</a:t>
            </a:r>
            <a:endParaRPr lang="zh-CN" altLang="en-US" dirty="0">
              <a:latin typeface="宋体" panose="02010600030101010101" pitchFamily="2" charset="-122"/>
            </a:endParaRPr>
          </a:p>
          <a:p>
            <a:pPr marL="668655" lvl="1" indent="-193675">
              <a:lnSpc>
                <a:spcPct val="125000"/>
              </a:lnSpc>
              <a:spcBef>
                <a:spcPct val="10000"/>
              </a:spcBef>
              <a:spcAft>
                <a:spcPct val="10000"/>
              </a:spcAft>
            </a:pPr>
            <a:r>
              <a:rPr lang="zh-CN" altLang="en-US" dirty="0">
                <a:latin typeface="宋体" panose="02010600030101010101" pitchFamily="2" charset="-122"/>
              </a:rPr>
              <a:t>提供了非常好的读性能，但写操作效率较低，需要计算奇偶校验位，磁盘组中一个磁盘写操作，均需要读取原检验信息，重新计算校验信息，再写校验信息，存在</a:t>
            </a:r>
            <a:r>
              <a:rPr lang="zh-CN" altLang="en-US" dirty="0">
                <a:solidFill>
                  <a:srgbClr val="FF0000"/>
                </a:solidFill>
                <a:latin typeface="宋体" panose="02010600030101010101" pitchFamily="2" charset="-122"/>
              </a:rPr>
              <a:t>校验盘性能瓶颈</a:t>
            </a:r>
            <a:r>
              <a:rPr lang="zh-CN" altLang="en-US" dirty="0">
                <a:latin typeface="宋体" panose="02010600030101010101" pitchFamily="2" charset="-122"/>
              </a:rPr>
              <a:t>问题</a:t>
            </a:r>
            <a:endParaRPr lang="en-US" altLang="zh-CN" dirty="0">
              <a:latin typeface="宋体" panose="02010600030101010101" pitchFamily="2" charset="-122"/>
            </a:endParaRPr>
          </a:p>
          <a:p>
            <a:pPr marL="668655" lvl="1" indent="-193675">
              <a:lnSpc>
                <a:spcPct val="125000"/>
              </a:lnSpc>
              <a:spcBef>
                <a:spcPct val="10000"/>
              </a:spcBef>
              <a:spcAft>
                <a:spcPct val="10000"/>
              </a:spcAft>
            </a:pPr>
            <a:r>
              <a:rPr lang="zh-CN" altLang="en-US" dirty="0"/>
              <a:t>在实际应用中比较少见</a:t>
            </a:r>
            <a:endParaRPr lang="zh-CN" altLang="en-US" dirty="0"/>
          </a:p>
        </p:txBody>
      </p:sp>
      <p:grpSp>
        <p:nvGrpSpPr>
          <p:cNvPr id="2" name="Group 9"/>
          <p:cNvGrpSpPr/>
          <p:nvPr/>
        </p:nvGrpSpPr>
        <p:grpSpPr bwMode="auto">
          <a:xfrm>
            <a:off x="2263775" y="4221088"/>
            <a:ext cx="7288609" cy="2160662"/>
            <a:chOff x="480" y="2112"/>
            <a:chExt cx="5136" cy="1488"/>
          </a:xfrm>
        </p:grpSpPr>
        <p:graphicFrame>
          <p:nvGraphicFramePr>
            <p:cNvPr id="7170" name="Object 7"/>
            <p:cNvGraphicFramePr>
              <a:graphicFrameLocks noChangeAspect="1"/>
            </p:cNvGraphicFramePr>
            <p:nvPr/>
          </p:nvGraphicFramePr>
          <p:xfrm>
            <a:off x="576" y="2208"/>
            <a:ext cx="4896" cy="1215"/>
          </p:xfrm>
          <a:graphic>
            <a:graphicData uri="http://schemas.openxmlformats.org/presentationml/2006/ole">
              <mc:AlternateContent xmlns:mc="http://schemas.openxmlformats.org/markup-compatibility/2006">
                <mc:Choice xmlns:v="urn:schemas-microsoft-com:vml" Requires="v">
                  <p:oleObj spid="_x0000_s18815" name="VISIO" r:id="rId1" imgW="4507865" imgH="1116965" progId="Visio.Drawing.11">
                    <p:embed/>
                  </p:oleObj>
                </mc:Choice>
                <mc:Fallback>
                  <p:oleObj name="VISIO" r:id="rId1" imgW="4507865" imgH="1116965" progId="Visio.Drawing.11">
                    <p:embed/>
                    <p:pic>
                      <p:nvPicPr>
                        <p:cNvPr id="0" name="图片 188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 y="2208"/>
                          <a:ext cx="4896" cy="1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4" name="Rectangle 8"/>
            <p:cNvSpPr>
              <a:spLocks noChangeArrowheads="1"/>
            </p:cNvSpPr>
            <p:nvPr/>
          </p:nvSpPr>
          <p:spPr bwMode="auto">
            <a:xfrm>
              <a:off x="480" y="2112"/>
              <a:ext cx="5136" cy="1488"/>
            </a:xfrm>
            <a:prstGeom prst="rect">
              <a:avLst/>
            </a:prstGeom>
            <a:noFill/>
            <a:ln w="12700">
              <a:solidFill>
                <a:schemeClr val="tx1"/>
              </a:solidFill>
              <a:miter lim="800000"/>
            </a:ln>
          </p:spPr>
          <p:txBody>
            <a:bodyPr wrap="none" anchor="ctr"/>
            <a:lstStyle/>
            <a:p>
              <a:pPr algn="ctr" eaLnBrk="0" hangingPunct="0"/>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1539">
                                            <p:txEl>
                                              <p:pRg st="1" end="1"/>
                                            </p:txEl>
                                          </p:spTgt>
                                        </p:tgtEl>
                                        <p:attrNameLst>
                                          <p:attrName>style.visibility</p:attrName>
                                        </p:attrNameLst>
                                      </p:cBhvr>
                                      <p:to>
                                        <p:strVal val="visible"/>
                                      </p:to>
                                    </p:set>
                                    <p:animEffect transition="in" filter="fade">
                                      <p:cBhvr>
                                        <p:cTn id="7" dur="500"/>
                                        <p:tgtEl>
                                          <p:spTgt spid="321539">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21539">
                                            <p:txEl>
                                              <p:pRg st="2" end="2"/>
                                            </p:txEl>
                                          </p:spTgt>
                                        </p:tgtEl>
                                        <p:attrNameLst>
                                          <p:attrName>style.visibility</p:attrName>
                                        </p:attrNameLst>
                                      </p:cBhvr>
                                      <p:to>
                                        <p:strVal val="visible"/>
                                      </p:to>
                                    </p:set>
                                    <p:animEffect transition="in" filter="fade">
                                      <p:cBhvr>
                                        <p:cTn id="10" dur="500"/>
                                        <p:tgtEl>
                                          <p:spTgt spid="321539">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21539">
                                            <p:txEl>
                                              <p:pRg st="3" end="3"/>
                                            </p:txEl>
                                          </p:spTgt>
                                        </p:tgtEl>
                                        <p:attrNameLst>
                                          <p:attrName>style.visibility</p:attrName>
                                        </p:attrNameLst>
                                      </p:cBhvr>
                                      <p:to>
                                        <p:strVal val="visible"/>
                                      </p:to>
                                    </p:set>
                                    <p:animEffect transition="in" filter="fade">
                                      <p:cBhvr>
                                        <p:cTn id="18" dur="500"/>
                                        <p:tgtEl>
                                          <p:spTgt spid="32153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21539">
                                            <p:txEl>
                                              <p:pRg st="4" end="4"/>
                                            </p:txEl>
                                          </p:spTgt>
                                        </p:tgtEl>
                                        <p:attrNameLst>
                                          <p:attrName>style.visibility</p:attrName>
                                        </p:attrNameLst>
                                      </p:cBhvr>
                                      <p:to>
                                        <p:strVal val="visible"/>
                                      </p:to>
                                    </p:set>
                                    <p:animEffect transition="in" filter="fade">
                                      <p:cBhvr>
                                        <p:cTn id="23" dur="500"/>
                                        <p:tgtEl>
                                          <p:spTgt spid="32153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21539">
                                            <p:txEl>
                                              <p:pRg st="5" end="5"/>
                                            </p:txEl>
                                          </p:spTgt>
                                        </p:tgtEl>
                                        <p:attrNameLst>
                                          <p:attrName>style.visibility</p:attrName>
                                        </p:attrNameLst>
                                      </p:cBhvr>
                                      <p:to>
                                        <p:strVal val="visible"/>
                                      </p:to>
                                    </p:set>
                                    <p:animEffect transition="in" filter="fade">
                                      <p:cBhvr>
                                        <p:cTn id="28" dur="500"/>
                                        <p:tgtEl>
                                          <p:spTgt spid="321539">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1539">
                                            <p:txEl>
                                              <p:pRg st="6" end="6"/>
                                            </p:txEl>
                                          </p:spTgt>
                                        </p:tgtEl>
                                        <p:attrNameLst>
                                          <p:attrName>style.visibility</p:attrName>
                                        </p:attrNameLst>
                                      </p:cBhvr>
                                      <p:to>
                                        <p:strVal val="visible"/>
                                      </p:to>
                                    </p:set>
                                    <p:animEffect transition="in" filter="fade">
                                      <p:cBhvr>
                                        <p:cTn id="33" dur="500"/>
                                        <p:tgtEl>
                                          <p:spTgt spid="3215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263352" y="230363"/>
            <a:ext cx="5257800" cy="373063"/>
          </a:xfrm>
        </p:spPr>
        <p:txBody>
          <a:bodyPr/>
          <a:lstStyle/>
          <a:p>
            <a:r>
              <a:rPr lang="zh-CN" altLang="en-US" dirty="0"/>
              <a:t>硬磁盘的类型</a:t>
            </a:r>
            <a:endParaRPr lang="zh-CN" altLang="en-US" dirty="0"/>
          </a:p>
        </p:txBody>
      </p:sp>
      <p:sp>
        <p:nvSpPr>
          <p:cNvPr id="322563" name="Rectangle 3"/>
          <p:cNvSpPr>
            <a:spLocks noChangeArrowheads="1"/>
          </p:cNvSpPr>
          <p:nvPr/>
        </p:nvSpPr>
        <p:spPr bwMode="auto">
          <a:xfrm>
            <a:off x="263352" y="908720"/>
            <a:ext cx="11449272" cy="2279278"/>
          </a:xfrm>
          <a:prstGeom prst="rect">
            <a:avLst/>
          </a:prstGeom>
          <a:noFill/>
          <a:ln w="12700">
            <a:noFill/>
            <a:miter lim="800000"/>
          </a:ln>
        </p:spPr>
        <p:txBody>
          <a:bodyPr wrap="square" lIns="63500" tIns="25400" rIns="63500" bIns="25400">
            <a:spAutoFit/>
          </a:bodyPr>
          <a:lstStyle/>
          <a:p>
            <a:pPr marL="284480" indent="-284480">
              <a:lnSpc>
                <a:spcPct val="150000"/>
              </a:lnSpc>
              <a:spcBef>
                <a:spcPct val="10000"/>
              </a:spcBef>
              <a:spcAft>
                <a:spcPct val="10000"/>
              </a:spcAft>
              <a:buClr>
                <a:srgbClr val="FF0000"/>
              </a:buClr>
              <a:buFont typeface="Wingdings" panose="05000000000000000000" pitchFamily="2" charset="2"/>
              <a:buChar char="v"/>
            </a:pPr>
            <a:r>
              <a:rPr lang="en-US" altLang="zh-CN" sz="2000" dirty="0"/>
              <a:t>RAID 5</a:t>
            </a:r>
            <a:r>
              <a:rPr lang="zh-CN" altLang="en-US" sz="2000" dirty="0"/>
              <a:t>：分布式奇偶校验的独立磁盘结构</a:t>
            </a:r>
            <a:endParaRPr lang="zh-CN" altLang="en-US" sz="2000" dirty="0"/>
          </a:p>
          <a:p>
            <a:pPr marL="668655" lvl="1" indent="-193675">
              <a:lnSpc>
                <a:spcPct val="150000"/>
              </a:lnSpc>
              <a:spcBef>
                <a:spcPct val="10000"/>
              </a:spcBef>
              <a:spcAft>
                <a:spcPct val="10000"/>
              </a:spcAft>
            </a:pPr>
            <a:r>
              <a:rPr lang="zh-CN" altLang="en-US" dirty="0">
                <a:latin typeface="宋体" panose="02010600030101010101" pitchFamily="2" charset="-122"/>
              </a:rPr>
              <a:t>与</a:t>
            </a:r>
            <a:r>
              <a:rPr lang="en-US" altLang="zh-CN" dirty="0"/>
              <a:t>RAID 4</a:t>
            </a:r>
            <a:r>
              <a:rPr lang="zh-CN" altLang="en-US" dirty="0">
                <a:latin typeface="宋体" panose="02010600030101010101" pitchFamily="2" charset="-122"/>
              </a:rPr>
              <a:t>的差别在于校验信息的保存位置；数据校验码作为条带的一部分保存在磁盘组不同的磁盘中</a:t>
            </a:r>
            <a:endParaRPr lang="en-US" altLang="zh-CN" dirty="0">
              <a:latin typeface="宋体" panose="02010600030101010101" pitchFamily="2" charset="-122"/>
            </a:endParaRPr>
          </a:p>
          <a:p>
            <a:pPr marL="668655" lvl="1" indent="-193675">
              <a:lnSpc>
                <a:spcPct val="150000"/>
              </a:lnSpc>
              <a:spcBef>
                <a:spcPct val="10000"/>
              </a:spcBef>
              <a:spcAft>
                <a:spcPct val="10000"/>
              </a:spcAft>
            </a:pPr>
            <a:r>
              <a:rPr lang="zh-CN" altLang="en-US" dirty="0">
                <a:latin typeface="宋体" panose="02010600030101010101" pitchFamily="2" charset="-122"/>
              </a:rPr>
              <a:t>不存在</a:t>
            </a:r>
            <a:r>
              <a:rPr lang="en-US" altLang="zh-CN" dirty="0"/>
              <a:t>RAID4</a:t>
            </a:r>
            <a:r>
              <a:rPr lang="zh-CN" altLang="en-US" dirty="0">
                <a:latin typeface="宋体" panose="02010600030101010101" pitchFamily="2" charset="-122"/>
              </a:rPr>
              <a:t>中的并发写操作时的校验盘性能瓶颈问题。</a:t>
            </a:r>
            <a:endParaRPr lang="en-US" altLang="zh-CN" dirty="0">
              <a:latin typeface="宋体" panose="02010600030101010101" pitchFamily="2" charset="-122"/>
            </a:endParaRPr>
          </a:p>
          <a:p>
            <a:pPr marL="668655" lvl="1" indent="-193675">
              <a:lnSpc>
                <a:spcPct val="150000"/>
              </a:lnSpc>
              <a:spcBef>
                <a:spcPct val="10000"/>
              </a:spcBef>
              <a:spcAft>
                <a:spcPct val="10000"/>
              </a:spcAft>
            </a:pPr>
            <a:r>
              <a:rPr lang="zh-CN" altLang="en-US" dirty="0">
                <a:latin typeface="宋体" panose="02010600030101010101" pitchFamily="2" charset="-122"/>
              </a:rPr>
              <a:t>兼顾存储性能、数据安全和存储成本等各方面因素，是目前综合性能较好的数据保护解决方案。基本上可以满足大部分的存储应用需求，数据中心大多采用它作为应用数据的保护方案。</a:t>
            </a:r>
            <a:endParaRPr lang="zh-CN" altLang="en-US" dirty="0">
              <a:latin typeface="宋体" panose="02010600030101010101" pitchFamily="2" charset="-122"/>
            </a:endParaRPr>
          </a:p>
        </p:txBody>
      </p:sp>
      <p:grpSp>
        <p:nvGrpSpPr>
          <p:cNvPr id="2" name="Group 9"/>
          <p:cNvGrpSpPr/>
          <p:nvPr/>
        </p:nvGrpSpPr>
        <p:grpSpPr bwMode="auto">
          <a:xfrm>
            <a:off x="2208213" y="3501008"/>
            <a:ext cx="7632203" cy="2880320"/>
            <a:chOff x="432" y="1200"/>
            <a:chExt cx="5136" cy="2064"/>
          </a:xfrm>
        </p:grpSpPr>
        <p:graphicFrame>
          <p:nvGraphicFramePr>
            <p:cNvPr id="8194" name="Object 7"/>
            <p:cNvGraphicFramePr>
              <a:graphicFrameLocks noChangeAspect="1"/>
            </p:cNvGraphicFramePr>
            <p:nvPr/>
          </p:nvGraphicFramePr>
          <p:xfrm>
            <a:off x="480" y="1248"/>
            <a:ext cx="4992" cy="1968"/>
          </p:xfrm>
          <a:graphic>
            <a:graphicData uri="http://schemas.openxmlformats.org/presentationml/2006/ole">
              <mc:AlternateContent xmlns:mc="http://schemas.openxmlformats.org/markup-compatibility/2006">
                <mc:Choice xmlns:v="urn:schemas-microsoft-com:vml" Requires="v">
                  <p:oleObj spid="_x0000_s19838" name="VISIO" r:id="rId1" imgW="4507865" imgH="1775460" progId="Visio.Drawing.11">
                    <p:embed/>
                  </p:oleObj>
                </mc:Choice>
                <mc:Fallback>
                  <p:oleObj name="VISIO" r:id="rId1" imgW="4507865" imgH="1775460" progId="Visio.Drawing.11">
                    <p:embed/>
                    <p:pic>
                      <p:nvPicPr>
                        <p:cNvPr id="0" name="图片 198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 y="1248"/>
                          <a:ext cx="4992" cy="1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8" name="Rectangle 8"/>
            <p:cNvSpPr>
              <a:spLocks noChangeArrowheads="1"/>
            </p:cNvSpPr>
            <p:nvPr/>
          </p:nvSpPr>
          <p:spPr bwMode="auto">
            <a:xfrm>
              <a:off x="432" y="1200"/>
              <a:ext cx="5136" cy="2064"/>
            </a:xfrm>
            <a:prstGeom prst="rect">
              <a:avLst/>
            </a:prstGeom>
            <a:noFill/>
            <a:ln w="12700">
              <a:solidFill>
                <a:schemeClr val="tx1"/>
              </a:solidFill>
              <a:miter lim="800000"/>
            </a:ln>
          </p:spPr>
          <p:txBody>
            <a:bodyPr wrap="none" anchor="ctr"/>
            <a:lstStyle/>
            <a:p>
              <a:pPr algn="ctr" eaLnBrk="0" hangingPunct="0"/>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2563">
                                            <p:txEl>
                                              <p:pRg st="1" end="1"/>
                                            </p:txEl>
                                          </p:spTgt>
                                        </p:tgtEl>
                                        <p:attrNameLst>
                                          <p:attrName>style.visibility</p:attrName>
                                        </p:attrNameLst>
                                      </p:cBhvr>
                                      <p:to>
                                        <p:strVal val="visible"/>
                                      </p:to>
                                    </p:set>
                                    <p:animEffect transition="in" filter="fade">
                                      <p:cBhvr>
                                        <p:cTn id="7" dur="500"/>
                                        <p:tgtEl>
                                          <p:spTgt spid="32256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2563">
                                            <p:txEl>
                                              <p:pRg st="2" end="2"/>
                                            </p:txEl>
                                          </p:spTgt>
                                        </p:tgtEl>
                                        <p:attrNameLst>
                                          <p:attrName>style.visibility</p:attrName>
                                        </p:attrNameLst>
                                      </p:cBhvr>
                                      <p:to>
                                        <p:strVal val="visible"/>
                                      </p:to>
                                    </p:set>
                                    <p:animEffect transition="in" filter="fade">
                                      <p:cBhvr>
                                        <p:cTn id="15" dur="500"/>
                                        <p:tgtEl>
                                          <p:spTgt spid="32256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2563">
                                            <p:txEl>
                                              <p:pRg st="3" end="3"/>
                                            </p:txEl>
                                          </p:spTgt>
                                        </p:tgtEl>
                                        <p:attrNameLst>
                                          <p:attrName>style.visibility</p:attrName>
                                        </p:attrNameLst>
                                      </p:cBhvr>
                                      <p:to>
                                        <p:strVal val="visible"/>
                                      </p:to>
                                    </p:set>
                                    <p:animEffect transition="in" filter="fade">
                                      <p:cBhvr>
                                        <p:cTn id="20" dur="500"/>
                                        <p:tgtEl>
                                          <p:spTgt spid="3225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8"/>
          <p:cNvGrpSpPr/>
          <p:nvPr/>
        </p:nvGrpSpPr>
        <p:grpSpPr bwMode="auto">
          <a:xfrm>
            <a:off x="2495550" y="981076"/>
            <a:ext cx="6840538" cy="5040313"/>
            <a:chOff x="521" y="618"/>
            <a:chExt cx="4309" cy="2948"/>
          </a:xfrm>
        </p:grpSpPr>
        <p:sp>
          <p:nvSpPr>
            <p:cNvPr id="29700" name="AutoShape 9" descr="羊皮纸"/>
            <p:cNvSpPr>
              <a:spLocks noChangeArrowheads="1"/>
            </p:cNvSpPr>
            <p:nvPr/>
          </p:nvSpPr>
          <p:spPr bwMode="auto">
            <a:xfrm>
              <a:off x="521" y="618"/>
              <a:ext cx="4309" cy="2948"/>
            </a:xfrm>
            <a:prstGeom prst="verticalScroll">
              <a:avLst>
                <a:gd name="adj" fmla="val 12500"/>
              </a:avLst>
            </a:prstGeom>
            <a:blipFill dpi="0" rotWithShape="1">
              <a:blip r:embed="rId1" cstate="print"/>
              <a:srcRect/>
              <a:tile tx="0" ty="0" sx="100000" sy="100000" flip="none" algn="tl"/>
            </a:blipFill>
            <a:ln w="12700">
              <a:solidFill>
                <a:srgbClr val="FF9900"/>
              </a:solidFill>
              <a:round/>
            </a:ln>
          </p:spPr>
          <p:txBody>
            <a:bodyPr lIns="63500" tIns="97200" rIns="63500" bIns="61200" anchor="ctr"/>
            <a:lstStyle/>
            <a:p>
              <a:pPr algn="ctr" eaLnBrk="0" hangingPunct="0"/>
              <a:endParaRPr lang="zh-CN" altLang="en-US"/>
            </a:p>
          </p:txBody>
        </p:sp>
        <p:sp>
          <p:nvSpPr>
            <p:cNvPr id="29701" name="Rectangle 10"/>
            <p:cNvSpPr>
              <a:spLocks noChangeArrowheads="1"/>
            </p:cNvSpPr>
            <p:nvPr/>
          </p:nvSpPr>
          <p:spPr bwMode="auto">
            <a:xfrm>
              <a:off x="1394" y="671"/>
              <a:ext cx="2948" cy="299"/>
            </a:xfrm>
            <a:prstGeom prst="rect">
              <a:avLst/>
            </a:prstGeom>
            <a:noFill/>
            <a:ln w="9525">
              <a:noFill/>
              <a:miter lim="800000"/>
            </a:ln>
          </p:spPr>
          <p:txBody>
            <a:bodyPr/>
            <a:lstStyle/>
            <a:p>
              <a:pPr algn="ctr" eaLnBrk="0" hangingPunct="0">
                <a:lnSpc>
                  <a:spcPct val="87000"/>
                </a:lnSpc>
                <a:buNone/>
              </a:pPr>
              <a:r>
                <a:rPr lang="zh-CN" altLang="en-US" sz="2800" dirty="0">
                  <a:solidFill>
                    <a:srgbClr val="FF0000"/>
                  </a:solidFill>
                  <a:latin typeface="楷体_GB2312"/>
                  <a:ea typeface="楷体_GB2312"/>
                  <a:cs typeface="楷体_GB2312"/>
                </a:rPr>
                <a:t>第八部分：虚拟存储器</a:t>
              </a:r>
              <a:endParaRPr lang="zh-CN" altLang="en-US" sz="2800" dirty="0">
                <a:solidFill>
                  <a:srgbClr val="FF0000"/>
                </a:solidFill>
                <a:latin typeface="楷体_GB2312"/>
                <a:ea typeface="楷体_GB2312"/>
                <a:cs typeface="楷体_GB2312"/>
              </a:endParaRPr>
            </a:p>
          </p:txBody>
        </p:sp>
        <p:sp>
          <p:nvSpPr>
            <p:cNvPr id="29702" name="Rectangle 11"/>
            <p:cNvSpPr>
              <a:spLocks noChangeArrowheads="1"/>
            </p:cNvSpPr>
            <p:nvPr/>
          </p:nvSpPr>
          <p:spPr bwMode="auto">
            <a:xfrm>
              <a:off x="1304" y="1131"/>
              <a:ext cx="2925" cy="2131"/>
            </a:xfrm>
            <a:prstGeom prst="rect">
              <a:avLst/>
            </a:prstGeom>
            <a:noFill/>
            <a:ln w="28575">
              <a:solidFill>
                <a:srgbClr val="05AD01"/>
              </a:solidFill>
              <a:miter lim="800000"/>
            </a:ln>
          </p:spPr>
          <p:txBody>
            <a:bodyPr lIns="63500" tIns="133200" rIns="63500" bIns="133200"/>
            <a:lstStyle/>
            <a:p>
              <a:pPr marL="609600" indent="-609600">
                <a:lnSpc>
                  <a:spcPct val="75000"/>
                </a:lnSpc>
                <a:spcBef>
                  <a:spcPct val="65000"/>
                </a:spcBef>
                <a:buClr>
                  <a:srgbClr val="FF0000"/>
                </a:buClr>
                <a:buFont typeface="Wingdings" panose="05000000000000000000" pitchFamily="2" charset="2"/>
                <a:buAutoNum type="ea1JpnChsDbPeriod"/>
              </a:pPr>
              <a:r>
                <a:rPr lang="zh-CN" altLang="en-US" sz="2000" dirty="0">
                  <a:solidFill>
                    <a:srgbClr val="B2B2B2"/>
                  </a:solidFill>
                </a:rPr>
                <a:t>辅助存储器（磁表面存储器）</a:t>
              </a:r>
              <a:endParaRPr lang="zh-CN" altLang="en-US" sz="2000" dirty="0">
                <a:solidFill>
                  <a:srgbClr val="B2B2B2"/>
                </a:solidFill>
              </a:endParaRPr>
            </a:p>
            <a:p>
              <a:pPr marL="609600" indent="-609600">
                <a:lnSpc>
                  <a:spcPct val="75000"/>
                </a:lnSpc>
                <a:spcBef>
                  <a:spcPct val="65000"/>
                </a:spcBef>
                <a:buClr>
                  <a:srgbClr val="FF0000"/>
                </a:buClr>
                <a:buFont typeface="Wingdings" panose="05000000000000000000" pitchFamily="2" charset="2"/>
                <a:buAutoNum type="ea1JpnChsDbPeriod"/>
              </a:pPr>
              <a:r>
                <a:rPr lang="zh-CN" altLang="en-US" sz="2000" dirty="0">
                  <a:solidFill>
                    <a:schemeClr val="accent2"/>
                  </a:solidFill>
                </a:rPr>
                <a:t>虚拟存储器</a:t>
              </a:r>
              <a:endParaRPr lang="en-US" altLang="zh-CN" sz="2000" dirty="0">
                <a:solidFill>
                  <a:schemeClr val="accent2"/>
                </a:solidFill>
              </a:endParaRPr>
            </a:p>
            <a:p>
              <a:pPr marL="903605" lvl="1" indent="-446405">
                <a:lnSpc>
                  <a:spcPct val="75000"/>
                </a:lnSpc>
                <a:spcBef>
                  <a:spcPct val="65000"/>
                </a:spcBef>
                <a:buClr>
                  <a:srgbClr val="FF0000"/>
                </a:buClr>
                <a:buFont typeface="楷体_GB2312"/>
                <a:buAutoNum type="arabicPeriod"/>
              </a:pPr>
              <a:r>
                <a:rPr lang="zh-CN" altLang="en-US" sz="2000" dirty="0">
                  <a:solidFill>
                    <a:schemeClr val="accent2"/>
                  </a:solidFill>
                </a:rPr>
                <a:t>概述</a:t>
              </a:r>
              <a:endParaRPr lang="en-US" altLang="zh-CN" sz="2000" dirty="0">
                <a:solidFill>
                  <a:schemeClr val="accent2"/>
                </a:solidFill>
              </a:endParaRPr>
            </a:p>
            <a:p>
              <a:pPr marL="903605" lvl="1" indent="-446405">
                <a:lnSpc>
                  <a:spcPct val="75000"/>
                </a:lnSpc>
                <a:spcBef>
                  <a:spcPct val="65000"/>
                </a:spcBef>
                <a:buClr>
                  <a:srgbClr val="FF0000"/>
                </a:buClr>
                <a:buFont typeface="楷体_GB2312"/>
                <a:buAutoNum type="arabicPeriod"/>
              </a:pPr>
              <a:r>
                <a:rPr lang="zh-CN" altLang="en-US" sz="2000" dirty="0">
                  <a:solidFill>
                    <a:schemeClr val="accent2"/>
                  </a:solidFill>
                </a:rPr>
                <a:t>页式虚拟存储器</a:t>
              </a:r>
              <a:endParaRPr lang="zh-CN" altLang="en-US" sz="2000" dirty="0">
                <a:solidFill>
                  <a:schemeClr val="accent2"/>
                </a:solidFill>
              </a:endParaRPr>
            </a:p>
          </p:txBody>
        </p:sp>
      </p:grpSp>
      <p:sp>
        <p:nvSpPr>
          <p:cNvPr id="6" name="左箭头 5"/>
          <p:cNvSpPr>
            <a:spLocks noChangeArrowheads="1"/>
          </p:cNvSpPr>
          <p:nvPr/>
        </p:nvSpPr>
        <p:spPr bwMode="auto">
          <a:xfrm>
            <a:off x="6600057" y="2708920"/>
            <a:ext cx="714375" cy="285750"/>
          </a:xfrm>
          <a:prstGeom prst="leftArrow">
            <a:avLst>
              <a:gd name="adj1" fmla="val 50000"/>
              <a:gd name="adj2" fmla="val 50000"/>
            </a:avLst>
          </a:prstGeom>
          <a:solidFill>
            <a:srgbClr val="FFFF00"/>
          </a:solidFill>
          <a:ln w="12700" algn="ctr">
            <a:solidFill>
              <a:schemeClr val="tx1"/>
            </a:solidFill>
            <a:round/>
          </a:ln>
        </p:spPr>
        <p:txBody>
          <a:bodyPr/>
          <a:lstStyle/>
          <a:p>
            <a:pPr algn="ctr" eaLnBrk="0" hangingPunct="0"/>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35360" y="260648"/>
            <a:ext cx="5257800" cy="373062"/>
          </a:xfrm>
        </p:spPr>
        <p:txBody>
          <a:bodyPr/>
          <a:lstStyle/>
          <a:p>
            <a:r>
              <a:rPr lang="zh-CN" altLang="en-US" dirty="0"/>
              <a:t>概述</a:t>
            </a:r>
            <a:endParaRPr lang="zh-CN" altLang="en-US"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3392" y="908720"/>
            <a:ext cx="9900592" cy="5662114"/>
          </a:xfrm>
          <a:prstGeom prst="rect">
            <a:avLst/>
          </a:prstGeom>
        </p:spPr>
      </p:pic>
      <p:sp>
        <p:nvSpPr>
          <p:cNvPr id="4" name="AutoShape 4"/>
          <p:cNvSpPr>
            <a:spLocks noChangeArrowheads="1"/>
          </p:cNvSpPr>
          <p:nvPr/>
        </p:nvSpPr>
        <p:spPr bwMode="auto">
          <a:xfrm>
            <a:off x="5879976" y="1628801"/>
            <a:ext cx="864096" cy="1584176"/>
          </a:xfrm>
          <a:prstGeom prst="roundRect">
            <a:avLst>
              <a:gd name="adj" fmla="val 16667"/>
            </a:avLst>
          </a:prstGeom>
          <a:noFill/>
          <a:ln w="254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accent1"/>
                </a:solidFill>
                <a:latin typeface="Arial" panose="020B0604020202020204" pitchFamily="34" charset="0"/>
                <a:ea typeface="宋体" panose="02010600030101010101" pitchFamily="2" charset="-122"/>
              </a:defRPr>
            </a:lvl1pPr>
            <a:lvl2pPr marL="742950" indent="-285750" eaLnBrk="0" hangingPunct="0">
              <a:defRPr sz="2400">
                <a:solidFill>
                  <a:schemeClr val="accent1"/>
                </a:solidFill>
                <a:latin typeface="Arial" panose="020B0604020202020204" pitchFamily="34" charset="0"/>
                <a:ea typeface="宋体" panose="02010600030101010101" pitchFamily="2" charset="-122"/>
              </a:defRPr>
            </a:lvl2pPr>
            <a:lvl3pPr marL="1143000" indent="-228600" eaLnBrk="0" hangingPunct="0">
              <a:defRPr sz="2400">
                <a:solidFill>
                  <a:schemeClr val="accent1"/>
                </a:solidFill>
                <a:latin typeface="Arial" panose="020B0604020202020204" pitchFamily="34" charset="0"/>
                <a:ea typeface="宋体" panose="02010600030101010101" pitchFamily="2" charset="-122"/>
              </a:defRPr>
            </a:lvl3pPr>
            <a:lvl4pPr marL="1600200" indent="-228600" eaLnBrk="0" hangingPunct="0">
              <a:defRPr sz="2400">
                <a:solidFill>
                  <a:schemeClr val="accent1"/>
                </a:solidFill>
                <a:latin typeface="Arial" panose="020B0604020202020204" pitchFamily="34" charset="0"/>
                <a:ea typeface="宋体" panose="02010600030101010101" pitchFamily="2" charset="-122"/>
              </a:defRPr>
            </a:lvl4pPr>
            <a:lvl5pPr marL="2057400" indent="-228600" eaLnBrk="0" hangingPunct="0">
              <a:defRPr sz="2400">
                <a:solidFill>
                  <a:schemeClr val="accent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accent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accent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accent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accent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 name="AutoShape 4"/>
          <p:cNvSpPr>
            <a:spLocks noChangeArrowheads="1"/>
          </p:cNvSpPr>
          <p:nvPr/>
        </p:nvSpPr>
        <p:spPr bwMode="auto">
          <a:xfrm>
            <a:off x="8760296" y="4077072"/>
            <a:ext cx="864096" cy="1584176"/>
          </a:xfrm>
          <a:prstGeom prst="roundRect">
            <a:avLst>
              <a:gd name="adj" fmla="val 16667"/>
            </a:avLst>
          </a:prstGeom>
          <a:noFill/>
          <a:ln w="254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accent1"/>
                </a:solidFill>
                <a:latin typeface="Arial" panose="020B0604020202020204" pitchFamily="34" charset="0"/>
                <a:ea typeface="宋体" panose="02010600030101010101" pitchFamily="2" charset="-122"/>
              </a:defRPr>
            </a:lvl1pPr>
            <a:lvl2pPr marL="742950" indent="-285750" eaLnBrk="0" hangingPunct="0">
              <a:defRPr sz="2400">
                <a:solidFill>
                  <a:schemeClr val="accent1"/>
                </a:solidFill>
                <a:latin typeface="Arial" panose="020B0604020202020204" pitchFamily="34" charset="0"/>
                <a:ea typeface="宋体" panose="02010600030101010101" pitchFamily="2" charset="-122"/>
              </a:defRPr>
            </a:lvl2pPr>
            <a:lvl3pPr marL="1143000" indent="-228600" eaLnBrk="0" hangingPunct="0">
              <a:defRPr sz="2400">
                <a:solidFill>
                  <a:schemeClr val="accent1"/>
                </a:solidFill>
                <a:latin typeface="Arial" panose="020B0604020202020204" pitchFamily="34" charset="0"/>
                <a:ea typeface="宋体" panose="02010600030101010101" pitchFamily="2" charset="-122"/>
              </a:defRPr>
            </a:lvl3pPr>
            <a:lvl4pPr marL="1600200" indent="-228600" eaLnBrk="0" hangingPunct="0">
              <a:defRPr sz="2400">
                <a:solidFill>
                  <a:schemeClr val="accent1"/>
                </a:solidFill>
                <a:latin typeface="Arial" panose="020B0604020202020204" pitchFamily="34" charset="0"/>
                <a:ea typeface="宋体" panose="02010600030101010101" pitchFamily="2" charset="-122"/>
              </a:defRPr>
            </a:lvl4pPr>
            <a:lvl5pPr marL="2057400" indent="-228600" eaLnBrk="0" hangingPunct="0">
              <a:defRPr sz="2400">
                <a:solidFill>
                  <a:schemeClr val="accent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accent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accent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accent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accent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6" name="直接连接符 5"/>
          <p:cNvCxnSpPr/>
          <p:nvPr/>
        </p:nvCxnSpPr>
        <p:spPr bwMode="auto">
          <a:xfrm>
            <a:off x="1415480" y="3933056"/>
            <a:ext cx="3816424"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8" name="直接连接符 7"/>
          <p:cNvCxnSpPr/>
          <p:nvPr/>
        </p:nvCxnSpPr>
        <p:spPr bwMode="auto">
          <a:xfrm>
            <a:off x="1415480" y="4365104"/>
            <a:ext cx="3384376"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0" name="直接连接符 9"/>
          <p:cNvCxnSpPr/>
          <p:nvPr/>
        </p:nvCxnSpPr>
        <p:spPr bwMode="auto">
          <a:xfrm>
            <a:off x="4367808" y="3501008"/>
            <a:ext cx="864096"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63352" y="260648"/>
            <a:ext cx="5257800" cy="373062"/>
          </a:xfrm>
        </p:spPr>
        <p:txBody>
          <a:bodyPr/>
          <a:lstStyle/>
          <a:p>
            <a:r>
              <a:rPr lang="zh-CN" altLang="en-US" dirty="0"/>
              <a:t>概述</a:t>
            </a:r>
            <a:endParaRPr lang="zh-CN" altLang="en-US"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1384" y="908720"/>
            <a:ext cx="10116616" cy="564697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35360" y="188640"/>
            <a:ext cx="5257800" cy="373062"/>
          </a:xfrm>
        </p:spPr>
        <p:txBody>
          <a:bodyPr/>
          <a:lstStyle/>
          <a:p>
            <a:r>
              <a:rPr lang="zh-CN" altLang="en-US" dirty="0"/>
              <a:t>概述</a:t>
            </a:r>
            <a:endParaRPr lang="zh-CN" altLang="en-US"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7448" y="980729"/>
            <a:ext cx="9433048" cy="58326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19336" y="188640"/>
            <a:ext cx="5257800" cy="373062"/>
          </a:xfrm>
        </p:spPr>
        <p:txBody>
          <a:bodyPr/>
          <a:lstStyle/>
          <a:p>
            <a:r>
              <a:rPr lang="zh-CN" altLang="en-US"/>
              <a:t>磁表面存储原理</a:t>
            </a:r>
            <a:endParaRPr lang="en-US" altLang="zh-CN"/>
          </a:p>
        </p:txBody>
      </p:sp>
      <p:sp>
        <p:nvSpPr>
          <p:cNvPr id="16387" name="Rectangle 3"/>
          <p:cNvSpPr>
            <a:spLocks noGrp="1" noChangeArrowheads="1"/>
          </p:cNvSpPr>
          <p:nvPr>
            <p:ph type="body" idx="1"/>
          </p:nvPr>
        </p:nvSpPr>
        <p:spPr>
          <a:xfrm>
            <a:off x="551384" y="891610"/>
            <a:ext cx="4320480" cy="4760278"/>
          </a:xfrm>
        </p:spPr>
        <p:txBody>
          <a:bodyPr/>
          <a:lstStyle/>
          <a:p>
            <a:pPr>
              <a:lnSpc>
                <a:spcPct val="150000"/>
              </a:lnSpc>
            </a:pPr>
            <a:r>
              <a:rPr lang="zh-CN" altLang="en-US" sz="2000" dirty="0"/>
              <a:t>磁记录原理： </a:t>
            </a:r>
            <a:endParaRPr lang="en-US" altLang="zh-CN" sz="2000" dirty="0"/>
          </a:p>
          <a:p>
            <a:pPr lvl="1">
              <a:lnSpc>
                <a:spcPct val="150000"/>
              </a:lnSpc>
            </a:pPr>
            <a:r>
              <a:rPr lang="zh-CN" altLang="en-US" sz="1800" b="0" dirty="0"/>
              <a:t>通过磁头与介质的</a:t>
            </a:r>
            <a:r>
              <a:rPr lang="zh-CN" altLang="en-US" sz="1800" b="0" dirty="0">
                <a:solidFill>
                  <a:srgbClr val="FF0000"/>
                </a:solidFill>
              </a:rPr>
              <a:t>相对运动</a:t>
            </a:r>
            <a:r>
              <a:rPr lang="zh-CN" altLang="en-US" sz="1800" b="0" dirty="0"/>
              <a:t>完成读写操作 </a:t>
            </a:r>
            <a:endParaRPr lang="zh-CN" altLang="en-US" sz="1800" b="0" dirty="0"/>
          </a:p>
          <a:p>
            <a:pPr>
              <a:lnSpc>
                <a:spcPct val="150000"/>
              </a:lnSpc>
            </a:pPr>
            <a:r>
              <a:rPr lang="zh-CN" altLang="en-US" sz="2000" dirty="0"/>
              <a:t>写入操作</a:t>
            </a:r>
            <a:r>
              <a:rPr lang="en-US" altLang="zh-CN" sz="2000" dirty="0"/>
              <a:t>: </a:t>
            </a:r>
            <a:r>
              <a:rPr lang="zh-CN" altLang="en-US" sz="2000" dirty="0">
                <a:solidFill>
                  <a:srgbClr val="FF0000"/>
                </a:solidFill>
              </a:rPr>
              <a:t>磁化</a:t>
            </a:r>
            <a:r>
              <a:rPr lang="zh-CN" altLang="en-US" sz="2000" dirty="0"/>
              <a:t>过程 </a:t>
            </a:r>
            <a:endParaRPr lang="en-US" altLang="zh-CN" sz="2000" dirty="0"/>
          </a:p>
          <a:p>
            <a:pPr lvl="1">
              <a:lnSpc>
                <a:spcPct val="150000"/>
              </a:lnSpc>
            </a:pPr>
            <a:r>
              <a:rPr lang="zh-CN" altLang="en-US" sz="1800" b="0" dirty="0"/>
              <a:t>根据写入代码，确定写入</a:t>
            </a:r>
            <a:r>
              <a:rPr lang="zh-CN" altLang="en-US" sz="1800" b="0" dirty="0">
                <a:solidFill>
                  <a:srgbClr val="FF0000"/>
                </a:solidFill>
              </a:rPr>
              <a:t>驱动电流</a:t>
            </a:r>
            <a:r>
              <a:rPr lang="zh-CN" altLang="en-US" sz="1800" b="0" dirty="0"/>
              <a:t>的方向，使磁表面被磁化的</a:t>
            </a:r>
            <a:r>
              <a:rPr lang="zh-CN" altLang="en-US" sz="1800" b="0" dirty="0">
                <a:solidFill>
                  <a:srgbClr val="FF0000"/>
                </a:solidFill>
              </a:rPr>
              <a:t>极性</a:t>
            </a:r>
            <a:r>
              <a:rPr lang="zh-CN" altLang="en-US" sz="1800" b="0" dirty="0"/>
              <a:t>方向不同，以记录“</a:t>
            </a:r>
            <a:r>
              <a:rPr lang="en-US" altLang="zh-CN" sz="1800" b="0" dirty="0"/>
              <a:t>0</a:t>
            </a:r>
            <a:r>
              <a:rPr lang="zh-CN" altLang="en-US" sz="1800" b="0" dirty="0"/>
              <a:t>”和“</a:t>
            </a:r>
            <a:r>
              <a:rPr lang="en-US" altLang="zh-CN" sz="1800" b="0" dirty="0"/>
              <a:t>1</a:t>
            </a:r>
            <a:r>
              <a:rPr lang="zh-CN" altLang="en-US" sz="1800" b="0" dirty="0"/>
              <a:t>” </a:t>
            </a:r>
            <a:endParaRPr lang="zh-CN" altLang="en-US" sz="1800" b="0" dirty="0"/>
          </a:p>
          <a:p>
            <a:pPr>
              <a:lnSpc>
                <a:spcPct val="150000"/>
              </a:lnSpc>
            </a:pPr>
            <a:r>
              <a:rPr lang="zh-CN" altLang="en-US" sz="2000" dirty="0"/>
              <a:t>读出操作：</a:t>
            </a:r>
            <a:r>
              <a:rPr lang="zh-CN" altLang="en-US" sz="2000" dirty="0">
                <a:solidFill>
                  <a:srgbClr val="FF0000"/>
                </a:solidFill>
              </a:rPr>
              <a:t>感应</a:t>
            </a:r>
            <a:r>
              <a:rPr lang="zh-CN" altLang="en-US" sz="2000" dirty="0"/>
              <a:t>过程 </a:t>
            </a:r>
            <a:endParaRPr lang="en-US" altLang="zh-CN" sz="2000" dirty="0"/>
          </a:p>
          <a:p>
            <a:pPr lvl="1">
              <a:lnSpc>
                <a:spcPct val="150000"/>
              </a:lnSpc>
            </a:pPr>
            <a:r>
              <a:rPr lang="zh-CN" altLang="en-US" sz="1800" b="0" dirty="0"/>
              <a:t>磁头相对磁化单元做切割磁力线运动，磁化单元的</a:t>
            </a:r>
            <a:r>
              <a:rPr lang="zh-CN" altLang="en-US" sz="1800" b="0" dirty="0">
                <a:solidFill>
                  <a:srgbClr val="FF0000"/>
                </a:solidFill>
              </a:rPr>
              <a:t>极性</a:t>
            </a:r>
            <a:r>
              <a:rPr lang="zh-CN" altLang="en-US" sz="1800" b="0" dirty="0"/>
              <a:t>决定了</a:t>
            </a:r>
            <a:r>
              <a:rPr lang="zh-CN" altLang="en-US" sz="1800" b="0" dirty="0">
                <a:solidFill>
                  <a:srgbClr val="FF0000"/>
                </a:solidFill>
              </a:rPr>
              <a:t>感应电势</a:t>
            </a:r>
            <a:r>
              <a:rPr lang="zh-CN" altLang="en-US" sz="1800" b="0" dirty="0"/>
              <a:t>的方向，以此区别“</a:t>
            </a:r>
            <a:r>
              <a:rPr lang="en-US" altLang="zh-CN" sz="1800" b="0" dirty="0"/>
              <a:t>0</a:t>
            </a:r>
            <a:r>
              <a:rPr lang="zh-CN" altLang="en-US" sz="1800" b="0" dirty="0"/>
              <a:t>”和“</a:t>
            </a:r>
            <a:r>
              <a:rPr lang="en-US" altLang="zh-CN" sz="1800" b="0" dirty="0"/>
              <a:t>1</a:t>
            </a:r>
            <a:r>
              <a:rPr lang="zh-CN" altLang="en-US" sz="1800" b="0" dirty="0"/>
              <a:t>” </a:t>
            </a:r>
            <a:endParaRPr lang="zh-CN" altLang="en-US" sz="1800" b="0" dirty="0"/>
          </a:p>
        </p:txBody>
      </p:sp>
      <p:pic>
        <p:nvPicPr>
          <p:cNvPr id="3" name="图片 2"/>
          <p:cNvPicPr>
            <a:picLocks noChangeAspect="1"/>
          </p:cNvPicPr>
          <p:nvPr/>
        </p:nvPicPr>
        <p:blipFill>
          <a:blip r:embed="rId1"/>
          <a:stretch>
            <a:fillRect/>
          </a:stretch>
        </p:blipFill>
        <p:spPr>
          <a:xfrm>
            <a:off x="5672584" y="764704"/>
            <a:ext cx="5004365" cy="2861804"/>
          </a:xfrm>
          <a:prstGeom prst="rect">
            <a:avLst/>
          </a:prstGeom>
        </p:spPr>
      </p:pic>
      <p:pic>
        <p:nvPicPr>
          <p:cNvPr id="4" name="图片 3"/>
          <p:cNvPicPr>
            <a:picLocks noChangeAspect="1"/>
          </p:cNvPicPr>
          <p:nvPr/>
        </p:nvPicPr>
        <p:blipFill>
          <a:blip r:embed="rId2"/>
          <a:stretch>
            <a:fillRect/>
          </a:stretch>
        </p:blipFill>
        <p:spPr>
          <a:xfrm>
            <a:off x="5672584" y="3789040"/>
            <a:ext cx="5004344" cy="29969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animEffect transition="in" filter="fade">
                                      <p:cBhvr>
                                        <p:cTn id="7" dur="500"/>
                                        <p:tgtEl>
                                          <p:spTgt spid="1638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387">
                                            <p:txEl>
                                              <p:pRg st="3" end="3"/>
                                            </p:txEl>
                                          </p:spTgt>
                                        </p:tgtEl>
                                        <p:attrNameLst>
                                          <p:attrName>style.visibility</p:attrName>
                                        </p:attrNameLst>
                                      </p:cBhvr>
                                      <p:to>
                                        <p:strVal val="visible"/>
                                      </p:to>
                                    </p:set>
                                    <p:animEffect transition="in" filter="fade">
                                      <p:cBhvr>
                                        <p:cTn id="10" dur="500"/>
                                        <p:tgtEl>
                                          <p:spTgt spid="1638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387">
                                            <p:txEl>
                                              <p:pRg st="4" end="4"/>
                                            </p:txEl>
                                          </p:spTgt>
                                        </p:tgtEl>
                                        <p:attrNameLst>
                                          <p:attrName>style.visibility</p:attrName>
                                        </p:attrNameLst>
                                      </p:cBhvr>
                                      <p:to>
                                        <p:strVal val="visible"/>
                                      </p:to>
                                    </p:set>
                                    <p:animEffect transition="in" filter="fade">
                                      <p:cBhvr>
                                        <p:cTn id="18" dur="500"/>
                                        <p:tgtEl>
                                          <p:spTgt spid="16387">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6387">
                                            <p:txEl>
                                              <p:pRg st="5" end="5"/>
                                            </p:txEl>
                                          </p:spTgt>
                                        </p:tgtEl>
                                        <p:attrNameLst>
                                          <p:attrName>style.visibility</p:attrName>
                                        </p:attrNameLst>
                                      </p:cBhvr>
                                      <p:to>
                                        <p:strVal val="visible"/>
                                      </p:to>
                                    </p:set>
                                    <p:animEffect transition="in" filter="fade">
                                      <p:cBhvr>
                                        <p:cTn id="21" dur="500"/>
                                        <p:tgtEl>
                                          <p:spTgt spid="16387">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63352" y="188640"/>
            <a:ext cx="5257800" cy="373062"/>
          </a:xfrm>
        </p:spPr>
        <p:txBody>
          <a:bodyPr/>
          <a:lstStyle/>
          <a:p>
            <a:r>
              <a:rPr lang="zh-CN" altLang="en-US" dirty="0"/>
              <a:t>概述</a:t>
            </a:r>
            <a:endParaRPr lang="zh-CN" altLang="en-US"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71463" y="857541"/>
            <a:ext cx="8856985" cy="5739811"/>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26584" y="259416"/>
            <a:ext cx="5257800" cy="373062"/>
          </a:xfrm>
        </p:spPr>
        <p:txBody>
          <a:bodyPr/>
          <a:lstStyle/>
          <a:p>
            <a:r>
              <a:rPr lang="zh-CN" altLang="en-US"/>
              <a:t>概述</a:t>
            </a:r>
            <a:endParaRPr lang="zh-CN" altLang="en-US"/>
          </a:p>
        </p:txBody>
      </p:sp>
      <p:sp>
        <p:nvSpPr>
          <p:cNvPr id="5" name="Rectangle 3"/>
          <p:cNvSpPr txBox="1">
            <a:spLocks noChangeArrowheads="1"/>
          </p:cNvSpPr>
          <p:nvPr/>
        </p:nvSpPr>
        <p:spPr bwMode="auto">
          <a:xfrm>
            <a:off x="551384" y="836712"/>
            <a:ext cx="9865096" cy="3513782"/>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75000"/>
              </a:lnSpc>
              <a:spcBef>
                <a:spcPct val="6500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85000"/>
              </a:lnSpc>
              <a:spcBef>
                <a:spcPct val="4000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5000"/>
              </a:lnSpc>
              <a:spcBef>
                <a:spcPts val="0"/>
              </a:spcBef>
              <a:spcAft>
                <a:spcPts val="0"/>
              </a:spcAft>
              <a:buFont typeface="Wingdings" panose="05000000000000000000" pitchFamily="2" charset="2"/>
              <a:buChar char="n"/>
              <a:defRPr/>
            </a:pPr>
            <a:r>
              <a:rPr lang="zh-CN" altLang="en-US" sz="2000" kern="0" dirty="0">
                <a:ea typeface="宋体" panose="02010600030101010101" pitchFamily="2" charset="-122"/>
              </a:rPr>
              <a:t>进程（线程）：操作系统对运行</a:t>
            </a:r>
            <a:r>
              <a:rPr lang="zh-CN" altLang="en-US" sz="2000" kern="0" dirty="0">
                <a:solidFill>
                  <a:srgbClr val="FF0000"/>
                </a:solidFill>
                <a:ea typeface="宋体" panose="02010600030101010101" pitchFamily="2" charset="-122"/>
              </a:rPr>
              <a:t>程序</a:t>
            </a:r>
            <a:r>
              <a:rPr lang="zh-CN" altLang="en-US" sz="2000" kern="0" dirty="0">
                <a:ea typeface="宋体" panose="02010600030101010101" pitchFamily="2" charset="-122"/>
              </a:rPr>
              <a:t>的抽象</a:t>
            </a:r>
            <a:endParaRPr lang="en-US" altLang="zh-CN" sz="2000" kern="0" dirty="0">
              <a:ea typeface="宋体" panose="02010600030101010101" pitchFamily="2" charset="-122"/>
            </a:endParaRPr>
          </a:p>
          <a:p>
            <a:pPr lvl="1">
              <a:lnSpc>
                <a:spcPct val="125000"/>
              </a:lnSpc>
              <a:spcBef>
                <a:spcPts val="0"/>
              </a:spcBef>
              <a:spcAft>
                <a:spcPts val="0"/>
              </a:spcAft>
              <a:defRPr/>
            </a:pPr>
            <a:r>
              <a:rPr lang="zh-CN" altLang="en-US" sz="2000" kern="0" dirty="0"/>
              <a:t>一个系统上可以</a:t>
            </a:r>
            <a:r>
              <a:rPr lang="zh-CN" altLang="en-US" sz="2000" kern="0" dirty="0">
                <a:solidFill>
                  <a:srgbClr val="FF0000"/>
                </a:solidFill>
              </a:rPr>
              <a:t>同时运行多个进程</a:t>
            </a:r>
            <a:r>
              <a:rPr lang="zh-CN" altLang="en-US" sz="2000" kern="0" dirty="0"/>
              <a:t>，而每个进程都认为自己</a:t>
            </a:r>
            <a:r>
              <a:rPr lang="zh-CN" altLang="en-US" sz="2000" kern="0" dirty="0">
                <a:solidFill>
                  <a:srgbClr val="FF0000"/>
                </a:solidFill>
              </a:rPr>
              <a:t>独占</a:t>
            </a:r>
            <a:r>
              <a:rPr lang="zh-CN" altLang="en-US" sz="2000" kern="0" dirty="0"/>
              <a:t>系统，实际上，操作系统让处理器</a:t>
            </a:r>
            <a:r>
              <a:rPr lang="zh-CN" altLang="en-US" sz="2000" kern="0" dirty="0">
                <a:solidFill>
                  <a:srgbClr val="FF0000"/>
                </a:solidFill>
              </a:rPr>
              <a:t>交替</a:t>
            </a:r>
            <a:r>
              <a:rPr lang="zh-CN" altLang="en-US" sz="2000" kern="0" dirty="0"/>
              <a:t>执行多个进程中的指令；</a:t>
            </a:r>
            <a:endParaRPr lang="en-US" altLang="zh-CN" sz="2000" kern="0" dirty="0"/>
          </a:p>
          <a:p>
            <a:pPr lvl="1">
              <a:lnSpc>
                <a:spcPct val="125000"/>
              </a:lnSpc>
              <a:spcBef>
                <a:spcPts val="0"/>
              </a:spcBef>
              <a:spcAft>
                <a:spcPts val="0"/>
              </a:spcAft>
              <a:defRPr/>
            </a:pPr>
            <a:r>
              <a:rPr lang="zh-CN" altLang="en-US" sz="2000" kern="0" dirty="0"/>
              <a:t>进程的</a:t>
            </a:r>
            <a:r>
              <a:rPr lang="zh-CN" altLang="en-US" sz="2000" kern="0" dirty="0">
                <a:solidFill>
                  <a:srgbClr val="FF0000"/>
                </a:solidFill>
              </a:rPr>
              <a:t>上下文</a:t>
            </a:r>
            <a:r>
              <a:rPr lang="zh-CN" altLang="en-US" sz="2000" kern="0" dirty="0"/>
              <a:t>：进程运行所需要的所有状态信息，例如：</a:t>
            </a:r>
            <a:r>
              <a:rPr lang="en-US" altLang="zh-CN" sz="2000" kern="0" dirty="0"/>
              <a:t>PC</a:t>
            </a:r>
            <a:r>
              <a:rPr lang="zh-CN" altLang="en-US" sz="2000" kern="0" dirty="0"/>
              <a:t>、寄存器的当前值，主存的内容、段</a:t>
            </a:r>
            <a:r>
              <a:rPr lang="en-US" altLang="zh-CN" sz="2000" kern="0" dirty="0"/>
              <a:t>/</a:t>
            </a:r>
            <a:r>
              <a:rPr lang="zh-CN" altLang="en-US" sz="2000" kern="0" dirty="0"/>
              <a:t>页表、进程的状态信息等；</a:t>
            </a:r>
            <a:endParaRPr lang="en-US" altLang="zh-CN" sz="2000" kern="0" dirty="0"/>
          </a:p>
          <a:p>
            <a:pPr lvl="2">
              <a:lnSpc>
                <a:spcPct val="125000"/>
              </a:lnSpc>
              <a:spcBef>
                <a:spcPts val="0"/>
              </a:spcBef>
              <a:spcAft>
                <a:spcPts val="0"/>
              </a:spcAft>
              <a:defRPr/>
            </a:pPr>
            <a:r>
              <a:rPr lang="zh-CN" altLang="en-US" sz="2000" kern="0" dirty="0"/>
              <a:t>系统中有一个专门空间用来存放当前进程的上下文；</a:t>
            </a:r>
            <a:endParaRPr lang="en-US" altLang="zh-CN" sz="2000" kern="0" dirty="0"/>
          </a:p>
          <a:p>
            <a:pPr lvl="1">
              <a:lnSpc>
                <a:spcPct val="125000"/>
              </a:lnSpc>
              <a:spcBef>
                <a:spcPts val="0"/>
              </a:spcBef>
              <a:spcAft>
                <a:spcPts val="0"/>
              </a:spcAft>
              <a:defRPr/>
            </a:pPr>
            <a:r>
              <a:rPr lang="zh-CN" altLang="en-US" sz="2000" kern="0" dirty="0"/>
              <a:t>上下文切换：任何时刻、系统中只有一个进程正在运行</a:t>
            </a:r>
            <a:endParaRPr lang="en-US" altLang="zh-CN" sz="2000" kern="0" dirty="0"/>
          </a:p>
          <a:p>
            <a:pPr lvl="2">
              <a:lnSpc>
                <a:spcPct val="125000"/>
              </a:lnSpc>
              <a:spcBef>
                <a:spcPts val="0"/>
              </a:spcBef>
              <a:spcAft>
                <a:spcPts val="0"/>
              </a:spcAft>
              <a:defRPr/>
            </a:pPr>
            <a:r>
              <a:rPr lang="zh-CN" altLang="en-US" sz="2000" kern="0" dirty="0"/>
              <a:t>把正在运行的进程换下，换一个新的进程到处理器执行，上下文切换时，必须保存下进程的上下文，恢复换上进程的上下文</a:t>
            </a:r>
            <a:endParaRPr lang="en-US" altLang="zh-CN" sz="2000" kern="0" dirty="0"/>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9536" y="4385900"/>
            <a:ext cx="7886700"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36359" y="271735"/>
            <a:ext cx="7010400" cy="372603"/>
          </a:xfrm>
        </p:spPr>
        <p:txBody>
          <a:bodyPr/>
          <a:lstStyle/>
          <a:p>
            <a:pPr eaLnBrk="1" hangingPunct="1"/>
            <a:r>
              <a:rPr lang="en-US" altLang="zh-CN" dirty="0">
                <a:ea typeface="宋体" panose="02010600030101010101" pitchFamily="2" charset="-122"/>
              </a:rPr>
              <a:t>32</a:t>
            </a:r>
            <a:r>
              <a:rPr lang="zh-CN" altLang="en-US" dirty="0">
                <a:ea typeface="宋体" panose="02010600030101010101" pitchFamily="2" charset="-122"/>
              </a:rPr>
              <a:t>位程序在内存中的存放</a:t>
            </a:r>
            <a:endParaRPr lang="en-US" altLang="zh-CN" dirty="0">
              <a:ea typeface="宋体" panose="02010600030101010101" pitchFamily="2" charset="-122"/>
            </a:endParaRPr>
          </a:p>
        </p:txBody>
      </p:sp>
      <p:sp>
        <p:nvSpPr>
          <p:cNvPr id="5" name="矩形 4"/>
          <p:cNvSpPr/>
          <p:nvPr/>
        </p:nvSpPr>
        <p:spPr>
          <a:xfrm>
            <a:off x="335360" y="1153430"/>
            <a:ext cx="4487484" cy="3972113"/>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000" dirty="0"/>
              <a:t>32</a:t>
            </a:r>
            <a:r>
              <a:rPr lang="zh-CN" altLang="en-US" sz="2000" dirty="0"/>
              <a:t>位程序的寻址能力是</a:t>
            </a:r>
            <a:r>
              <a:rPr lang="en-US" altLang="zh-CN" sz="2000" dirty="0"/>
              <a:t>2^32</a:t>
            </a:r>
            <a:r>
              <a:rPr lang="zh-CN" altLang="en-US" sz="2000" dirty="0"/>
              <a:t>，也就是</a:t>
            </a:r>
            <a:r>
              <a:rPr lang="en-US" altLang="zh-CN" sz="2000" dirty="0"/>
              <a:t>4G</a:t>
            </a:r>
            <a:r>
              <a:rPr lang="zh-CN" altLang="en-US" sz="2000" dirty="0"/>
              <a:t>。</a:t>
            </a:r>
            <a:r>
              <a:rPr lang="en-US" altLang="zh-CN" sz="2000" dirty="0"/>
              <a:t>32</a:t>
            </a:r>
            <a:r>
              <a:rPr lang="zh-CN" altLang="en-US" sz="2000" dirty="0"/>
              <a:t>位程序只能申请到</a:t>
            </a:r>
            <a:r>
              <a:rPr lang="en-US" altLang="zh-CN" sz="2000" dirty="0"/>
              <a:t>4G</a:t>
            </a:r>
            <a:r>
              <a:rPr lang="zh-CN" altLang="en-US" sz="2000" dirty="0"/>
              <a:t>的内存</a:t>
            </a:r>
            <a:endParaRPr lang="en-US" altLang="zh-CN" sz="2000" dirty="0"/>
          </a:p>
          <a:p>
            <a:pPr marL="342900" indent="-342900">
              <a:lnSpc>
                <a:spcPct val="150000"/>
              </a:lnSpc>
              <a:buFont typeface="Wingdings" panose="05000000000000000000" pitchFamily="2" charset="2"/>
              <a:buChar char="u"/>
            </a:pPr>
            <a:r>
              <a:rPr lang="zh-CN" altLang="en-US" sz="2000" dirty="0"/>
              <a:t>这</a:t>
            </a:r>
            <a:r>
              <a:rPr lang="en-US" altLang="zh-CN" sz="2000" dirty="0"/>
              <a:t>4G</a:t>
            </a:r>
            <a:r>
              <a:rPr lang="zh-CN" altLang="en-US" sz="2000" dirty="0"/>
              <a:t>内存中，在</a:t>
            </a:r>
            <a:r>
              <a:rPr lang="en-US" altLang="zh-CN" sz="2000" dirty="0"/>
              <a:t>windows</a:t>
            </a:r>
            <a:r>
              <a:rPr lang="zh-CN" altLang="en-US" sz="2000" dirty="0"/>
              <a:t>下有</a:t>
            </a:r>
            <a:r>
              <a:rPr lang="en-US" altLang="zh-CN" sz="2000" dirty="0"/>
              <a:t>2G</a:t>
            </a:r>
            <a:r>
              <a:rPr lang="zh-CN" altLang="en-US" sz="2000" dirty="0"/>
              <a:t>，</a:t>
            </a:r>
            <a:r>
              <a:rPr lang="en-US" altLang="zh-CN" sz="2000" dirty="0" err="1"/>
              <a:t>linux</a:t>
            </a:r>
            <a:r>
              <a:rPr lang="zh-CN" altLang="en-US" sz="2000" dirty="0"/>
              <a:t>下有</a:t>
            </a:r>
            <a:r>
              <a:rPr lang="en-US" altLang="zh-CN" sz="2000" dirty="0"/>
              <a:t>1G</a:t>
            </a:r>
            <a:r>
              <a:rPr lang="zh-CN" altLang="en-US" sz="2000" dirty="0"/>
              <a:t>是保留给</a:t>
            </a:r>
            <a:r>
              <a:rPr lang="zh-CN" altLang="en-US" sz="2000" dirty="0">
                <a:solidFill>
                  <a:srgbClr val="FF0000"/>
                </a:solidFill>
              </a:rPr>
              <a:t>内核态</a:t>
            </a:r>
            <a:r>
              <a:rPr lang="zh-CN" altLang="en-US" sz="2000" dirty="0"/>
              <a:t>使用，用户态无法访问。故只能分配</a:t>
            </a:r>
            <a:r>
              <a:rPr lang="en-US" altLang="zh-CN" sz="2000" dirty="0"/>
              <a:t>2G</a:t>
            </a:r>
            <a:r>
              <a:rPr lang="zh-CN" altLang="en-US" sz="2000" dirty="0"/>
              <a:t>、</a:t>
            </a:r>
            <a:r>
              <a:rPr lang="en-US" altLang="zh-CN" sz="2000" dirty="0"/>
              <a:t>3G</a:t>
            </a:r>
            <a:r>
              <a:rPr lang="zh-CN" altLang="en-US" sz="2000" dirty="0"/>
              <a:t>的内存使用</a:t>
            </a:r>
            <a:endParaRPr lang="en-US" altLang="zh-CN" sz="2000" dirty="0"/>
          </a:p>
          <a:p>
            <a:pPr marL="342900" indent="-342900">
              <a:lnSpc>
                <a:spcPct val="150000"/>
              </a:lnSpc>
              <a:buFont typeface="Wingdings" panose="05000000000000000000" pitchFamily="2" charset="2"/>
              <a:buChar char="u"/>
            </a:pPr>
            <a:r>
              <a:rPr lang="zh-CN" altLang="en-US" sz="2000" kern="0" dirty="0">
                <a:solidFill>
                  <a:srgbClr val="FF0000"/>
                </a:solidFill>
              </a:rPr>
              <a:t>每个进程</a:t>
            </a:r>
            <a:r>
              <a:rPr lang="zh-CN" altLang="en-US" sz="2000" kern="0" dirty="0"/>
              <a:t>都认为自己</a:t>
            </a:r>
            <a:r>
              <a:rPr lang="zh-CN" altLang="en-US" sz="2000" kern="0" dirty="0">
                <a:solidFill>
                  <a:srgbClr val="FF0000"/>
                </a:solidFill>
              </a:rPr>
              <a:t>独占</a:t>
            </a:r>
            <a:r>
              <a:rPr lang="zh-CN" altLang="en-US" sz="2000" kern="0" dirty="0"/>
              <a:t>存储空间</a:t>
            </a:r>
            <a:endParaRPr lang="zh-CN" altLang="en-US" sz="2000" dirty="0"/>
          </a:p>
        </p:txBody>
      </p:sp>
      <p:sp>
        <p:nvSpPr>
          <p:cNvPr id="7" name="矩形 6"/>
          <p:cNvSpPr/>
          <p:nvPr/>
        </p:nvSpPr>
        <p:spPr>
          <a:xfrm>
            <a:off x="4727848" y="5805264"/>
            <a:ext cx="2468946" cy="327782"/>
          </a:xfrm>
          <a:prstGeom prst="rect">
            <a:avLst/>
          </a:prstGeom>
        </p:spPr>
        <p:txBody>
          <a:bodyPr wrap="none">
            <a:spAutoFit/>
          </a:bodyPr>
          <a:lstStyle/>
          <a:p>
            <a:pPr>
              <a:buNone/>
            </a:pPr>
            <a:r>
              <a:rPr lang="zh-CN" altLang="en-US" dirty="0">
                <a:solidFill>
                  <a:srgbClr val="FF0000"/>
                </a:solidFill>
              </a:rPr>
              <a:t>虚拟地址 </a:t>
            </a:r>
            <a:r>
              <a:rPr lang="en-US" altLang="zh-CN" dirty="0">
                <a:solidFill>
                  <a:srgbClr val="FF0000"/>
                </a:solidFill>
              </a:rPr>
              <a:t>/ </a:t>
            </a:r>
            <a:r>
              <a:rPr lang="zh-CN" altLang="en-US" dirty="0">
                <a:solidFill>
                  <a:srgbClr val="FF0000"/>
                </a:solidFill>
              </a:rPr>
              <a:t>物理地址？</a:t>
            </a:r>
            <a:endParaRPr lang="zh-CN" altLang="en-US" dirty="0">
              <a:solidFill>
                <a:srgbClr val="FF0000"/>
              </a:solidFill>
            </a:endParaRPr>
          </a:p>
        </p:txBody>
      </p:sp>
      <p:grpSp>
        <p:nvGrpSpPr>
          <p:cNvPr id="26" name="组合 25"/>
          <p:cNvGrpSpPr/>
          <p:nvPr/>
        </p:nvGrpSpPr>
        <p:grpSpPr>
          <a:xfrm>
            <a:off x="5447928" y="1412776"/>
            <a:ext cx="6480720" cy="4104456"/>
            <a:chOff x="5898604" y="1772816"/>
            <a:chExt cx="5597996" cy="3559810"/>
          </a:xfrm>
        </p:grpSpPr>
        <p:grpSp>
          <p:nvGrpSpPr>
            <p:cNvPr id="30" name="组合 29"/>
            <p:cNvGrpSpPr/>
            <p:nvPr/>
          </p:nvGrpSpPr>
          <p:grpSpPr>
            <a:xfrm>
              <a:off x="5898604" y="1772816"/>
              <a:ext cx="5597996" cy="3559810"/>
              <a:chOff x="767468" y="1182687"/>
              <a:chExt cx="7509994" cy="5126039"/>
            </a:xfrm>
          </p:grpSpPr>
          <p:sp>
            <p:nvSpPr>
              <p:cNvPr id="35" name="Text Box 4"/>
              <p:cNvSpPr txBox="1">
                <a:spLocks noChangeArrowheads="1"/>
              </p:cNvSpPr>
              <p:nvPr/>
            </p:nvSpPr>
            <p:spPr bwMode="auto">
              <a:xfrm>
                <a:off x="2670175" y="1182688"/>
                <a:ext cx="3455988" cy="806450"/>
              </a:xfrm>
              <a:prstGeom prst="rect">
                <a:avLst/>
              </a:prstGeom>
              <a:solidFill>
                <a:srgbClr val="CCFFCC"/>
              </a:solidFill>
              <a:ln w="9525">
                <a:solidFill>
                  <a:schemeClr val="tx1"/>
                </a:solidFill>
                <a:miter lim="800000"/>
              </a:ln>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None/>
                </a:pPr>
                <a:r>
                  <a:rPr lang="zh-CN" altLang="en-US" sz="2000" dirty="0"/>
                  <a:t>栈段</a:t>
                </a:r>
                <a:endParaRPr lang="en-US" altLang="zh-CN" sz="2000" dirty="0"/>
              </a:p>
            </p:txBody>
          </p:sp>
          <p:sp>
            <p:nvSpPr>
              <p:cNvPr id="36" name="Text Box 5"/>
              <p:cNvSpPr txBox="1">
                <a:spLocks noChangeArrowheads="1"/>
              </p:cNvSpPr>
              <p:nvPr/>
            </p:nvSpPr>
            <p:spPr bwMode="auto">
              <a:xfrm>
                <a:off x="767468" y="1182687"/>
                <a:ext cx="184555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spcBef>
                    <a:spcPct val="50000"/>
                  </a:spcBef>
                  <a:buNone/>
                </a:pPr>
                <a:r>
                  <a:rPr lang="en-US" altLang="zh-CN" dirty="0"/>
                  <a:t>0x7FFFFFFF</a:t>
                </a:r>
                <a:endParaRPr lang="en-US" altLang="zh-CN" dirty="0"/>
              </a:p>
            </p:txBody>
          </p:sp>
          <p:sp>
            <p:nvSpPr>
              <p:cNvPr id="37" name="Text Box 6"/>
              <p:cNvSpPr txBox="1">
                <a:spLocks noChangeArrowheads="1"/>
              </p:cNvSpPr>
              <p:nvPr/>
            </p:nvSpPr>
            <p:spPr bwMode="auto">
              <a:xfrm>
                <a:off x="2670175" y="3082925"/>
                <a:ext cx="3455988" cy="806450"/>
              </a:xfrm>
              <a:prstGeom prst="rect">
                <a:avLst/>
              </a:prstGeom>
              <a:solidFill>
                <a:srgbClr val="CCFFFF"/>
              </a:solidFill>
              <a:ln w="9525">
                <a:solidFill>
                  <a:schemeClr val="tx1"/>
                </a:solidFill>
                <a:miter lim="800000"/>
              </a:ln>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None/>
                </a:pPr>
                <a:r>
                  <a:rPr lang="zh-CN" altLang="en-US" sz="2000" dirty="0"/>
                  <a:t>堆段</a:t>
                </a:r>
                <a:endParaRPr lang="en-US" altLang="zh-CN" sz="2000" dirty="0"/>
              </a:p>
            </p:txBody>
          </p:sp>
          <p:sp>
            <p:nvSpPr>
              <p:cNvPr id="38" name="Text Box 7"/>
              <p:cNvSpPr txBox="1">
                <a:spLocks noChangeArrowheads="1"/>
              </p:cNvSpPr>
              <p:nvPr/>
            </p:nvSpPr>
            <p:spPr bwMode="auto">
              <a:xfrm>
                <a:off x="2670175" y="3889375"/>
                <a:ext cx="3455988" cy="635000"/>
              </a:xfrm>
              <a:prstGeom prst="rect">
                <a:avLst/>
              </a:prstGeom>
              <a:solidFill>
                <a:srgbClr val="CCFFFF"/>
              </a:solidFill>
              <a:ln w="9525">
                <a:solidFill>
                  <a:schemeClr val="tx1"/>
                </a:solidFill>
                <a:miter lim="800000"/>
              </a:ln>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None/>
                </a:pPr>
                <a:r>
                  <a:rPr lang="zh-CN" altLang="en-US" sz="2000" dirty="0"/>
                  <a:t>全局变量</a:t>
                </a:r>
                <a:endParaRPr lang="en-US" altLang="zh-CN" sz="2000" dirty="0"/>
              </a:p>
            </p:txBody>
          </p:sp>
          <p:sp>
            <p:nvSpPr>
              <p:cNvPr id="39" name="Text Box 8"/>
              <p:cNvSpPr txBox="1">
                <a:spLocks noChangeArrowheads="1"/>
              </p:cNvSpPr>
              <p:nvPr/>
            </p:nvSpPr>
            <p:spPr bwMode="auto">
              <a:xfrm>
                <a:off x="2670175" y="4524375"/>
                <a:ext cx="3455988" cy="1036638"/>
              </a:xfrm>
              <a:prstGeom prst="rect">
                <a:avLst/>
              </a:prstGeom>
              <a:solidFill>
                <a:srgbClr val="FFFFCC"/>
              </a:solidFill>
              <a:ln w="9525">
                <a:solidFill>
                  <a:schemeClr val="tx1"/>
                </a:solidFill>
                <a:miter lim="800000"/>
              </a:ln>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None/>
                </a:pPr>
                <a:r>
                  <a:rPr lang="zh-CN" altLang="en-US" sz="2000" dirty="0"/>
                  <a:t>代码段</a:t>
                </a:r>
                <a:endParaRPr lang="en-US" altLang="zh-CN" sz="2000" dirty="0"/>
              </a:p>
            </p:txBody>
          </p:sp>
          <p:sp>
            <p:nvSpPr>
              <p:cNvPr id="40" name="Text Box 9"/>
              <p:cNvSpPr txBox="1">
                <a:spLocks noChangeArrowheads="1"/>
              </p:cNvSpPr>
              <p:nvPr/>
            </p:nvSpPr>
            <p:spPr bwMode="auto">
              <a:xfrm>
                <a:off x="2670175" y="5561013"/>
                <a:ext cx="3455988" cy="690563"/>
              </a:xfrm>
              <a:prstGeom prst="rect">
                <a:avLst/>
              </a:prstGeom>
              <a:solidFill>
                <a:srgbClr val="EAEAEA"/>
              </a:solidFill>
              <a:ln w="9525">
                <a:solidFill>
                  <a:schemeClr val="tx1"/>
                </a:solidFill>
                <a:miter lim="800000"/>
              </a:ln>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None/>
                </a:pPr>
                <a:r>
                  <a:rPr lang="zh-CN" altLang="en-US" sz="2000" dirty="0"/>
                  <a:t>预留</a:t>
                </a:r>
                <a:endParaRPr lang="en-US" altLang="zh-CN" sz="2000" dirty="0"/>
              </a:p>
            </p:txBody>
          </p:sp>
          <p:sp>
            <p:nvSpPr>
              <p:cNvPr id="41" name="Text Box 10"/>
              <p:cNvSpPr txBox="1">
                <a:spLocks noChangeArrowheads="1"/>
              </p:cNvSpPr>
              <p:nvPr/>
            </p:nvSpPr>
            <p:spPr bwMode="auto">
              <a:xfrm>
                <a:off x="2670175" y="1989138"/>
                <a:ext cx="3455988" cy="1093788"/>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endParaRPr lang="zh-CN" altLang="zh-CN" sz="2000"/>
              </a:p>
            </p:txBody>
          </p:sp>
          <p:sp>
            <p:nvSpPr>
              <p:cNvPr id="42" name="Text Box 11"/>
              <p:cNvSpPr txBox="1">
                <a:spLocks noChangeArrowheads="1"/>
              </p:cNvSpPr>
              <p:nvPr/>
            </p:nvSpPr>
            <p:spPr bwMode="auto">
              <a:xfrm>
                <a:off x="767468" y="5259554"/>
                <a:ext cx="1845557" cy="358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spcBef>
                    <a:spcPct val="50000"/>
                  </a:spcBef>
                  <a:buNone/>
                </a:pPr>
                <a:r>
                  <a:rPr lang="en-US" altLang="zh-CN" dirty="0"/>
                  <a:t>0x0400000</a:t>
                </a:r>
                <a:endParaRPr lang="en-US" altLang="zh-CN" dirty="0"/>
              </a:p>
            </p:txBody>
          </p:sp>
          <p:sp>
            <p:nvSpPr>
              <p:cNvPr id="43" name="Text Box 12"/>
              <p:cNvSpPr txBox="1">
                <a:spLocks noChangeArrowheads="1"/>
              </p:cNvSpPr>
              <p:nvPr/>
            </p:nvSpPr>
            <p:spPr bwMode="auto">
              <a:xfrm>
                <a:off x="864070" y="4221088"/>
                <a:ext cx="1748955" cy="358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spcBef>
                    <a:spcPct val="50000"/>
                  </a:spcBef>
                  <a:buNone/>
                </a:pPr>
                <a:r>
                  <a:rPr lang="en-US" altLang="zh-CN" dirty="0"/>
                  <a:t>0x10000000</a:t>
                </a:r>
                <a:endParaRPr lang="en-US" altLang="zh-CN" dirty="0"/>
              </a:p>
            </p:txBody>
          </p:sp>
          <p:sp>
            <p:nvSpPr>
              <p:cNvPr id="44" name="Text Box 13"/>
              <p:cNvSpPr txBox="1">
                <a:spLocks noChangeArrowheads="1"/>
              </p:cNvSpPr>
              <p:nvPr/>
            </p:nvSpPr>
            <p:spPr bwMode="auto">
              <a:xfrm>
                <a:off x="1057275" y="6021388"/>
                <a:ext cx="15557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spcBef>
                    <a:spcPct val="50000"/>
                  </a:spcBef>
                  <a:buNone/>
                </a:pPr>
                <a:r>
                  <a:rPr lang="en-US" altLang="zh-CN" dirty="0"/>
                  <a:t>0</a:t>
                </a:r>
                <a:endParaRPr lang="en-US" altLang="zh-CN" dirty="0"/>
              </a:p>
            </p:txBody>
          </p:sp>
          <p:sp>
            <p:nvSpPr>
              <p:cNvPr id="45" name="Line 16"/>
              <p:cNvSpPr>
                <a:spLocks noChangeShapeType="1"/>
              </p:cNvSpPr>
              <p:nvPr/>
            </p:nvSpPr>
            <p:spPr bwMode="auto">
              <a:xfrm flipV="1">
                <a:off x="4398963" y="2679700"/>
                <a:ext cx="0" cy="403225"/>
              </a:xfrm>
              <a:prstGeom prst="line">
                <a:avLst/>
              </a:prstGeom>
              <a:noFill/>
              <a:ln w="19050">
                <a:solidFill>
                  <a:schemeClr val="tx1"/>
                </a:solidFill>
                <a:round/>
                <a:tailEnd type="arrow" w="lg" len="lg"/>
              </a:ln>
              <a:extLst>
                <a:ext uri="{909E8E84-426E-40DD-AFC4-6F175D3DCCD1}">
                  <a14:hiddenFill xmlns:a14="http://schemas.microsoft.com/office/drawing/2010/main">
                    <a:noFill/>
                  </a14:hiddenFill>
                </a:ext>
              </a:extLst>
            </p:spPr>
            <p:txBody>
              <a:bodyPr/>
              <a:lstStyle/>
              <a:p>
                <a:endParaRPr lang="zh-CN" altLang="en-US" sz="2000"/>
              </a:p>
            </p:txBody>
          </p:sp>
          <p:sp>
            <p:nvSpPr>
              <p:cNvPr id="46" name="Line 17"/>
              <p:cNvSpPr>
                <a:spLocks noChangeShapeType="1"/>
              </p:cNvSpPr>
              <p:nvPr/>
            </p:nvSpPr>
            <p:spPr bwMode="auto">
              <a:xfrm>
                <a:off x="4398963" y="1989138"/>
                <a:ext cx="0" cy="403225"/>
              </a:xfrm>
              <a:prstGeom prst="line">
                <a:avLst/>
              </a:prstGeom>
              <a:noFill/>
              <a:ln w="19050">
                <a:solidFill>
                  <a:schemeClr val="tx1"/>
                </a:solidFill>
                <a:round/>
                <a:tailEnd type="arrow" w="lg" len="lg"/>
              </a:ln>
              <a:extLst>
                <a:ext uri="{909E8E84-426E-40DD-AFC4-6F175D3DCCD1}">
                  <a14:hiddenFill xmlns:a14="http://schemas.microsoft.com/office/drawing/2010/main">
                    <a:noFill/>
                  </a14:hiddenFill>
                </a:ext>
              </a:extLst>
            </p:spPr>
            <p:txBody>
              <a:bodyPr/>
              <a:lstStyle/>
              <a:p>
                <a:endParaRPr lang="zh-CN" altLang="en-US" sz="2000"/>
              </a:p>
            </p:txBody>
          </p:sp>
          <p:sp>
            <p:nvSpPr>
              <p:cNvPr id="47" name="Text Box 20"/>
              <p:cNvSpPr txBox="1">
                <a:spLocks noChangeArrowheads="1"/>
              </p:cNvSpPr>
              <p:nvPr/>
            </p:nvSpPr>
            <p:spPr bwMode="auto">
              <a:xfrm>
                <a:off x="6605823" y="1239838"/>
                <a:ext cx="1671639" cy="863599"/>
              </a:xfrm>
              <a:prstGeom prst="rect">
                <a:avLst/>
              </a:prstGeom>
            </p:spPr>
            <p:style>
              <a:lnRef idx="2">
                <a:schemeClr val="accent1"/>
              </a:lnRef>
              <a:fillRef idx="1">
                <a:schemeClr val="lt1"/>
              </a:fillRef>
              <a:effectRef idx="0">
                <a:schemeClr val="accent1"/>
              </a:effectRef>
              <a:fontRef idx="minor">
                <a:schemeClr val="dk1"/>
              </a:fontRef>
            </p:style>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120000"/>
                  </a:lnSpc>
                  <a:buNone/>
                </a:pPr>
                <a:r>
                  <a:rPr lang="zh-CN" altLang="en-US" dirty="0">
                    <a:solidFill>
                      <a:srgbClr val="FF0000"/>
                    </a:solidFill>
                    <a:ea typeface="宋体" panose="02010600030101010101" pitchFamily="2" charset="-122"/>
                  </a:rPr>
                  <a:t>堆栈伸缩</a:t>
                </a:r>
                <a:endParaRPr lang="en-US" altLang="zh-CN" dirty="0">
                  <a:solidFill>
                    <a:srgbClr val="FF0000"/>
                  </a:solidFill>
                  <a:ea typeface="宋体" panose="02010600030101010101" pitchFamily="2" charset="-122"/>
                </a:endParaRPr>
              </a:p>
            </p:txBody>
          </p:sp>
        </p:grpSp>
        <p:cxnSp>
          <p:nvCxnSpPr>
            <p:cNvPr id="31" name="直接箭头连接符 30"/>
            <p:cNvCxnSpPr/>
            <p:nvPr/>
          </p:nvCxnSpPr>
          <p:spPr bwMode="auto">
            <a:xfrm flipV="1">
              <a:off x="6186843" y="2092618"/>
              <a:ext cx="14115" cy="1749997"/>
            </a:xfrm>
            <a:prstGeom prst="straightConnector1">
              <a:avLst/>
            </a:prstGeom>
            <a:noFill/>
            <a:ln w="12700" cap="flat" cmpd="sng" algn="ctr">
              <a:solidFill>
                <a:schemeClr val="tx1"/>
              </a:solidFill>
              <a:prstDash val="solid"/>
              <a:round/>
              <a:headEnd type="none" w="med" len="med"/>
              <a:tailEnd type="triangle"/>
            </a:ln>
            <a:effectLst/>
          </p:spPr>
        </p:cxnSp>
        <p:sp>
          <p:nvSpPr>
            <p:cNvPr id="32" name="文本框 31"/>
            <p:cNvSpPr txBox="1"/>
            <p:nvPr/>
          </p:nvSpPr>
          <p:spPr>
            <a:xfrm>
              <a:off x="6327088" y="2404457"/>
              <a:ext cx="723850" cy="10341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buNone/>
              </a:pPr>
              <a:r>
                <a:rPr lang="en-US" altLang="zh-CN" dirty="0">
                  <a:ln w="0"/>
                  <a:solidFill>
                    <a:schemeClr val="accent1"/>
                  </a:solidFill>
                  <a:effectLst>
                    <a:outerShdw blurRad="38100" dist="25400" dir="5400000" algn="ctr" rotWithShape="0">
                      <a:srgbClr val="6E747A">
                        <a:alpha val="43000"/>
                      </a:srgbClr>
                    </a:outerShdw>
                  </a:effectLst>
                </a:rPr>
                <a:t>16</a:t>
              </a:r>
              <a:r>
                <a:rPr lang="zh-CN" altLang="en-US" dirty="0">
                  <a:ln w="0"/>
                  <a:solidFill>
                    <a:schemeClr val="accent1"/>
                  </a:solidFill>
                  <a:effectLst>
                    <a:outerShdw blurRad="38100" dist="25400" dir="5400000" algn="ctr" rotWithShape="0">
                      <a:srgbClr val="6E747A">
                        <a:alpha val="43000"/>
                      </a:srgbClr>
                    </a:outerShdw>
                  </a:effectLst>
                </a:rPr>
                <a:t>进制内存地址</a:t>
              </a:r>
              <a:endParaRPr lang="zh-CN" altLang="en-US" dirty="0">
                <a:ln w="0"/>
                <a:solidFill>
                  <a:schemeClr val="accent1"/>
                </a:solidFill>
                <a:effectLst>
                  <a:outerShdw blurRad="38100" dist="25400" dir="5400000" algn="ctr" rotWithShape="0">
                    <a:srgbClr val="6E747A">
                      <a:alpha val="43000"/>
                    </a:srgbClr>
                  </a:outerShdw>
                </a:effectLst>
              </a:endParaRPr>
            </a:p>
          </p:txBody>
        </p:sp>
        <p:sp>
          <p:nvSpPr>
            <p:cNvPr id="33" name="右大括号 32"/>
            <p:cNvSpPr/>
            <p:nvPr/>
          </p:nvSpPr>
          <p:spPr bwMode="auto">
            <a:xfrm>
              <a:off x="9928505" y="3068960"/>
              <a:ext cx="271951" cy="1001024"/>
            </a:xfrm>
            <a:prstGeom prst="rightBrac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endParaRPr lang="zh-CN" altLang="en-US" sz="2400" b="0">
                <a:solidFill>
                  <a:schemeClr val="accent1"/>
                </a:solidFill>
              </a:endParaRPr>
            </a:p>
          </p:txBody>
        </p:sp>
        <p:sp>
          <p:nvSpPr>
            <p:cNvPr id="34" name="Text Box 20"/>
            <p:cNvSpPr txBox="1">
              <a:spLocks noChangeArrowheads="1"/>
            </p:cNvSpPr>
            <p:nvPr/>
          </p:nvSpPr>
          <p:spPr bwMode="auto">
            <a:xfrm>
              <a:off x="10232872" y="3252855"/>
              <a:ext cx="1246050" cy="599732"/>
            </a:xfrm>
            <a:prstGeom prst="rect">
              <a:avLst/>
            </a:prstGeom>
          </p:spPr>
          <p:style>
            <a:lnRef idx="2">
              <a:schemeClr val="accent1"/>
            </a:lnRef>
            <a:fillRef idx="1">
              <a:schemeClr val="lt1"/>
            </a:fillRef>
            <a:effectRef idx="0">
              <a:schemeClr val="accent1"/>
            </a:effectRef>
            <a:fontRef idx="minor">
              <a:schemeClr val="dk1"/>
            </a:fontRef>
          </p:style>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120000"/>
                </a:lnSpc>
                <a:buNone/>
              </a:pPr>
              <a:r>
                <a:rPr lang="zh-CN" altLang="en-US" dirty="0">
                  <a:solidFill>
                    <a:srgbClr val="FF0000"/>
                  </a:solidFill>
                </a:rPr>
                <a:t>数据段</a:t>
              </a:r>
              <a:endParaRPr lang="en-US" altLang="zh-CN" dirty="0">
                <a:solidFill>
                  <a:srgbClr val="FF0000"/>
                </a:solidFill>
                <a:ea typeface="宋体" panose="02010600030101010101" pitchFamily="2" charset="-122"/>
              </a:endParaRPr>
            </a:p>
          </p:txBody>
        </p:sp>
      </p:grpSp>
      <p:sp>
        <p:nvSpPr>
          <p:cNvPr id="48" name="TextBox 28"/>
          <p:cNvSpPr txBox="1"/>
          <p:nvPr/>
        </p:nvSpPr>
        <p:spPr>
          <a:xfrm>
            <a:off x="10381881" y="2492896"/>
            <a:ext cx="1402751" cy="353943"/>
          </a:xfrm>
          <a:prstGeom prst="rect">
            <a:avLst/>
          </a:prstGeom>
          <a:noFill/>
        </p:spPr>
        <p:txBody>
          <a:bodyPr wrap="square" rtlCol="0">
            <a:spAutoFit/>
          </a:bodyPr>
          <a:lstStyle/>
          <a:p>
            <a:pPr>
              <a:buNone/>
            </a:pPr>
            <a:r>
              <a:rPr lang="en-US" altLang="zh-CN" sz="2000" dirty="0">
                <a:solidFill>
                  <a:srgbClr val="FF0000"/>
                </a:solidFill>
              </a:rPr>
              <a:t>~2G</a:t>
            </a:r>
            <a:r>
              <a:rPr lang="zh-CN" altLang="en-US" sz="2000" dirty="0">
                <a:solidFill>
                  <a:srgbClr val="FF0000"/>
                </a:solidFill>
              </a:rPr>
              <a:t>字节</a:t>
            </a:r>
            <a:endParaRPr lang="zh-CN" altLang="en-US"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91344" y="209805"/>
            <a:ext cx="7010400" cy="372603"/>
          </a:xfrm>
        </p:spPr>
        <p:txBody>
          <a:bodyPr/>
          <a:lstStyle/>
          <a:p>
            <a:pPr eaLnBrk="1" hangingPunct="1"/>
            <a:r>
              <a:rPr lang="en-US" altLang="zh-CN" dirty="0">
                <a:ea typeface="宋体" panose="02010600030101010101" pitchFamily="2" charset="-122"/>
              </a:rPr>
              <a:t>MIPS</a:t>
            </a:r>
            <a:r>
              <a:rPr lang="zh-CN" altLang="en-US" dirty="0">
                <a:ea typeface="宋体" panose="02010600030101010101" pitchFamily="2" charset="-122"/>
              </a:rPr>
              <a:t>程序在内存中的存放</a:t>
            </a:r>
            <a:endParaRPr lang="en-US" altLang="zh-CN" dirty="0">
              <a:ea typeface="宋体" panose="02010600030101010101" pitchFamily="2" charset="-122"/>
            </a:endParaRPr>
          </a:p>
        </p:txBody>
      </p:sp>
      <p:sp>
        <p:nvSpPr>
          <p:cNvPr id="5" name="矩形 4"/>
          <p:cNvSpPr/>
          <p:nvPr/>
        </p:nvSpPr>
        <p:spPr>
          <a:xfrm>
            <a:off x="479376" y="908720"/>
            <a:ext cx="5040560" cy="5339923"/>
          </a:xfrm>
          <a:prstGeom prst="rect">
            <a:avLst/>
          </a:prstGeom>
        </p:spPr>
        <p:txBody>
          <a:bodyPr wrap="square">
            <a:spAutoFit/>
          </a:bodyPr>
          <a:lstStyle/>
          <a:p>
            <a:pPr marL="342900" indent="-342900">
              <a:buFont typeface="Wingdings" panose="05000000000000000000" pitchFamily="2" charset="2"/>
              <a:buChar char="l"/>
            </a:pPr>
            <a:r>
              <a:rPr lang="en-US" altLang="zh-CN" sz="2000" dirty="0">
                <a:solidFill>
                  <a:srgbClr val="000000"/>
                </a:solidFill>
                <a:latin typeface="微软雅黑" panose="020B0503020204020204" pitchFamily="34" charset="-122"/>
                <a:ea typeface="微软雅黑" panose="020B0503020204020204" pitchFamily="34" charset="-122"/>
              </a:rPr>
              <a:t>Text</a:t>
            </a:r>
            <a:r>
              <a:rPr lang="zh-CN" altLang="en-US" sz="2000" dirty="0">
                <a:solidFill>
                  <a:srgbClr val="000000"/>
                </a:solidFill>
                <a:latin typeface="微软雅黑" panose="020B0503020204020204" pitchFamily="34" charset="-122"/>
                <a:ea typeface="微软雅黑" panose="020B0503020204020204" pitchFamily="34" charset="-122"/>
              </a:rPr>
              <a:t>：程序代码段</a:t>
            </a:r>
            <a:endParaRPr lang="en-US" altLang="zh-CN" sz="2000" dirty="0">
              <a:solidFill>
                <a:srgbClr val="00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endParaRPr lang="zh-CN" altLang="en-US" sz="2000" dirty="0">
              <a:solidFill>
                <a:srgbClr val="00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en-US" altLang="zh-CN" sz="2000" dirty="0">
                <a:solidFill>
                  <a:srgbClr val="000000"/>
                </a:solidFill>
                <a:latin typeface="微软雅黑" panose="020B0503020204020204" pitchFamily="34" charset="-122"/>
                <a:ea typeface="微软雅黑" panose="020B0503020204020204" pitchFamily="34" charset="-122"/>
              </a:rPr>
              <a:t>Global data</a:t>
            </a:r>
            <a:r>
              <a:rPr lang="zh-CN" altLang="en-US" sz="2000" dirty="0">
                <a:solidFill>
                  <a:srgbClr val="000000"/>
                </a:solidFill>
                <a:latin typeface="微软雅黑" panose="020B0503020204020204" pitchFamily="34" charset="-122"/>
                <a:ea typeface="微软雅黑" panose="020B0503020204020204" pitchFamily="34" charset="-122"/>
              </a:rPr>
              <a:t>：全局变量</a:t>
            </a:r>
            <a:endParaRPr lang="zh-CN" altLang="en-US" sz="2000" dirty="0">
              <a:solidFill>
                <a:srgbClr val="000000"/>
              </a:solidFill>
              <a:latin typeface="微软雅黑" panose="020B0503020204020204" pitchFamily="34" charset="-122"/>
              <a:ea typeface="微软雅黑" panose="020B0503020204020204" pitchFamily="34" charset="-122"/>
            </a:endParaRPr>
          </a:p>
          <a:p>
            <a:pPr lvl="1">
              <a:lnSpc>
                <a:spcPct val="150000"/>
              </a:lnSpc>
            </a:pPr>
            <a:r>
              <a:rPr lang="zh-CN" altLang="en-US" sz="2000" b="0" dirty="0">
                <a:solidFill>
                  <a:srgbClr val="000000"/>
                </a:solidFill>
                <a:latin typeface="微软雅黑" panose="020B0503020204020204" pitchFamily="34" charset="-122"/>
                <a:ea typeface="微软雅黑" panose="020B0503020204020204" pitchFamily="34" charset="-122"/>
              </a:rPr>
              <a:t>例如</a:t>
            </a:r>
            <a:r>
              <a:rPr lang="en-US" altLang="zh-CN" sz="2000" b="0" dirty="0">
                <a:solidFill>
                  <a:srgbClr val="000000"/>
                </a:solidFill>
                <a:latin typeface="微软雅黑" panose="020B0503020204020204" pitchFamily="34" charset="-122"/>
                <a:ea typeface="微软雅黑" panose="020B0503020204020204" pitchFamily="34" charset="-122"/>
              </a:rPr>
              <a:t>, C</a:t>
            </a:r>
            <a:r>
              <a:rPr lang="zh-CN" altLang="en-US" sz="2000" b="0" dirty="0">
                <a:solidFill>
                  <a:srgbClr val="000000"/>
                </a:solidFill>
                <a:latin typeface="微软雅黑" panose="020B0503020204020204" pitchFamily="34" charset="-122"/>
                <a:ea typeface="微软雅黑" panose="020B0503020204020204" pitchFamily="34" charset="-122"/>
              </a:rPr>
              <a:t>语言中的静态变量</a:t>
            </a:r>
            <a:r>
              <a:rPr lang="en-US" altLang="zh-CN" sz="2000" b="0" dirty="0">
                <a:solidFill>
                  <a:srgbClr val="000000"/>
                </a:solidFill>
                <a:latin typeface="微软雅黑" panose="020B0503020204020204" pitchFamily="34" charset="-122"/>
                <a:ea typeface="微软雅黑" panose="020B0503020204020204" pitchFamily="34" charset="-122"/>
              </a:rPr>
              <a:t>, </a:t>
            </a:r>
            <a:r>
              <a:rPr lang="zh-CN" altLang="en-US" sz="2000" b="0" dirty="0">
                <a:solidFill>
                  <a:srgbClr val="000000"/>
                </a:solidFill>
                <a:latin typeface="微软雅黑" panose="020B0503020204020204" pitchFamily="34" charset="-122"/>
                <a:ea typeface="微软雅黑" panose="020B0503020204020204" pitchFamily="34" charset="-122"/>
              </a:rPr>
              <a:t>常数数组和字符串；</a:t>
            </a:r>
            <a:endParaRPr lang="zh-CN" altLang="en-US" sz="2000" b="0" dirty="0">
              <a:solidFill>
                <a:srgbClr val="000000"/>
              </a:solidFill>
              <a:latin typeface="微软雅黑" panose="020B0503020204020204" pitchFamily="34" charset="-122"/>
              <a:ea typeface="微软雅黑" panose="020B0503020204020204" pitchFamily="34" charset="-122"/>
            </a:endParaRPr>
          </a:p>
          <a:p>
            <a:pPr lvl="1">
              <a:lnSpc>
                <a:spcPct val="150000"/>
              </a:lnSpc>
            </a:pPr>
            <a:r>
              <a:rPr lang="en-US" altLang="zh-CN" sz="2000" b="0" dirty="0">
                <a:solidFill>
                  <a:srgbClr val="000000"/>
                </a:solidFill>
                <a:latin typeface="微软雅黑" panose="020B0503020204020204" pitchFamily="34" charset="-122"/>
                <a:ea typeface="微软雅黑" panose="020B0503020204020204" pitchFamily="34" charset="-122"/>
              </a:rPr>
              <a:t>$</a:t>
            </a:r>
            <a:r>
              <a:rPr lang="en-US" altLang="zh-CN" sz="2000" b="0" dirty="0" err="1">
                <a:solidFill>
                  <a:srgbClr val="000000"/>
                </a:solidFill>
                <a:latin typeface="微软雅黑" panose="020B0503020204020204" pitchFamily="34" charset="-122"/>
                <a:ea typeface="微软雅黑" panose="020B0503020204020204" pitchFamily="34" charset="-122"/>
              </a:rPr>
              <a:t>gp</a:t>
            </a:r>
            <a:r>
              <a:rPr lang="zh-CN" altLang="en-US" sz="2000" b="0" dirty="0">
                <a:solidFill>
                  <a:srgbClr val="000000"/>
                </a:solidFill>
                <a:latin typeface="微软雅黑" panose="020B0503020204020204" pitchFamily="34" charset="-122"/>
                <a:ea typeface="微软雅黑" panose="020B0503020204020204" pitchFamily="34" charset="-122"/>
              </a:rPr>
              <a:t>寄存器初始地址</a:t>
            </a:r>
            <a:r>
              <a:rPr lang="en-US" altLang="zh-CN" sz="2000" b="0" dirty="0">
                <a:solidFill>
                  <a:srgbClr val="000000"/>
                </a:solidFill>
                <a:latin typeface="微软雅黑" panose="020B0503020204020204" pitchFamily="34" charset="-122"/>
                <a:ea typeface="微软雅黑" panose="020B0503020204020204" pitchFamily="34" charset="-122"/>
              </a:rPr>
              <a:t>±</a:t>
            </a:r>
            <a:r>
              <a:rPr lang="zh-CN" altLang="en-US" sz="2000" b="0" dirty="0">
                <a:solidFill>
                  <a:srgbClr val="000000"/>
                </a:solidFill>
                <a:latin typeface="微软雅黑" panose="020B0503020204020204" pitchFamily="34" charset="-122"/>
                <a:ea typeface="微软雅黑" panose="020B0503020204020204" pitchFamily="34" charset="-122"/>
              </a:rPr>
              <a:t>偏移量寻址本段内存</a:t>
            </a:r>
            <a:endParaRPr lang="en-US" altLang="zh-CN" sz="2000" b="0" dirty="0">
              <a:solidFill>
                <a:srgbClr val="000000"/>
              </a:solidFill>
              <a:latin typeface="微软雅黑" panose="020B0503020204020204" pitchFamily="34" charset="-122"/>
              <a:ea typeface="微软雅黑" panose="020B0503020204020204" pitchFamily="34" charset="-122"/>
            </a:endParaRPr>
          </a:p>
          <a:p>
            <a:pPr lvl="1"/>
            <a:endParaRPr lang="en-US" altLang="zh-CN" sz="2000" dirty="0">
              <a:solidFill>
                <a:srgbClr val="00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en-US" altLang="zh-CN" sz="2000" dirty="0">
                <a:solidFill>
                  <a:srgbClr val="000000"/>
                </a:solidFill>
                <a:latin typeface="微软雅黑" panose="020B0503020204020204" pitchFamily="34" charset="-122"/>
                <a:ea typeface="微软雅黑" panose="020B0503020204020204" pitchFamily="34" charset="-122"/>
              </a:rPr>
              <a:t>Dynamic data</a:t>
            </a:r>
            <a:r>
              <a:rPr lang="zh-CN" altLang="en-US" sz="2000" dirty="0">
                <a:solidFill>
                  <a:srgbClr val="000000"/>
                </a:solidFill>
                <a:latin typeface="微软雅黑" panose="020B0503020204020204" pitchFamily="34" charset="-122"/>
                <a:ea typeface="微软雅黑" panose="020B0503020204020204" pitchFamily="34" charset="-122"/>
              </a:rPr>
              <a:t>：堆</a:t>
            </a:r>
            <a:endParaRPr lang="zh-CN" altLang="en-US" sz="2000" dirty="0">
              <a:solidFill>
                <a:srgbClr val="000000"/>
              </a:solidFill>
              <a:latin typeface="微软雅黑" panose="020B0503020204020204" pitchFamily="34" charset="-122"/>
              <a:ea typeface="微软雅黑" panose="020B0503020204020204" pitchFamily="34" charset="-122"/>
            </a:endParaRPr>
          </a:p>
          <a:p>
            <a:pPr lvl="1">
              <a:lnSpc>
                <a:spcPct val="150000"/>
              </a:lnSpc>
            </a:pPr>
            <a:r>
              <a:rPr lang="zh-CN" altLang="en-US" sz="2000" b="0" dirty="0">
                <a:solidFill>
                  <a:srgbClr val="000000"/>
                </a:solidFill>
                <a:latin typeface="微软雅黑" panose="020B0503020204020204" pitchFamily="34" charset="-122"/>
                <a:ea typeface="微软雅黑" panose="020B0503020204020204" pitchFamily="34" charset="-122"/>
              </a:rPr>
              <a:t>例如</a:t>
            </a:r>
            <a:r>
              <a:rPr lang="en-US" altLang="zh-CN" sz="2000" b="0" dirty="0">
                <a:solidFill>
                  <a:srgbClr val="000000"/>
                </a:solidFill>
                <a:latin typeface="微软雅黑" panose="020B0503020204020204" pitchFamily="34" charset="-122"/>
                <a:ea typeface="微软雅黑" panose="020B0503020204020204" pitchFamily="34" charset="-122"/>
              </a:rPr>
              <a:t>, C</a:t>
            </a:r>
            <a:r>
              <a:rPr lang="zh-CN" altLang="en-US" sz="2000" b="0" dirty="0">
                <a:solidFill>
                  <a:srgbClr val="000000"/>
                </a:solidFill>
                <a:latin typeface="微软雅黑" panose="020B0503020204020204" pitchFamily="34" charset="-122"/>
                <a:ea typeface="微软雅黑" panose="020B0503020204020204" pitchFamily="34" charset="-122"/>
              </a:rPr>
              <a:t>中的</a:t>
            </a:r>
            <a:r>
              <a:rPr lang="en-US" altLang="zh-CN" sz="2000" b="0" dirty="0" err="1">
                <a:solidFill>
                  <a:srgbClr val="000000"/>
                </a:solidFill>
                <a:latin typeface="微软雅黑" panose="020B0503020204020204" pitchFamily="34" charset="-122"/>
                <a:ea typeface="微软雅黑" panose="020B0503020204020204" pitchFamily="34" charset="-122"/>
              </a:rPr>
              <a:t>malloc</a:t>
            </a:r>
            <a:r>
              <a:rPr lang="zh-CN" altLang="en-US" sz="2000" b="0" dirty="0">
                <a:solidFill>
                  <a:srgbClr val="000000"/>
                </a:solidFill>
                <a:latin typeface="微软雅黑" panose="020B0503020204020204" pitchFamily="34" charset="-122"/>
                <a:ea typeface="微软雅黑" panose="020B0503020204020204" pitchFamily="34" charset="-122"/>
              </a:rPr>
              <a:t>；</a:t>
            </a:r>
            <a:r>
              <a:rPr lang="en-US" altLang="zh-CN" sz="2000" b="0" dirty="0">
                <a:solidFill>
                  <a:srgbClr val="000000"/>
                </a:solidFill>
                <a:latin typeface="微软雅黑" panose="020B0503020204020204" pitchFamily="34" charset="-122"/>
                <a:ea typeface="微软雅黑" panose="020B0503020204020204" pitchFamily="34" charset="-122"/>
              </a:rPr>
              <a:t>Java</a:t>
            </a:r>
            <a:r>
              <a:rPr lang="zh-CN" altLang="en-US" sz="2000" b="0" dirty="0">
                <a:solidFill>
                  <a:srgbClr val="000000"/>
                </a:solidFill>
                <a:latin typeface="微软雅黑" panose="020B0503020204020204" pitchFamily="34" charset="-122"/>
                <a:ea typeface="微软雅黑" panose="020B0503020204020204" pitchFamily="34" charset="-122"/>
              </a:rPr>
              <a:t>中的</a:t>
            </a:r>
            <a:r>
              <a:rPr lang="en-US" altLang="zh-CN" sz="2000" b="0" dirty="0">
                <a:solidFill>
                  <a:srgbClr val="000000"/>
                </a:solidFill>
                <a:latin typeface="微软雅黑" panose="020B0503020204020204" pitchFamily="34" charset="-122"/>
                <a:ea typeface="微软雅黑" panose="020B0503020204020204" pitchFamily="34" charset="-122"/>
              </a:rPr>
              <a:t>new</a:t>
            </a:r>
            <a:endParaRPr lang="en-US" altLang="zh-CN" sz="2000" b="0" dirty="0">
              <a:solidFill>
                <a:srgbClr val="000000"/>
              </a:solidFill>
              <a:latin typeface="微软雅黑" panose="020B0503020204020204" pitchFamily="34" charset="-122"/>
              <a:ea typeface="微软雅黑" panose="020B0503020204020204" pitchFamily="34" charset="-122"/>
            </a:endParaRPr>
          </a:p>
          <a:p>
            <a:pPr lvl="1"/>
            <a:endParaRPr lang="en-US" altLang="zh-CN" sz="2000" dirty="0">
              <a:solidFill>
                <a:srgbClr val="00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en-US" altLang="zh-CN" sz="2000" dirty="0">
                <a:solidFill>
                  <a:srgbClr val="000000"/>
                </a:solidFill>
                <a:latin typeface="微软雅黑" panose="020B0503020204020204" pitchFamily="34" charset="-122"/>
                <a:ea typeface="微软雅黑" panose="020B0503020204020204" pitchFamily="34" charset="-122"/>
              </a:rPr>
              <a:t>Stack</a:t>
            </a:r>
            <a:r>
              <a:rPr lang="zh-CN" altLang="en-US" sz="2000" dirty="0">
                <a:solidFill>
                  <a:srgbClr val="000000"/>
                </a:solidFill>
                <a:latin typeface="微软雅黑" panose="020B0503020204020204" pitchFamily="34" charset="-122"/>
                <a:ea typeface="微软雅黑" panose="020B0503020204020204" pitchFamily="34" charset="-122"/>
              </a:rPr>
              <a:t>：栈，自动存储区</a:t>
            </a:r>
            <a:endParaRPr lang="zh-CN" altLang="en-US" sz="2000" dirty="0">
              <a:solidFill>
                <a:srgbClr val="000000"/>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5591944" y="1412776"/>
            <a:ext cx="6408713" cy="4680720"/>
            <a:chOff x="1057275" y="1123950"/>
            <a:chExt cx="7788690" cy="5184776"/>
          </a:xfrm>
        </p:grpSpPr>
        <p:sp>
          <p:nvSpPr>
            <p:cNvPr id="23" name="Text Box 4"/>
            <p:cNvSpPr txBox="1">
              <a:spLocks noChangeArrowheads="1"/>
            </p:cNvSpPr>
            <p:nvPr/>
          </p:nvSpPr>
          <p:spPr bwMode="auto">
            <a:xfrm>
              <a:off x="2670175" y="1182688"/>
              <a:ext cx="3455988" cy="806450"/>
            </a:xfrm>
            <a:prstGeom prst="rect">
              <a:avLst/>
            </a:prstGeom>
            <a:solidFill>
              <a:srgbClr val="CCFFCC"/>
            </a:solidFill>
            <a:ln w="9525">
              <a:solidFill>
                <a:schemeClr val="tx1"/>
              </a:solidFill>
              <a:miter lim="800000"/>
            </a:ln>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None/>
              </a:pPr>
              <a:r>
                <a:rPr lang="zh-CN" altLang="en-US" sz="2000" dirty="0"/>
                <a:t>栈段</a:t>
              </a:r>
              <a:endParaRPr lang="en-US" altLang="zh-CN" sz="2000" dirty="0"/>
            </a:p>
          </p:txBody>
        </p:sp>
        <p:sp>
          <p:nvSpPr>
            <p:cNvPr id="24" name="Text Box 5"/>
            <p:cNvSpPr txBox="1">
              <a:spLocks noChangeArrowheads="1"/>
            </p:cNvSpPr>
            <p:nvPr/>
          </p:nvSpPr>
          <p:spPr bwMode="auto">
            <a:xfrm>
              <a:off x="1057275" y="1123950"/>
              <a:ext cx="15557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spcBef>
                  <a:spcPct val="50000"/>
                </a:spcBef>
                <a:buNone/>
              </a:pPr>
              <a:r>
                <a:rPr lang="en-US" altLang="zh-CN" sz="1600" dirty="0"/>
                <a:t>0x7FFFFFFF</a:t>
              </a:r>
              <a:endParaRPr lang="en-US" altLang="zh-CN" sz="1600" dirty="0"/>
            </a:p>
          </p:txBody>
        </p:sp>
        <p:sp>
          <p:nvSpPr>
            <p:cNvPr id="27" name="Text Box 6"/>
            <p:cNvSpPr txBox="1">
              <a:spLocks noChangeArrowheads="1"/>
            </p:cNvSpPr>
            <p:nvPr/>
          </p:nvSpPr>
          <p:spPr bwMode="auto">
            <a:xfrm>
              <a:off x="2670175" y="3082925"/>
              <a:ext cx="3455988" cy="806450"/>
            </a:xfrm>
            <a:prstGeom prst="rect">
              <a:avLst/>
            </a:prstGeom>
            <a:solidFill>
              <a:srgbClr val="CCFFFF"/>
            </a:solidFill>
            <a:ln w="9525">
              <a:solidFill>
                <a:schemeClr val="tx1"/>
              </a:solidFill>
              <a:miter lim="800000"/>
            </a:ln>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None/>
              </a:pPr>
              <a:r>
                <a:rPr lang="zh-CN" altLang="en-US" sz="2000" dirty="0"/>
                <a:t>堆段</a:t>
              </a:r>
              <a:endParaRPr lang="en-US" altLang="zh-CN" sz="2000" dirty="0"/>
            </a:p>
          </p:txBody>
        </p:sp>
        <p:sp>
          <p:nvSpPr>
            <p:cNvPr id="28" name="Text Box 7"/>
            <p:cNvSpPr txBox="1">
              <a:spLocks noChangeArrowheads="1"/>
            </p:cNvSpPr>
            <p:nvPr/>
          </p:nvSpPr>
          <p:spPr bwMode="auto">
            <a:xfrm>
              <a:off x="2670175" y="3889375"/>
              <a:ext cx="3455988" cy="635000"/>
            </a:xfrm>
            <a:prstGeom prst="rect">
              <a:avLst/>
            </a:prstGeom>
            <a:solidFill>
              <a:srgbClr val="CCFFFF"/>
            </a:solidFill>
            <a:ln w="9525">
              <a:solidFill>
                <a:schemeClr val="tx1"/>
              </a:solidFill>
              <a:miter lim="800000"/>
            </a:ln>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None/>
              </a:pPr>
              <a:r>
                <a:rPr lang="zh-CN" altLang="en-US" sz="2000" dirty="0"/>
                <a:t>全局变量</a:t>
              </a:r>
              <a:endParaRPr lang="en-US" altLang="zh-CN" sz="2000" dirty="0"/>
            </a:p>
          </p:txBody>
        </p:sp>
        <p:sp>
          <p:nvSpPr>
            <p:cNvPr id="29" name="Text Box 8"/>
            <p:cNvSpPr txBox="1">
              <a:spLocks noChangeArrowheads="1"/>
            </p:cNvSpPr>
            <p:nvPr/>
          </p:nvSpPr>
          <p:spPr bwMode="auto">
            <a:xfrm>
              <a:off x="2670175" y="4524375"/>
              <a:ext cx="3455988" cy="1036638"/>
            </a:xfrm>
            <a:prstGeom prst="rect">
              <a:avLst/>
            </a:prstGeom>
            <a:solidFill>
              <a:srgbClr val="FFFFCC"/>
            </a:solidFill>
            <a:ln w="9525">
              <a:solidFill>
                <a:schemeClr val="tx1"/>
              </a:solidFill>
              <a:miter lim="800000"/>
            </a:ln>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None/>
              </a:pPr>
              <a:r>
                <a:rPr lang="zh-CN" altLang="en-US" sz="2000" dirty="0"/>
                <a:t>代码段</a:t>
              </a:r>
              <a:endParaRPr lang="en-US" altLang="zh-CN" sz="2000" dirty="0"/>
            </a:p>
          </p:txBody>
        </p:sp>
        <p:sp>
          <p:nvSpPr>
            <p:cNvPr id="42" name="Text Box 9"/>
            <p:cNvSpPr txBox="1">
              <a:spLocks noChangeArrowheads="1"/>
            </p:cNvSpPr>
            <p:nvPr/>
          </p:nvSpPr>
          <p:spPr bwMode="auto">
            <a:xfrm>
              <a:off x="2670175" y="5561013"/>
              <a:ext cx="3455988" cy="690563"/>
            </a:xfrm>
            <a:prstGeom prst="rect">
              <a:avLst/>
            </a:prstGeom>
            <a:solidFill>
              <a:srgbClr val="EAEAEA"/>
            </a:solidFill>
            <a:ln w="9525">
              <a:solidFill>
                <a:schemeClr val="tx1"/>
              </a:solidFill>
              <a:miter lim="800000"/>
            </a:ln>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None/>
              </a:pPr>
              <a:r>
                <a:rPr lang="zh-CN" altLang="en-US" sz="2000" dirty="0"/>
                <a:t>预留</a:t>
              </a:r>
              <a:endParaRPr lang="en-US" altLang="zh-CN" sz="2000" dirty="0"/>
            </a:p>
          </p:txBody>
        </p:sp>
        <p:sp>
          <p:nvSpPr>
            <p:cNvPr id="43" name="Text Box 10"/>
            <p:cNvSpPr txBox="1">
              <a:spLocks noChangeArrowheads="1"/>
            </p:cNvSpPr>
            <p:nvPr/>
          </p:nvSpPr>
          <p:spPr bwMode="auto">
            <a:xfrm>
              <a:off x="2670175" y="1989138"/>
              <a:ext cx="3455988" cy="1093788"/>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endParaRPr lang="zh-CN" altLang="zh-CN" sz="2000"/>
            </a:p>
          </p:txBody>
        </p:sp>
        <p:sp>
          <p:nvSpPr>
            <p:cNvPr id="44" name="Text Box 11"/>
            <p:cNvSpPr txBox="1">
              <a:spLocks noChangeArrowheads="1"/>
            </p:cNvSpPr>
            <p:nvPr/>
          </p:nvSpPr>
          <p:spPr bwMode="auto">
            <a:xfrm>
              <a:off x="1057275" y="5330825"/>
              <a:ext cx="15557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spcBef>
                  <a:spcPct val="50000"/>
                </a:spcBef>
                <a:buNone/>
              </a:pPr>
              <a:r>
                <a:rPr lang="en-US" altLang="zh-CN" sz="1600" dirty="0"/>
                <a:t>0x00400000</a:t>
              </a:r>
              <a:endParaRPr lang="en-US" altLang="zh-CN" sz="1600" dirty="0"/>
            </a:p>
          </p:txBody>
        </p:sp>
        <p:sp>
          <p:nvSpPr>
            <p:cNvPr id="45" name="Text Box 12"/>
            <p:cNvSpPr txBox="1">
              <a:spLocks noChangeArrowheads="1"/>
            </p:cNvSpPr>
            <p:nvPr/>
          </p:nvSpPr>
          <p:spPr bwMode="auto">
            <a:xfrm>
              <a:off x="1057275" y="4292600"/>
              <a:ext cx="15557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spcBef>
                  <a:spcPct val="50000"/>
                </a:spcBef>
                <a:buNone/>
              </a:pPr>
              <a:r>
                <a:rPr lang="en-US" altLang="zh-CN" sz="1600" dirty="0"/>
                <a:t>0x10000000</a:t>
              </a:r>
              <a:endParaRPr lang="en-US" altLang="zh-CN" sz="1600" dirty="0"/>
            </a:p>
          </p:txBody>
        </p:sp>
        <p:sp>
          <p:nvSpPr>
            <p:cNvPr id="46" name="Text Box 13"/>
            <p:cNvSpPr txBox="1">
              <a:spLocks noChangeArrowheads="1"/>
            </p:cNvSpPr>
            <p:nvPr/>
          </p:nvSpPr>
          <p:spPr bwMode="auto">
            <a:xfrm>
              <a:off x="1057275" y="6021388"/>
              <a:ext cx="15557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spcBef>
                  <a:spcPct val="50000"/>
                </a:spcBef>
                <a:buNone/>
              </a:pPr>
              <a:r>
                <a:rPr lang="en-US" altLang="zh-CN" dirty="0"/>
                <a:t>0</a:t>
              </a:r>
              <a:endParaRPr lang="en-US" altLang="zh-CN" dirty="0"/>
            </a:p>
          </p:txBody>
        </p:sp>
        <p:sp>
          <p:nvSpPr>
            <p:cNvPr id="47" name="Line 16"/>
            <p:cNvSpPr>
              <a:spLocks noChangeShapeType="1"/>
            </p:cNvSpPr>
            <p:nvPr/>
          </p:nvSpPr>
          <p:spPr bwMode="auto">
            <a:xfrm flipV="1">
              <a:off x="4398963" y="2679700"/>
              <a:ext cx="0" cy="403225"/>
            </a:xfrm>
            <a:prstGeom prst="line">
              <a:avLst/>
            </a:prstGeom>
            <a:noFill/>
            <a:ln w="19050">
              <a:solidFill>
                <a:schemeClr val="tx1"/>
              </a:solidFill>
              <a:round/>
              <a:tailEnd type="arrow" w="lg" len="lg"/>
            </a:ln>
            <a:extLst>
              <a:ext uri="{909E8E84-426E-40DD-AFC4-6F175D3DCCD1}">
                <a14:hiddenFill xmlns:a14="http://schemas.microsoft.com/office/drawing/2010/main">
                  <a:noFill/>
                </a14:hiddenFill>
              </a:ext>
            </a:extLst>
          </p:spPr>
          <p:txBody>
            <a:bodyPr/>
            <a:lstStyle/>
            <a:p>
              <a:endParaRPr lang="zh-CN" altLang="en-US" sz="2000"/>
            </a:p>
          </p:txBody>
        </p:sp>
        <p:sp>
          <p:nvSpPr>
            <p:cNvPr id="48" name="Line 17"/>
            <p:cNvSpPr>
              <a:spLocks noChangeShapeType="1"/>
            </p:cNvSpPr>
            <p:nvPr/>
          </p:nvSpPr>
          <p:spPr bwMode="auto">
            <a:xfrm>
              <a:off x="4398963" y="1989138"/>
              <a:ext cx="0" cy="403225"/>
            </a:xfrm>
            <a:prstGeom prst="line">
              <a:avLst/>
            </a:prstGeom>
            <a:noFill/>
            <a:ln w="19050">
              <a:solidFill>
                <a:schemeClr val="tx1"/>
              </a:solidFill>
              <a:round/>
              <a:tailEnd type="arrow" w="lg" len="lg"/>
            </a:ln>
            <a:extLst>
              <a:ext uri="{909E8E84-426E-40DD-AFC4-6F175D3DCCD1}">
                <a14:hiddenFill xmlns:a14="http://schemas.microsoft.com/office/drawing/2010/main">
                  <a:noFill/>
                </a14:hiddenFill>
              </a:ext>
            </a:extLst>
          </p:spPr>
          <p:txBody>
            <a:bodyPr/>
            <a:lstStyle/>
            <a:p>
              <a:endParaRPr lang="zh-CN" altLang="en-US" sz="2000"/>
            </a:p>
          </p:txBody>
        </p:sp>
        <p:sp>
          <p:nvSpPr>
            <p:cNvPr id="49" name="Text Box 20"/>
            <p:cNvSpPr txBox="1">
              <a:spLocks noChangeArrowheads="1"/>
            </p:cNvSpPr>
            <p:nvPr/>
          </p:nvSpPr>
          <p:spPr bwMode="auto">
            <a:xfrm>
              <a:off x="6183313" y="1386905"/>
              <a:ext cx="1292895" cy="54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120000"/>
                </a:lnSpc>
                <a:buNone/>
              </a:pPr>
              <a:r>
                <a:rPr lang="zh-CN" altLang="en-US" sz="2000" dirty="0">
                  <a:solidFill>
                    <a:srgbClr val="FF0000"/>
                  </a:solidFill>
                </a:rPr>
                <a:t>堆栈伸缩</a:t>
              </a:r>
              <a:endParaRPr lang="en-US" altLang="zh-CN" sz="2000" dirty="0">
                <a:solidFill>
                  <a:srgbClr val="FF0000"/>
                </a:solidFill>
              </a:endParaRPr>
            </a:p>
          </p:txBody>
        </p:sp>
        <p:sp>
          <p:nvSpPr>
            <p:cNvPr id="51" name="Text Box 12"/>
            <p:cNvSpPr txBox="1">
              <a:spLocks noChangeArrowheads="1"/>
            </p:cNvSpPr>
            <p:nvPr/>
          </p:nvSpPr>
          <p:spPr bwMode="auto">
            <a:xfrm>
              <a:off x="1057275" y="3745706"/>
              <a:ext cx="15557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spcBef>
                  <a:spcPct val="50000"/>
                </a:spcBef>
                <a:buNone/>
              </a:pPr>
              <a:r>
                <a:rPr lang="en-US" altLang="zh-CN" sz="1600" dirty="0"/>
                <a:t>0x10010000</a:t>
              </a:r>
              <a:endParaRPr lang="en-US" altLang="zh-CN" sz="1600" dirty="0"/>
            </a:p>
          </p:txBody>
        </p:sp>
        <p:sp>
          <p:nvSpPr>
            <p:cNvPr id="52" name="TextBox 1"/>
            <p:cNvSpPr txBox="1"/>
            <p:nvPr/>
          </p:nvSpPr>
          <p:spPr>
            <a:xfrm>
              <a:off x="6570616" y="4031127"/>
              <a:ext cx="2275349" cy="334102"/>
            </a:xfrm>
            <a:prstGeom prst="rect">
              <a:avLst/>
            </a:prstGeom>
            <a:noFill/>
          </p:spPr>
          <p:txBody>
            <a:bodyPr wrap="square" rtlCol="0">
              <a:spAutoFit/>
            </a:bodyPr>
            <a:lstStyle/>
            <a:p>
              <a:pPr>
                <a:buNone/>
              </a:pPr>
              <a:r>
                <a:rPr lang="en-US" altLang="zh-CN" sz="1600" dirty="0"/>
                <a:t>$</a:t>
              </a:r>
              <a:r>
                <a:rPr lang="en-US" altLang="zh-CN" sz="1600" dirty="0" err="1"/>
                <a:t>gp</a:t>
              </a:r>
              <a:r>
                <a:rPr lang="en-US" altLang="zh-CN" sz="1600" dirty="0"/>
                <a:t>=0x10008000</a:t>
              </a:r>
              <a:endParaRPr lang="zh-CN" altLang="en-US" sz="1600" dirty="0"/>
            </a:p>
          </p:txBody>
        </p:sp>
        <p:cxnSp>
          <p:nvCxnSpPr>
            <p:cNvPr id="53" name="直接箭头连接符 52"/>
            <p:cNvCxnSpPr/>
            <p:nvPr/>
          </p:nvCxnSpPr>
          <p:spPr bwMode="auto">
            <a:xfrm flipH="1">
              <a:off x="6126165" y="4221088"/>
              <a:ext cx="444452" cy="0"/>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57" name="TextBox 28"/>
            <p:cNvSpPr txBox="1"/>
            <p:nvPr/>
          </p:nvSpPr>
          <p:spPr>
            <a:xfrm>
              <a:off x="6395590" y="2396711"/>
              <a:ext cx="1704803" cy="392058"/>
            </a:xfrm>
            <a:prstGeom prst="rect">
              <a:avLst/>
            </a:prstGeom>
            <a:noFill/>
          </p:spPr>
          <p:txBody>
            <a:bodyPr wrap="square" rtlCol="0">
              <a:spAutoFit/>
            </a:bodyPr>
            <a:lstStyle/>
            <a:p>
              <a:pPr>
                <a:buNone/>
              </a:pPr>
              <a:r>
                <a:rPr lang="en-US" altLang="zh-CN" sz="2000" dirty="0">
                  <a:solidFill>
                    <a:srgbClr val="FF0000"/>
                  </a:solidFill>
                </a:rPr>
                <a:t>~2G</a:t>
              </a:r>
              <a:r>
                <a:rPr lang="zh-CN" altLang="en-US" sz="2000" dirty="0">
                  <a:solidFill>
                    <a:srgbClr val="FF0000"/>
                  </a:solidFill>
                </a:rPr>
                <a:t>字节</a:t>
              </a:r>
              <a:endParaRPr lang="zh-CN" altLang="en-US" sz="2000" dirty="0">
                <a:solidFill>
                  <a:srgbClr val="FF0000"/>
                </a:solidFill>
              </a:endParaRP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335360" y="188640"/>
            <a:ext cx="5257800" cy="373063"/>
          </a:xfrm>
        </p:spPr>
        <p:txBody>
          <a:bodyPr/>
          <a:lstStyle/>
          <a:p>
            <a:r>
              <a:rPr lang="en-US" altLang="zh-CN" dirty="0"/>
              <a:t>MIPS</a:t>
            </a:r>
            <a:r>
              <a:rPr lang="zh-CN" altLang="en-US" dirty="0"/>
              <a:t>的存储空间管理</a:t>
            </a:r>
            <a:endParaRPr lang="zh-CN" altLang="en-US" dirty="0"/>
          </a:p>
        </p:txBody>
      </p:sp>
      <p:pic>
        <p:nvPicPr>
          <p:cNvPr id="24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1424" y="792435"/>
            <a:ext cx="10115550" cy="587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接连接符 3"/>
          <p:cNvCxnSpPr/>
          <p:nvPr/>
        </p:nvCxnSpPr>
        <p:spPr bwMode="auto">
          <a:xfrm>
            <a:off x="3431704" y="1953399"/>
            <a:ext cx="288032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7" name="直接连接符 6"/>
          <p:cNvCxnSpPr/>
          <p:nvPr/>
        </p:nvCxnSpPr>
        <p:spPr bwMode="auto">
          <a:xfrm>
            <a:off x="1703512" y="2492896"/>
            <a:ext cx="4032448"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9" name="直接连接符 8"/>
          <p:cNvCxnSpPr/>
          <p:nvPr/>
        </p:nvCxnSpPr>
        <p:spPr bwMode="auto">
          <a:xfrm>
            <a:off x="2639616" y="3327514"/>
            <a:ext cx="1008112"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1" name="直接连接符 10"/>
          <p:cNvCxnSpPr/>
          <p:nvPr/>
        </p:nvCxnSpPr>
        <p:spPr bwMode="auto">
          <a:xfrm>
            <a:off x="1720280" y="4166972"/>
            <a:ext cx="3816424"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8" name="直接连接符 7"/>
          <p:cNvCxnSpPr/>
          <p:nvPr/>
        </p:nvCxnSpPr>
        <p:spPr bwMode="auto">
          <a:xfrm>
            <a:off x="1725339" y="4991911"/>
            <a:ext cx="450050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2" name="直接连接符 11"/>
          <p:cNvCxnSpPr/>
          <p:nvPr/>
        </p:nvCxnSpPr>
        <p:spPr bwMode="auto">
          <a:xfrm>
            <a:off x="4073811" y="5813476"/>
            <a:ext cx="2031305"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
        <p:nvSpPr>
          <p:cNvPr id="13" name="矩形 12"/>
          <p:cNvSpPr/>
          <p:nvPr/>
        </p:nvSpPr>
        <p:spPr bwMode="auto">
          <a:xfrm>
            <a:off x="1285640" y="1962873"/>
            <a:ext cx="5616624" cy="1638496"/>
          </a:xfrm>
          <a:prstGeom prst="rect">
            <a:avLst/>
          </a:prstGeom>
          <a:solidFill>
            <a:schemeClr val="bg1"/>
          </a:solidFill>
          <a:ln w="12700">
            <a:noFill/>
            <a:miter lim="800000"/>
          </a:ln>
        </p:spPr>
        <p:txBody>
          <a:bodyPr lIns="90487" tIns="44450" rIns="90487" bIns="44450" rtlCol="0" anchor="ctr">
            <a:noAutofit/>
          </a:bodyPr>
          <a:lstStyle/>
          <a:p>
            <a:pPr algn="ctr">
              <a:lnSpc>
                <a:spcPct val="100000"/>
              </a:lnSpc>
              <a:buNone/>
              <a:tabLst>
                <a:tab pos="292100" algn="l"/>
              </a:tabLst>
            </a:pPr>
            <a:endParaRPr lang="zh-CN" altLang="en-US" dirty="0">
              <a:latin typeface="Courier New" panose="02070309020205020404" pitchFamily="49" charset="0"/>
            </a:endParaRPr>
          </a:p>
        </p:txBody>
      </p:sp>
      <p:sp>
        <p:nvSpPr>
          <p:cNvPr id="18" name="矩形 17"/>
          <p:cNvSpPr/>
          <p:nvPr/>
        </p:nvSpPr>
        <p:spPr bwMode="auto">
          <a:xfrm>
            <a:off x="1279676" y="3607894"/>
            <a:ext cx="5616624" cy="2261278"/>
          </a:xfrm>
          <a:prstGeom prst="rect">
            <a:avLst/>
          </a:prstGeom>
          <a:solidFill>
            <a:schemeClr val="bg1"/>
          </a:solidFill>
          <a:ln w="12700">
            <a:noFill/>
            <a:miter lim="800000"/>
          </a:ln>
        </p:spPr>
        <p:txBody>
          <a:bodyPr lIns="90487" tIns="44450" rIns="90487" bIns="44450" rtlCol="0" anchor="ctr">
            <a:noAutofit/>
          </a:bodyPr>
          <a:lstStyle/>
          <a:p>
            <a:pPr algn="ctr">
              <a:lnSpc>
                <a:spcPct val="100000"/>
              </a:lnSpc>
              <a:buNone/>
              <a:tabLst>
                <a:tab pos="292100" algn="l"/>
              </a:tabLst>
            </a:pPr>
            <a:endParaRPr lang="zh-CN" altLang="en-US" dirty="0">
              <a:latin typeface="Courier New" panose="02070309020205020404" pitchFamily="49" charset="0"/>
            </a:endParaRPr>
          </a:p>
        </p:txBody>
      </p:sp>
      <p:sp>
        <p:nvSpPr>
          <p:cNvPr id="19" name="矩形 18"/>
          <p:cNvSpPr/>
          <p:nvPr/>
        </p:nvSpPr>
        <p:spPr bwMode="auto">
          <a:xfrm>
            <a:off x="1279676" y="5822950"/>
            <a:ext cx="5616624" cy="872543"/>
          </a:xfrm>
          <a:prstGeom prst="rect">
            <a:avLst/>
          </a:prstGeom>
          <a:solidFill>
            <a:schemeClr val="bg1"/>
          </a:solidFill>
          <a:ln w="12700">
            <a:noFill/>
            <a:miter lim="800000"/>
          </a:ln>
        </p:spPr>
        <p:txBody>
          <a:bodyPr lIns="90487" tIns="44450" rIns="90487" bIns="44450" rtlCol="0" anchor="ctr">
            <a:noAutofit/>
          </a:bodyPr>
          <a:lstStyle/>
          <a:p>
            <a:pPr algn="ctr">
              <a:lnSpc>
                <a:spcPct val="100000"/>
              </a:lnSpc>
              <a:buNone/>
              <a:tabLst>
                <a:tab pos="292100" algn="l"/>
              </a:tabLst>
            </a:pPr>
            <a:endParaRPr lang="zh-CN" altLang="en-US" dirty="0">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335360" y="188640"/>
            <a:ext cx="5257800" cy="373063"/>
          </a:xfrm>
        </p:spPr>
        <p:txBody>
          <a:bodyPr/>
          <a:lstStyle/>
          <a:p>
            <a:r>
              <a:rPr lang="en-US" altLang="zh-CN" dirty="0"/>
              <a:t>MIPS</a:t>
            </a:r>
            <a:r>
              <a:rPr lang="zh-CN" altLang="en-US" dirty="0"/>
              <a:t>的存储空间管理</a:t>
            </a:r>
            <a:endParaRPr lang="zh-CN" altLang="en-US" dirty="0"/>
          </a:p>
        </p:txBody>
      </p:sp>
      <p:sp>
        <p:nvSpPr>
          <p:cNvPr id="17" name="文本框 16"/>
          <p:cNvSpPr txBox="1"/>
          <p:nvPr/>
        </p:nvSpPr>
        <p:spPr>
          <a:xfrm>
            <a:off x="927589" y="1091726"/>
            <a:ext cx="1712027" cy="353943"/>
          </a:xfrm>
          <a:prstGeom prst="rect">
            <a:avLst/>
          </a:prstGeom>
          <a:noFill/>
        </p:spPr>
        <p:txBody>
          <a:bodyPr wrap="square">
            <a:spAutoFit/>
          </a:bodyPr>
          <a:lstStyle/>
          <a:p>
            <a:pPr>
              <a:buNone/>
            </a:pPr>
            <a:r>
              <a:rPr lang="zh-CN" altLang="en-US" sz="2000" dirty="0">
                <a:solidFill>
                  <a:srgbClr val="000000"/>
                </a:solidFill>
                <a:latin typeface="微软雅黑" panose="020B0503020204020204" pitchFamily="34" charset="-122"/>
                <a:ea typeface="微软雅黑" panose="020B0503020204020204" pitchFamily="34" charset="-122"/>
              </a:rPr>
              <a:t>虚拟地址映射</a:t>
            </a:r>
            <a:endParaRPr lang="zh-CN" altLang="en-US" sz="2000" dirty="0">
              <a:solidFill>
                <a:srgbClr val="000000"/>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1"/>
          <a:stretch>
            <a:fillRect/>
          </a:stretch>
        </p:blipFill>
        <p:spPr>
          <a:xfrm>
            <a:off x="3186112" y="947886"/>
            <a:ext cx="5819775" cy="550545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41502" y="260648"/>
            <a:ext cx="5257800" cy="373062"/>
          </a:xfrm>
        </p:spPr>
        <p:txBody>
          <a:bodyPr/>
          <a:lstStyle/>
          <a:p>
            <a:r>
              <a:rPr lang="zh-CN" altLang="en-US" dirty="0"/>
              <a:t>概述</a:t>
            </a:r>
            <a:endParaRPr lang="zh-CN" altLang="en-US" dirty="0"/>
          </a:p>
        </p:txBody>
      </p:sp>
      <p:sp>
        <p:nvSpPr>
          <p:cNvPr id="330755" name="Rectangle 3"/>
          <p:cNvSpPr>
            <a:spLocks noGrp="1" noChangeArrowheads="1"/>
          </p:cNvSpPr>
          <p:nvPr>
            <p:ph type="body" idx="1"/>
          </p:nvPr>
        </p:nvSpPr>
        <p:spPr>
          <a:xfrm>
            <a:off x="335360" y="908721"/>
            <a:ext cx="10332640" cy="5360442"/>
          </a:xfrm>
        </p:spPr>
        <p:txBody>
          <a:bodyPr/>
          <a:lstStyle/>
          <a:p>
            <a:pPr>
              <a:lnSpc>
                <a:spcPct val="150000"/>
              </a:lnSpc>
              <a:spcAft>
                <a:spcPts val="0"/>
              </a:spcAft>
              <a:buFont typeface="Wingdings" panose="05000000000000000000" pitchFamily="2" charset="2"/>
              <a:buChar char="n"/>
              <a:defRPr/>
            </a:pPr>
            <a:r>
              <a:rPr lang="zh-CN" altLang="en-US" b="0" dirty="0"/>
              <a:t>虚拟存储技术的动机</a:t>
            </a:r>
            <a:endParaRPr lang="zh-CN" altLang="en-US" b="0" dirty="0"/>
          </a:p>
          <a:p>
            <a:pPr marL="903605" lvl="1" indent="-428625">
              <a:lnSpc>
                <a:spcPct val="150000"/>
              </a:lnSpc>
              <a:spcAft>
                <a:spcPts val="0"/>
              </a:spcAft>
              <a:defRPr/>
            </a:pPr>
            <a:r>
              <a:rPr lang="zh-CN" altLang="en-US" sz="1800" b="0" dirty="0"/>
              <a:t>（早期）采用单道程序运行，系统的主存中包含：</a:t>
            </a:r>
            <a:endParaRPr lang="en-US" altLang="zh-CN" sz="1800" b="0" dirty="0"/>
          </a:p>
          <a:p>
            <a:pPr marL="1285875" lvl="2" indent="-428625">
              <a:lnSpc>
                <a:spcPct val="150000"/>
              </a:lnSpc>
              <a:spcAft>
                <a:spcPts val="0"/>
              </a:spcAft>
              <a:defRPr/>
            </a:pPr>
            <a:r>
              <a:rPr lang="zh-CN" altLang="en-US" b="0" dirty="0"/>
              <a:t>操作系统（常驻监控程序）</a:t>
            </a:r>
            <a:endParaRPr lang="en-US" altLang="zh-CN" b="0" dirty="0"/>
          </a:p>
          <a:p>
            <a:pPr marL="1285875" lvl="2" indent="-428625">
              <a:lnSpc>
                <a:spcPct val="150000"/>
              </a:lnSpc>
              <a:spcAft>
                <a:spcPts val="0"/>
              </a:spcAft>
              <a:defRPr/>
            </a:pPr>
            <a:r>
              <a:rPr lang="zh-CN" altLang="en-US" b="0" dirty="0"/>
              <a:t>正在执行的一个用户程序</a:t>
            </a:r>
            <a:endParaRPr lang="en-US" altLang="zh-CN" b="0" dirty="0"/>
          </a:p>
          <a:p>
            <a:pPr marL="857250" lvl="2" indent="0">
              <a:lnSpc>
                <a:spcPct val="150000"/>
              </a:lnSpc>
              <a:spcAft>
                <a:spcPts val="0"/>
              </a:spcAft>
              <a:buNone/>
              <a:defRPr/>
            </a:pPr>
            <a:r>
              <a:rPr lang="zh-CN" altLang="en-US" sz="2000" b="0" dirty="0">
                <a:solidFill>
                  <a:srgbClr val="FF0000"/>
                </a:solidFill>
              </a:rPr>
              <a:t>所以无需进行存储管理，即使有也很简单。</a:t>
            </a:r>
            <a:endParaRPr lang="en-US" altLang="zh-CN" sz="2000" b="0" dirty="0">
              <a:solidFill>
                <a:srgbClr val="FF0000"/>
              </a:solidFill>
            </a:endParaRPr>
          </a:p>
          <a:p>
            <a:pPr marL="903605" lvl="1" indent="-428625">
              <a:lnSpc>
                <a:spcPct val="150000"/>
              </a:lnSpc>
              <a:spcAft>
                <a:spcPts val="0"/>
              </a:spcAft>
              <a:defRPr/>
            </a:pPr>
            <a:r>
              <a:rPr lang="zh-CN" altLang="en-US" b="0" dirty="0"/>
              <a:t>如何消除小的主存容量对编程的限制？</a:t>
            </a:r>
            <a:endParaRPr lang="en-US" altLang="zh-CN" b="0" dirty="0"/>
          </a:p>
          <a:p>
            <a:pPr marL="1200150" lvl="2" indent="-342900">
              <a:lnSpc>
                <a:spcPct val="150000"/>
              </a:lnSpc>
              <a:spcAft>
                <a:spcPts val="0"/>
              </a:spcAft>
              <a:defRPr/>
            </a:pPr>
            <a:r>
              <a:rPr lang="zh-CN" altLang="en-US" b="0" dirty="0"/>
              <a:t>编写编译程序时，不知道程序运行时将和哪些其他程序共享内存；编程者总是希望把每个程序编译在它自己的地址空间中</a:t>
            </a:r>
            <a:endParaRPr lang="en-US" altLang="zh-CN" b="0" dirty="0"/>
          </a:p>
          <a:p>
            <a:pPr marL="1200150" lvl="2" indent="-342900">
              <a:lnSpc>
                <a:spcPct val="150000"/>
              </a:lnSpc>
              <a:spcAft>
                <a:spcPts val="0"/>
              </a:spcAft>
              <a:defRPr/>
            </a:pPr>
            <a:r>
              <a:rPr lang="zh-CN" altLang="en-US" b="0" dirty="0"/>
              <a:t>单用户程序大小超过主存容量</a:t>
            </a:r>
            <a:endParaRPr lang="en-US" altLang="zh-CN" b="0" dirty="0"/>
          </a:p>
          <a:p>
            <a:pPr marL="903605" lvl="1" indent="-428625">
              <a:lnSpc>
                <a:spcPct val="150000"/>
              </a:lnSpc>
              <a:spcAft>
                <a:spcPts val="0"/>
              </a:spcAft>
              <a:defRPr/>
            </a:pPr>
            <a:r>
              <a:rPr lang="zh-CN" altLang="en-US" b="0" dirty="0"/>
              <a:t>多道程序（进程）如何有效安全的共享内存？</a:t>
            </a:r>
            <a:endParaRPr lang="en-US" altLang="zh-CN" b="0" dirty="0"/>
          </a:p>
          <a:p>
            <a:pPr marL="1200150" lvl="2" indent="-342900">
              <a:lnSpc>
                <a:spcPct val="150000"/>
              </a:lnSpc>
              <a:spcAft>
                <a:spcPts val="0"/>
              </a:spcAft>
              <a:defRPr/>
            </a:pPr>
            <a:r>
              <a:rPr lang="zh-CN" altLang="en-US" b="0" dirty="0"/>
              <a:t>同时运行的程序对内存的需求之和可能超过计算机实际内存容量</a:t>
            </a:r>
            <a:endParaRPr lang="en-US" altLang="zh-CN" b="0" dirty="0"/>
          </a:p>
          <a:p>
            <a:pPr marL="817880" lvl="1" indent="-342900">
              <a:lnSpc>
                <a:spcPct val="150000"/>
              </a:lnSpc>
              <a:spcAft>
                <a:spcPts val="0"/>
              </a:spcAft>
              <a:defRPr/>
            </a:pPr>
            <a:r>
              <a:rPr lang="zh-CN" altLang="en-US" b="0" dirty="0">
                <a:solidFill>
                  <a:srgbClr val="FF0000"/>
                </a:solidFill>
              </a:rPr>
              <a:t>局部性原理：某个时间点，只需要一部分活跃的程序</a:t>
            </a:r>
            <a:endParaRPr lang="en-US" altLang="zh-CN" b="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0755">
                                            <p:txEl>
                                              <p:pRg st="1" end="1"/>
                                            </p:txEl>
                                          </p:spTgt>
                                        </p:tgtEl>
                                        <p:attrNameLst>
                                          <p:attrName>style.visibility</p:attrName>
                                        </p:attrNameLst>
                                      </p:cBhvr>
                                      <p:to>
                                        <p:strVal val="visible"/>
                                      </p:to>
                                    </p:set>
                                    <p:animEffect transition="in" filter="fade">
                                      <p:cBhvr>
                                        <p:cTn id="7" dur="500"/>
                                        <p:tgtEl>
                                          <p:spTgt spid="33075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30755">
                                            <p:txEl>
                                              <p:pRg st="2" end="2"/>
                                            </p:txEl>
                                          </p:spTgt>
                                        </p:tgtEl>
                                        <p:attrNameLst>
                                          <p:attrName>style.visibility</p:attrName>
                                        </p:attrNameLst>
                                      </p:cBhvr>
                                      <p:to>
                                        <p:strVal val="visible"/>
                                      </p:to>
                                    </p:set>
                                    <p:animEffect transition="in" filter="fade">
                                      <p:cBhvr>
                                        <p:cTn id="10" dur="500"/>
                                        <p:tgtEl>
                                          <p:spTgt spid="33075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30755">
                                            <p:txEl>
                                              <p:pRg st="3" end="3"/>
                                            </p:txEl>
                                          </p:spTgt>
                                        </p:tgtEl>
                                        <p:attrNameLst>
                                          <p:attrName>style.visibility</p:attrName>
                                        </p:attrNameLst>
                                      </p:cBhvr>
                                      <p:to>
                                        <p:strVal val="visible"/>
                                      </p:to>
                                    </p:set>
                                    <p:animEffect transition="in" filter="fade">
                                      <p:cBhvr>
                                        <p:cTn id="13" dur="500"/>
                                        <p:tgtEl>
                                          <p:spTgt spid="330755">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30755">
                                            <p:txEl>
                                              <p:pRg st="4" end="4"/>
                                            </p:txEl>
                                          </p:spTgt>
                                        </p:tgtEl>
                                        <p:attrNameLst>
                                          <p:attrName>style.visibility</p:attrName>
                                        </p:attrNameLst>
                                      </p:cBhvr>
                                      <p:to>
                                        <p:strVal val="visible"/>
                                      </p:to>
                                    </p:set>
                                    <p:animEffect transition="in" filter="fade">
                                      <p:cBhvr>
                                        <p:cTn id="16" dur="500"/>
                                        <p:tgtEl>
                                          <p:spTgt spid="330755">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30755">
                                            <p:txEl>
                                              <p:pRg st="5" end="5"/>
                                            </p:txEl>
                                          </p:spTgt>
                                        </p:tgtEl>
                                        <p:attrNameLst>
                                          <p:attrName>style.visibility</p:attrName>
                                        </p:attrNameLst>
                                      </p:cBhvr>
                                      <p:to>
                                        <p:strVal val="visible"/>
                                      </p:to>
                                    </p:set>
                                    <p:animEffect transition="in" filter="fade">
                                      <p:cBhvr>
                                        <p:cTn id="21" dur="500"/>
                                        <p:tgtEl>
                                          <p:spTgt spid="330755">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30755">
                                            <p:txEl>
                                              <p:pRg st="6" end="6"/>
                                            </p:txEl>
                                          </p:spTgt>
                                        </p:tgtEl>
                                        <p:attrNameLst>
                                          <p:attrName>style.visibility</p:attrName>
                                        </p:attrNameLst>
                                      </p:cBhvr>
                                      <p:to>
                                        <p:strVal val="visible"/>
                                      </p:to>
                                    </p:set>
                                    <p:animEffect transition="in" filter="fade">
                                      <p:cBhvr>
                                        <p:cTn id="24" dur="500"/>
                                        <p:tgtEl>
                                          <p:spTgt spid="330755">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30755">
                                            <p:txEl>
                                              <p:pRg st="7" end="7"/>
                                            </p:txEl>
                                          </p:spTgt>
                                        </p:tgtEl>
                                        <p:attrNameLst>
                                          <p:attrName>style.visibility</p:attrName>
                                        </p:attrNameLst>
                                      </p:cBhvr>
                                      <p:to>
                                        <p:strVal val="visible"/>
                                      </p:to>
                                    </p:set>
                                    <p:animEffect transition="in" filter="fade">
                                      <p:cBhvr>
                                        <p:cTn id="27" dur="500"/>
                                        <p:tgtEl>
                                          <p:spTgt spid="33075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0755">
                                            <p:txEl>
                                              <p:pRg st="8" end="8"/>
                                            </p:txEl>
                                          </p:spTgt>
                                        </p:tgtEl>
                                        <p:attrNameLst>
                                          <p:attrName>style.visibility</p:attrName>
                                        </p:attrNameLst>
                                      </p:cBhvr>
                                      <p:to>
                                        <p:strVal val="visible"/>
                                      </p:to>
                                    </p:set>
                                    <p:animEffect transition="in" filter="fade">
                                      <p:cBhvr>
                                        <p:cTn id="32" dur="500"/>
                                        <p:tgtEl>
                                          <p:spTgt spid="330755">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30755">
                                            <p:txEl>
                                              <p:pRg st="9" end="9"/>
                                            </p:txEl>
                                          </p:spTgt>
                                        </p:tgtEl>
                                        <p:attrNameLst>
                                          <p:attrName>style.visibility</p:attrName>
                                        </p:attrNameLst>
                                      </p:cBhvr>
                                      <p:to>
                                        <p:strVal val="visible"/>
                                      </p:to>
                                    </p:set>
                                    <p:animEffect transition="in" filter="fade">
                                      <p:cBhvr>
                                        <p:cTn id="35" dur="500"/>
                                        <p:tgtEl>
                                          <p:spTgt spid="330755">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30755">
                                            <p:txEl>
                                              <p:pRg st="10" end="10"/>
                                            </p:txEl>
                                          </p:spTgt>
                                        </p:tgtEl>
                                        <p:attrNameLst>
                                          <p:attrName>style.visibility</p:attrName>
                                        </p:attrNameLst>
                                      </p:cBhvr>
                                      <p:to>
                                        <p:strVal val="visible"/>
                                      </p:to>
                                    </p:set>
                                    <p:animEffect transition="in" filter="fade">
                                      <p:cBhvr>
                                        <p:cTn id="40" dur="500"/>
                                        <p:tgtEl>
                                          <p:spTgt spid="33075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23392" y="188640"/>
            <a:ext cx="5257800" cy="373062"/>
          </a:xfrm>
        </p:spPr>
        <p:txBody>
          <a:bodyPr/>
          <a:lstStyle/>
          <a:p>
            <a:r>
              <a:rPr lang="zh-CN" altLang="en-US" dirty="0"/>
              <a:t>概述</a:t>
            </a:r>
            <a:endParaRPr lang="zh-CN" altLang="en-US" dirty="0"/>
          </a:p>
        </p:txBody>
      </p:sp>
      <p:sp>
        <p:nvSpPr>
          <p:cNvPr id="330755" name="Rectangle 3"/>
          <p:cNvSpPr>
            <a:spLocks noGrp="1" noChangeArrowheads="1"/>
          </p:cNvSpPr>
          <p:nvPr>
            <p:ph type="body" idx="1"/>
          </p:nvPr>
        </p:nvSpPr>
        <p:spPr>
          <a:xfrm>
            <a:off x="695400" y="908720"/>
            <a:ext cx="10801200" cy="4336572"/>
          </a:xfrm>
        </p:spPr>
        <p:txBody>
          <a:bodyPr/>
          <a:lstStyle/>
          <a:p>
            <a:pPr>
              <a:lnSpc>
                <a:spcPct val="150000"/>
              </a:lnSpc>
              <a:spcAft>
                <a:spcPts val="0"/>
              </a:spcAft>
              <a:buFont typeface="Wingdings" panose="05000000000000000000" pitchFamily="2" charset="2"/>
              <a:buChar char="n"/>
              <a:defRPr/>
            </a:pPr>
            <a:r>
              <a:rPr lang="zh-CN" altLang="en-US" b="0" dirty="0"/>
              <a:t>解决之道</a:t>
            </a:r>
            <a:endParaRPr lang="zh-CN" altLang="en-US" b="0" dirty="0"/>
          </a:p>
          <a:p>
            <a:pPr lvl="1">
              <a:lnSpc>
                <a:spcPct val="150000"/>
              </a:lnSpc>
              <a:spcAft>
                <a:spcPts val="0"/>
              </a:spcAft>
              <a:defRPr/>
            </a:pPr>
            <a:r>
              <a:rPr lang="zh-CN" altLang="en-US" sz="1800" b="0" dirty="0"/>
              <a:t>程序运行时，内存管理采用交换机制（硬件和操作系统实现</a:t>
            </a:r>
            <a:r>
              <a:rPr lang="zh-CN" altLang="en-US" sz="1800" b="0" dirty="0">
                <a:solidFill>
                  <a:srgbClr val="FF0000"/>
                </a:solidFill>
              </a:rPr>
              <a:t>部分</a:t>
            </a:r>
            <a:r>
              <a:rPr lang="zh-CN" altLang="en-US" sz="1800" b="0" dirty="0"/>
              <a:t>装入和部分替换功能），进程保存在辅存中，进程执行时，只将其</a:t>
            </a:r>
            <a:r>
              <a:rPr lang="zh-CN" altLang="en-US" sz="1800" b="0" dirty="0">
                <a:solidFill>
                  <a:srgbClr val="FF0000"/>
                </a:solidFill>
              </a:rPr>
              <a:t>活跃部分</a:t>
            </a:r>
            <a:r>
              <a:rPr lang="zh-CN" altLang="en-US" sz="1800" b="0" dirty="0"/>
              <a:t>调入内存（局部性原理）。此时主存可以视为辅存的“高速缓存”。</a:t>
            </a:r>
            <a:endParaRPr lang="en-US" altLang="zh-CN" sz="1800" b="0" dirty="0"/>
          </a:p>
          <a:p>
            <a:pPr lvl="1">
              <a:lnSpc>
                <a:spcPct val="150000"/>
              </a:lnSpc>
              <a:spcAft>
                <a:spcPts val="0"/>
              </a:spcAft>
              <a:defRPr/>
            </a:pPr>
            <a:r>
              <a:rPr lang="zh-CN" altLang="en-US" sz="1800" b="0" dirty="0"/>
              <a:t>这样一种把</a:t>
            </a:r>
            <a:r>
              <a:rPr lang="zh-CN" altLang="en-US" sz="1800" b="0" dirty="0">
                <a:solidFill>
                  <a:srgbClr val="FF0000"/>
                </a:solidFill>
              </a:rPr>
              <a:t>主存</a:t>
            </a:r>
            <a:r>
              <a:rPr lang="zh-CN" altLang="en-US" sz="1800" b="0" dirty="0"/>
              <a:t>当做</a:t>
            </a:r>
            <a:r>
              <a:rPr lang="zh-CN" altLang="en-US" sz="1800" b="0" dirty="0">
                <a:solidFill>
                  <a:srgbClr val="FF0000"/>
                </a:solidFill>
              </a:rPr>
              <a:t>辅助存储器</a:t>
            </a:r>
            <a:r>
              <a:rPr lang="zh-CN" altLang="en-US" sz="1800" b="0" dirty="0"/>
              <a:t>的</a:t>
            </a:r>
            <a:r>
              <a:rPr lang="zh-CN" altLang="en-US" sz="1800" b="0" dirty="0">
                <a:solidFill>
                  <a:srgbClr val="FF0000"/>
                </a:solidFill>
              </a:rPr>
              <a:t>高速缓存</a:t>
            </a:r>
            <a:r>
              <a:rPr lang="zh-CN" altLang="en-US" sz="1800" b="0" dirty="0"/>
              <a:t>的技术，称为虚拟存储技术，程序中可以使用较大（不一定）的存储空间称为虚拟存储器（</a:t>
            </a:r>
            <a:r>
              <a:rPr lang="en-US" altLang="zh-CN" sz="1800" b="0" dirty="0"/>
              <a:t>virtual memory</a:t>
            </a:r>
            <a:r>
              <a:rPr lang="zh-CN" altLang="en-US" sz="1800" b="0" dirty="0"/>
              <a:t>）。</a:t>
            </a:r>
            <a:endParaRPr lang="en-US" altLang="zh-CN" sz="1800" b="0" dirty="0"/>
          </a:p>
          <a:p>
            <a:pPr lvl="1">
              <a:lnSpc>
                <a:spcPct val="150000"/>
              </a:lnSpc>
              <a:spcAft>
                <a:spcPts val="0"/>
              </a:spcAft>
              <a:defRPr/>
            </a:pPr>
            <a:r>
              <a:rPr lang="zh-CN" altLang="en-US" sz="1800" b="0" dirty="0"/>
              <a:t>虚拟存储器能从逻辑上为用户提供一个比物理存贮容量大得多、可寻址的“主存储器”。</a:t>
            </a:r>
            <a:endParaRPr lang="en-US" altLang="zh-CN" sz="1800" b="0" dirty="0"/>
          </a:p>
          <a:p>
            <a:pPr lvl="1">
              <a:lnSpc>
                <a:spcPct val="150000"/>
              </a:lnSpc>
              <a:spcAft>
                <a:spcPts val="0"/>
              </a:spcAft>
              <a:defRPr/>
            </a:pPr>
            <a:r>
              <a:rPr lang="zh-CN" altLang="en-US" sz="1800" b="0" dirty="0"/>
              <a:t>虚拟存储器的容量与物理主存大小无关，而受限于计算机的地址结构。</a:t>
            </a:r>
            <a:endParaRPr lang="en-US" altLang="zh-CN" sz="1800" b="0" dirty="0"/>
          </a:p>
          <a:p>
            <a:pPr>
              <a:lnSpc>
                <a:spcPct val="150000"/>
              </a:lnSpc>
              <a:spcAft>
                <a:spcPts val="0"/>
              </a:spcAft>
              <a:buFont typeface="Wingdings" panose="05000000000000000000" pitchFamily="2" charset="2"/>
              <a:buChar char="n"/>
              <a:defRPr/>
            </a:pPr>
            <a:r>
              <a:rPr lang="en-US" altLang="zh-CN" sz="2000" b="0" dirty="0"/>
              <a:t>CPU</a:t>
            </a:r>
            <a:r>
              <a:rPr lang="zh-CN" altLang="en-US" sz="2000" b="0" dirty="0"/>
              <a:t>中专门有一个存储器管理部件</a:t>
            </a:r>
            <a:r>
              <a:rPr lang="en-US" altLang="zh-CN" sz="2000" b="0" dirty="0"/>
              <a:t>MMU</a:t>
            </a:r>
            <a:r>
              <a:rPr lang="zh-CN" altLang="en-US" sz="2000" b="0" dirty="0"/>
              <a:t>（</a:t>
            </a:r>
            <a:r>
              <a:rPr lang="en-US" altLang="zh-CN" sz="2000" b="0" dirty="0"/>
              <a:t>Memory Management Unit</a:t>
            </a:r>
            <a:r>
              <a:rPr lang="zh-CN" altLang="en-US" sz="2000" b="0" dirty="0"/>
              <a:t>）协助</a:t>
            </a:r>
            <a:r>
              <a:rPr lang="en-US" altLang="zh-CN" sz="2000" b="0" dirty="0"/>
              <a:t>OS</a:t>
            </a:r>
            <a:r>
              <a:rPr lang="zh-CN" altLang="en-US" sz="2000" b="0" dirty="0"/>
              <a:t>完成存储器访问</a:t>
            </a:r>
            <a:endParaRPr lang="zh-CN" altLang="en-US" sz="20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0755">
                                            <p:txEl>
                                              <p:pRg st="1" end="1"/>
                                            </p:txEl>
                                          </p:spTgt>
                                        </p:tgtEl>
                                        <p:attrNameLst>
                                          <p:attrName>style.visibility</p:attrName>
                                        </p:attrNameLst>
                                      </p:cBhvr>
                                      <p:to>
                                        <p:strVal val="visible"/>
                                      </p:to>
                                    </p:set>
                                    <p:animEffect transition="in" filter="fade">
                                      <p:cBhvr>
                                        <p:cTn id="7" dur="500"/>
                                        <p:tgtEl>
                                          <p:spTgt spid="3307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0755">
                                            <p:txEl>
                                              <p:pRg st="2" end="2"/>
                                            </p:txEl>
                                          </p:spTgt>
                                        </p:tgtEl>
                                        <p:attrNameLst>
                                          <p:attrName>style.visibility</p:attrName>
                                        </p:attrNameLst>
                                      </p:cBhvr>
                                      <p:to>
                                        <p:strVal val="visible"/>
                                      </p:to>
                                    </p:set>
                                    <p:animEffect transition="in" filter="fade">
                                      <p:cBhvr>
                                        <p:cTn id="12" dur="500"/>
                                        <p:tgtEl>
                                          <p:spTgt spid="3307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0755">
                                            <p:txEl>
                                              <p:pRg st="3" end="3"/>
                                            </p:txEl>
                                          </p:spTgt>
                                        </p:tgtEl>
                                        <p:attrNameLst>
                                          <p:attrName>style.visibility</p:attrName>
                                        </p:attrNameLst>
                                      </p:cBhvr>
                                      <p:to>
                                        <p:strVal val="visible"/>
                                      </p:to>
                                    </p:set>
                                    <p:animEffect transition="in" filter="fade">
                                      <p:cBhvr>
                                        <p:cTn id="17" dur="500"/>
                                        <p:tgtEl>
                                          <p:spTgt spid="33075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0755">
                                            <p:txEl>
                                              <p:pRg st="4" end="4"/>
                                            </p:txEl>
                                          </p:spTgt>
                                        </p:tgtEl>
                                        <p:attrNameLst>
                                          <p:attrName>style.visibility</p:attrName>
                                        </p:attrNameLst>
                                      </p:cBhvr>
                                      <p:to>
                                        <p:strVal val="visible"/>
                                      </p:to>
                                    </p:set>
                                    <p:animEffect transition="in" filter="fade">
                                      <p:cBhvr>
                                        <p:cTn id="22" dur="500"/>
                                        <p:tgtEl>
                                          <p:spTgt spid="33075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0755">
                                            <p:txEl>
                                              <p:pRg st="5" end="5"/>
                                            </p:txEl>
                                          </p:spTgt>
                                        </p:tgtEl>
                                        <p:attrNameLst>
                                          <p:attrName>style.visibility</p:attrName>
                                        </p:attrNameLst>
                                      </p:cBhvr>
                                      <p:to>
                                        <p:strVal val="visible"/>
                                      </p:to>
                                    </p:set>
                                    <p:animEffect transition="in" filter="fade">
                                      <p:cBhvr>
                                        <p:cTn id="27" dur="500"/>
                                        <p:tgtEl>
                                          <p:spTgt spid="3307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99559" y="286753"/>
            <a:ext cx="5257800" cy="373062"/>
          </a:xfrm>
        </p:spPr>
        <p:txBody>
          <a:bodyPr/>
          <a:lstStyle/>
          <a:p>
            <a:r>
              <a:rPr lang="zh-CN" altLang="en-US"/>
              <a:t>概述</a:t>
            </a:r>
            <a:endParaRPr lang="zh-CN" altLang="en-US"/>
          </a:p>
        </p:txBody>
      </p:sp>
      <p:sp>
        <p:nvSpPr>
          <p:cNvPr id="2" name="文本框 1"/>
          <p:cNvSpPr txBox="1"/>
          <p:nvPr/>
        </p:nvSpPr>
        <p:spPr>
          <a:xfrm>
            <a:off x="1019944" y="908720"/>
            <a:ext cx="8964488" cy="1077218"/>
          </a:xfrm>
          <a:prstGeom prst="rect">
            <a:avLst/>
          </a:prstGeom>
          <a:noFill/>
        </p:spPr>
        <p:txBody>
          <a:bodyPr wrap="square" rtlCol="0">
            <a:spAutoFit/>
          </a:bodyPr>
          <a:lstStyle/>
          <a:p>
            <a:pPr marL="342900" indent="-342900">
              <a:buFont typeface="Wingdings" panose="05000000000000000000" pitchFamily="2" charset="2"/>
              <a:buChar char="u"/>
            </a:pPr>
            <a:r>
              <a:rPr lang="zh-CN" altLang="en-US" sz="2000" dirty="0"/>
              <a:t>内存</a:t>
            </a:r>
            <a:r>
              <a:rPr lang="zh-CN" altLang="en-US" sz="2000" dirty="0">
                <a:solidFill>
                  <a:srgbClr val="FF0000"/>
                </a:solidFill>
              </a:rPr>
              <a:t>连续</a:t>
            </a:r>
            <a:r>
              <a:rPr lang="zh-CN" altLang="en-US" sz="2000" dirty="0"/>
              <a:t>分配管理方式：分区管理：固定长分区，可变长分区</a:t>
            </a:r>
            <a:endParaRPr lang="en-US" altLang="zh-CN" sz="2000" dirty="0"/>
          </a:p>
          <a:p>
            <a:pPr marL="342900" indent="-342900">
              <a:buFont typeface="Wingdings" panose="05000000000000000000" pitchFamily="2" charset="2"/>
              <a:buChar char="u"/>
            </a:pPr>
            <a:r>
              <a:rPr lang="zh-CN" altLang="en-US" sz="2000" dirty="0"/>
              <a:t>内存</a:t>
            </a:r>
            <a:r>
              <a:rPr lang="zh-CN" altLang="en-US" sz="2000" dirty="0">
                <a:solidFill>
                  <a:srgbClr val="FF0000"/>
                </a:solidFill>
              </a:rPr>
              <a:t>非连续</a:t>
            </a:r>
            <a:r>
              <a:rPr lang="zh-CN" altLang="en-US" sz="2000" dirty="0"/>
              <a:t>分配管理方式：分页式管理，分段式管理，段页式管理</a:t>
            </a:r>
            <a:endParaRPr lang="zh-CN" altLang="en-US" sz="2000" dirty="0"/>
          </a:p>
          <a:p>
            <a:endParaRPr lang="zh-CN" altLang="en-US" dirty="0"/>
          </a:p>
        </p:txBody>
      </p:sp>
      <p:pic>
        <p:nvPicPr>
          <p:cNvPr id="5" name="图片 4"/>
          <p:cNvPicPr>
            <a:picLocks noChangeAspect="1"/>
          </p:cNvPicPr>
          <p:nvPr/>
        </p:nvPicPr>
        <p:blipFill>
          <a:blip r:embed="rId1"/>
          <a:stretch>
            <a:fillRect/>
          </a:stretch>
        </p:blipFill>
        <p:spPr>
          <a:xfrm>
            <a:off x="2423592" y="1754460"/>
            <a:ext cx="7200900" cy="4914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23392" y="260648"/>
            <a:ext cx="5257800" cy="373062"/>
          </a:xfrm>
        </p:spPr>
        <p:txBody>
          <a:bodyPr/>
          <a:lstStyle/>
          <a:p>
            <a:r>
              <a:rPr lang="zh-CN" altLang="en-US" dirty="0"/>
              <a:t>概述</a:t>
            </a:r>
            <a:endParaRPr lang="zh-CN" altLang="en-US"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31504" y="949298"/>
            <a:ext cx="8496945" cy="5506621"/>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38562" y="188640"/>
            <a:ext cx="5257800" cy="373062"/>
          </a:xfrm>
        </p:spPr>
        <p:txBody>
          <a:bodyPr/>
          <a:lstStyle/>
          <a:p>
            <a:r>
              <a:rPr lang="zh-CN" altLang="en-US" dirty="0"/>
              <a:t>磁记录编码方式</a:t>
            </a:r>
            <a:endParaRPr lang="en-US" altLang="zh-CN" dirty="0"/>
          </a:p>
        </p:txBody>
      </p:sp>
      <p:sp>
        <p:nvSpPr>
          <p:cNvPr id="16387" name="Rectangle 3"/>
          <p:cNvSpPr>
            <a:spLocks noGrp="1" noChangeArrowheads="1"/>
          </p:cNvSpPr>
          <p:nvPr>
            <p:ph type="body" idx="1"/>
          </p:nvPr>
        </p:nvSpPr>
        <p:spPr>
          <a:xfrm>
            <a:off x="479377" y="752763"/>
            <a:ext cx="5904655" cy="4691221"/>
          </a:xfrm>
        </p:spPr>
        <p:txBody>
          <a:bodyPr/>
          <a:lstStyle/>
          <a:p>
            <a:pPr>
              <a:lnSpc>
                <a:spcPct val="150000"/>
              </a:lnSpc>
              <a:spcBef>
                <a:spcPct val="10000"/>
              </a:spcBef>
              <a:spcAft>
                <a:spcPct val="10000"/>
              </a:spcAft>
            </a:pPr>
            <a:r>
              <a:rPr lang="zh-CN" altLang="en-US" sz="2800" dirty="0">
                <a:latin typeface="黑体" panose="02010609060101010101" pitchFamily="49" charset="-122"/>
                <a:ea typeface="黑体" panose="02010609060101010101" pitchFamily="49" charset="-122"/>
              </a:rPr>
              <a:t>磁记录编码方式：</a:t>
            </a:r>
            <a:endParaRPr lang="en-US" altLang="zh-CN" sz="2800" dirty="0">
              <a:latin typeface="黑体" panose="02010609060101010101" pitchFamily="49" charset="-122"/>
              <a:ea typeface="黑体" panose="02010609060101010101" pitchFamily="49" charset="-122"/>
            </a:endParaRPr>
          </a:p>
          <a:p>
            <a:pPr lvl="1">
              <a:lnSpc>
                <a:spcPct val="150000"/>
              </a:lnSpc>
              <a:spcBef>
                <a:spcPct val="10000"/>
              </a:spcBef>
              <a:spcAft>
                <a:spcPct val="10000"/>
              </a:spcAft>
            </a:pPr>
            <a:r>
              <a:rPr lang="zh-CN" altLang="en-US" b="0" dirty="0"/>
              <a:t>实际上是写入电流的变化方式</a:t>
            </a:r>
            <a:endParaRPr lang="en-US" altLang="zh-CN" b="0" dirty="0"/>
          </a:p>
          <a:p>
            <a:pPr lvl="1">
              <a:lnSpc>
                <a:spcPct val="150000"/>
              </a:lnSpc>
              <a:spcBef>
                <a:spcPct val="10000"/>
              </a:spcBef>
              <a:spcAft>
                <a:spcPct val="10000"/>
              </a:spcAft>
            </a:pPr>
            <a:r>
              <a:rPr lang="zh-CN" altLang="en-US" b="0" dirty="0"/>
              <a:t>编码方法，即按什么规律，把一连串的二进制信息变换成磁层中的一个序列的磁化翻转状态，且能可靠地用读写电路实现这一转换过程 </a:t>
            </a:r>
            <a:endParaRPr lang="en-US" altLang="zh-CN" b="0" dirty="0"/>
          </a:p>
          <a:p>
            <a:pPr lvl="1">
              <a:lnSpc>
                <a:spcPct val="150000"/>
              </a:lnSpc>
              <a:spcBef>
                <a:spcPct val="10000"/>
              </a:spcBef>
              <a:spcAft>
                <a:spcPct val="10000"/>
              </a:spcAft>
            </a:pPr>
            <a:r>
              <a:rPr lang="zh-CN" altLang="en-US" b="0" dirty="0"/>
              <a:t>归零制</a:t>
            </a:r>
            <a:r>
              <a:rPr lang="en-US" altLang="zh-CN" b="0" dirty="0"/>
              <a:t>RZ(</a:t>
            </a:r>
            <a:r>
              <a:rPr lang="zh-CN" altLang="en-US" b="0" dirty="0"/>
              <a:t>正负脉冲电流</a:t>
            </a:r>
            <a:r>
              <a:rPr lang="en-US" altLang="zh-CN" b="0" dirty="0"/>
              <a:t>)</a:t>
            </a:r>
            <a:r>
              <a:rPr lang="zh-CN" altLang="en-US" b="0" dirty="0"/>
              <a:t>、不归零制</a:t>
            </a:r>
            <a:r>
              <a:rPr lang="en-US" altLang="zh-CN" b="0" dirty="0"/>
              <a:t>NRZ(</a:t>
            </a:r>
            <a:r>
              <a:rPr lang="zh-CN" altLang="en-US" b="0" dirty="0"/>
              <a:t>正反向电流</a:t>
            </a:r>
            <a:r>
              <a:rPr lang="en-US" altLang="zh-CN" b="0" dirty="0"/>
              <a:t>)</a:t>
            </a:r>
            <a:r>
              <a:rPr lang="zh-CN" altLang="en-US" b="0" dirty="0"/>
              <a:t>、调相制</a:t>
            </a:r>
            <a:r>
              <a:rPr lang="en-US" altLang="zh-CN" b="0" dirty="0"/>
              <a:t>PM(</a:t>
            </a:r>
            <a:r>
              <a:rPr lang="zh-CN" altLang="en-US" b="0" dirty="0"/>
              <a:t>磁化翻转方向</a:t>
            </a:r>
            <a:r>
              <a:rPr lang="en-US" altLang="zh-CN" b="0" dirty="0"/>
              <a:t>)</a:t>
            </a:r>
            <a:r>
              <a:rPr lang="zh-CN" altLang="en-US" b="0" dirty="0"/>
              <a:t>、调频制</a:t>
            </a:r>
            <a:r>
              <a:rPr lang="en-US" altLang="zh-CN" b="0" dirty="0"/>
              <a:t>FM(</a:t>
            </a:r>
            <a:r>
              <a:rPr lang="zh-CN" altLang="en-US" b="0" dirty="0"/>
              <a:t>磁化翻转频率</a:t>
            </a:r>
            <a:r>
              <a:rPr lang="en-US" altLang="zh-CN" b="0" dirty="0"/>
              <a:t>) </a:t>
            </a:r>
            <a:endParaRPr lang="zh-CN" altLang="en-US" b="0" dirty="0"/>
          </a:p>
          <a:p>
            <a:pPr>
              <a:lnSpc>
                <a:spcPct val="150000"/>
              </a:lnSpc>
              <a:spcBef>
                <a:spcPct val="10000"/>
              </a:spcBef>
              <a:spcAft>
                <a:spcPct val="10000"/>
              </a:spcAft>
            </a:pPr>
            <a:endParaRPr lang="zh-CN" altLang="en-US" dirty="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6690939" y="1340768"/>
            <a:ext cx="5400600" cy="405927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23392" y="260648"/>
            <a:ext cx="5257800" cy="373062"/>
          </a:xfrm>
        </p:spPr>
        <p:txBody>
          <a:bodyPr/>
          <a:lstStyle/>
          <a:p>
            <a:r>
              <a:rPr lang="zh-CN" altLang="en-US" dirty="0"/>
              <a:t>概述</a:t>
            </a:r>
            <a:endParaRPr lang="zh-CN" altLang="en-US" dirty="0"/>
          </a:p>
        </p:txBody>
      </p:sp>
      <p:pic>
        <p:nvPicPr>
          <p:cNvPr id="2" name="图片 1"/>
          <p:cNvPicPr>
            <a:picLocks noChangeAspect="1"/>
          </p:cNvPicPr>
          <p:nvPr/>
        </p:nvPicPr>
        <p:blipFill>
          <a:blip r:embed="rId1"/>
          <a:stretch>
            <a:fillRect/>
          </a:stretch>
        </p:blipFill>
        <p:spPr>
          <a:xfrm>
            <a:off x="479376" y="980728"/>
            <a:ext cx="8503285" cy="5324103"/>
          </a:xfrm>
          <a:prstGeom prst="rect">
            <a:avLst/>
          </a:prstGeom>
        </p:spPr>
      </p:pic>
      <p:pic>
        <p:nvPicPr>
          <p:cNvPr id="3" name="图片 2"/>
          <p:cNvPicPr>
            <a:picLocks noChangeAspect="1"/>
          </p:cNvPicPr>
          <p:nvPr/>
        </p:nvPicPr>
        <p:blipFill>
          <a:blip r:embed="rId2"/>
          <a:stretch>
            <a:fillRect/>
          </a:stretch>
        </p:blipFill>
        <p:spPr>
          <a:xfrm>
            <a:off x="9192344" y="1988840"/>
            <a:ext cx="2736304" cy="3459102"/>
          </a:xfrm>
          <a:prstGeom prst="rect">
            <a:avLst/>
          </a:prstGeom>
        </p:spPr>
      </p:pic>
      <p:sp>
        <p:nvSpPr>
          <p:cNvPr id="4" name="矩形 3"/>
          <p:cNvSpPr/>
          <p:nvPr/>
        </p:nvSpPr>
        <p:spPr>
          <a:xfrm>
            <a:off x="5159896" y="955408"/>
            <a:ext cx="543739" cy="474745"/>
          </a:xfrm>
          <a:prstGeom prst="rect">
            <a:avLst/>
          </a:prstGeom>
        </p:spPr>
        <p:txBody>
          <a:bodyPr wrap="none">
            <a:spAutoFit/>
          </a:bodyPr>
          <a:lstStyle/>
          <a:p>
            <a:pPr>
              <a:buNone/>
            </a:pPr>
            <a:r>
              <a:rPr lang="zh-CN" altLang="zh-CN" sz="2800" kern="100" dirty="0">
                <a:solidFill>
                  <a:srgbClr val="FF0000"/>
                </a:solidFill>
                <a:latin typeface="华文隶书" panose="02010800040101010101" pitchFamily="2" charset="-122"/>
                <a:ea typeface="华文隶书" panose="02010800040101010101" pitchFamily="2" charset="-122"/>
                <a:cs typeface="Times New Roman" panose="02020603050405020304" pitchFamily="18" charset="0"/>
              </a:rPr>
              <a:t>√</a:t>
            </a:r>
            <a:endParaRPr lang="zh-CN" altLang="en-US" sz="2800" dirty="0">
              <a:latin typeface="华文隶书" panose="02010800040101010101" pitchFamily="2" charset="-122"/>
              <a:ea typeface="华文隶书"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23392" y="260648"/>
            <a:ext cx="5257800" cy="373062"/>
          </a:xfrm>
        </p:spPr>
        <p:txBody>
          <a:bodyPr/>
          <a:lstStyle/>
          <a:p>
            <a:r>
              <a:rPr lang="zh-CN" altLang="en-US" dirty="0"/>
              <a:t>概述</a:t>
            </a:r>
            <a:endParaRPr lang="zh-CN" altLang="en-US" dirty="0"/>
          </a:p>
        </p:txBody>
      </p:sp>
      <p:sp>
        <p:nvSpPr>
          <p:cNvPr id="5" name="Rectangle 3"/>
          <p:cNvSpPr txBox="1">
            <a:spLocks noChangeArrowheads="1"/>
          </p:cNvSpPr>
          <p:nvPr/>
        </p:nvSpPr>
        <p:spPr bwMode="auto">
          <a:xfrm>
            <a:off x="583332" y="928688"/>
            <a:ext cx="8072438" cy="457561"/>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200" b="1">
                <a:solidFill>
                  <a:schemeClr val="tx1"/>
                </a:solidFill>
                <a:latin typeface="微软雅黑" panose="020B0503020204020204" pitchFamily="34" charset="-122"/>
                <a:ea typeface="微软雅黑" panose="020B0503020204020204" pitchFamily="34" charset="-122"/>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sz="2000" b="1">
                <a:solidFill>
                  <a:schemeClr val="tx1"/>
                </a:solidFill>
                <a:latin typeface="微软雅黑" panose="020B0503020204020204" pitchFamily="34" charset="-122"/>
                <a:ea typeface="微软雅黑" panose="020B0503020204020204" pitchFamily="34" charset="-122"/>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微软雅黑" panose="020B0503020204020204" pitchFamily="34" charset="-122"/>
                <a:ea typeface="微软雅黑" panose="020B0503020204020204" pitchFamily="34" charset="-122"/>
              </a:defRPr>
            </a:lvl3pPr>
            <a:lvl4pPr marL="19685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4pPr>
            <a:lvl5pPr marL="25019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 typeface="Wingdings" panose="05000000000000000000" pitchFamily="2" charset="2"/>
              <a:buChar char="n"/>
            </a:pPr>
            <a:r>
              <a:rPr lang="zh-CN" altLang="en-US" dirty="0"/>
              <a:t>段式虚拟存储器</a:t>
            </a:r>
            <a:endParaRPr lang="en-US" altLang="zh-CN" kern="0" dirty="0">
              <a:latin typeface="黑体" panose="02010609060101010101" pitchFamily="49" charset="-122"/>
              <a:ea typeface="黑体" panose="02010609060101010101" pitchFamily="49" charset="-122"/>
            </a:endParaRPr>
          </a:p>
        </p:txBody>
      </p:sp>
      <p:sp>
        <p:nvSpPr>
          <p:cNvPr id="4" name="TextBox 3"/>
          <p:cNvSpPr txBox="1">
            <a:spLocks noChangeArrowheads="1"/>
          </p:cNvSpPr>
          <p:nvPr/>
        </p:nvSpPr>
        <p:spPr bwMode="auto">
          <a:xfrm>
            <a:off x="623392" y="1500189"/>
            <a:ext cx="6120680" cy="4662815"/>
          </a:xfrm>
          <a:prstGeom prst="rect">
            <a:avLst/>
          </a:prstGeom>
          <a:noFill/>
          <a:ln w="9525">
            <a:noFill/>
            <a:miter lim="800000"/>
          </a:ln>
        </p:spPr>
        <p:txBody>
          <a:bodyPr wrap="square">
            <a:spAutoFit/>
          </a:bodyPr>
          <a:lstStyle/>
          <a:p>
            <a:pPr marL="342900" indent="-342900">
              <a:lnSpc>
                <a:spcPct val="150000"/>
              </a:lnSpc>
              <a:spcBef>
                <a:spcPts val="0"/>
              </a:spcBef>
            </a:pPr>
            <a:r>
              <a:rPr lang="zh-CN" altLang="en-US" dirty="0">
                <a:latin typeface="黑体" panose="02010609060101010101" pitchFamily="49" charset="-122"/>
                <a:ea typeface="黑体" panose="02010609060101010101" pitchFamily="49" charset="-122"/>
              </a:rPr>
              <a:t>段式虚拟存储器中，将完成某种独立功能的程序模块定义为一段</a:t>
            </a:r>
            <a:endParaRPr lang="en-US" altLang="zh-CN" dirty="0">
              <a:latin typeface="黑体" panose="02010609060101010101" pitchFamily="49" charset="-122"/>
              <a:ea typeface="黑体" panose="02010609060101010101" pitchFamily="49" charset="-122"/>
            </a:endParaRPr>
          </a:p>
          <a:p>
            <a:pPr marL="342900" indent="-342900">
              <a:lnSpc>
                <a:spcPct val="150000"/>
              </a:lnSpc>
              <a:spcBef>
                <a:spcPts val="0"/>
              </a:spcBef>
            </a:pPr>
            <a:r>
              <a:rPr lang="zh-CN" altLang="en-US" dirty="0">
                <a:latin typeface="黑体" panose="02010609060101010101" pitchFamily="49" charset="-122"/>
                <a:ea typeface="黑体" panose="02010609060101010101" pitchFamily="49" charset="-122"/>
              </a:rPr>
              <a:t>进行管理时，应为每一段程序规定一个段号，确定每段长度并在主存中建立段表</a:t>
            </a:r>
            <a:endParaRPr lang="en-US" altLang="zh-CN" dirty="0">
              <a:latin typeface="黑体" panose="02010609060101010101" pitchFamily="49" charset="-122"/>
              <a:ea typeface="黑体" panose="02010609060101010101" pitchFamily="49" charset="-122"/>
            </a:endParaRPr>
          </a:p>
          <a:p>
            <a:pPr marL="342900" indent="-342900">
              <a:lnSpc>
                <a:spcPct val="150000"/>
              </a:lnSpc>
              <a:spcBef>
                <a:spcPts val="0"/>
              </a:spcBef>
            </a:pPr>
            <a:r>
              <a:rPr lang="zh-CN" altLang="en-US" dirty="0">
                <a:latin typeface="黑体" panose="02010609060101010101" pitchFamily="49" charset="-122"/>
                <a:ea typeface="黑体" panose="02010609060101010101" pitchFamily="49" charset="-122"/>
              </a:rPr>
              <a:t>段表中，每一行由段号，段起始地址，装入位，段长，属性等构成，每一行对应一个段</a:t>
            </a:r>
            <a:endParaRPr lang="en-US" altLang="zh-CN" dirty="0">
              <a:latin typeface="黑体" panose="02010609060101010101" pitchFamily="49" charset="-122"/>
              <a:ea typeface="黑体" panose="02010609060101010101" pitchFamily="49" charset="-122"/>
            </a:endParaRPr>
          </a:p>
          <a:p>
            <a:pPr marL="342900" indent="-342900">
              <a:lnSpc>
                <a:spcPct val="150000"/>
              </a:lnSpc>
              <a:spcBef>
                <a:spcPts val="0"/>
              </a:spcBef>
            </a:pPr>
            <a:r>
              <a:rPr lang="zh-CN" altLang="en-US" dirty="0">
                <a:latin typeface="黑体" panose="02010609060101010101" pitchFamily="49" charset="-122"/>
                <a:ea typeface="黑体" panose="02010609060101010101" pitchFamily="49" charset="-122"/>
              </a:rPr>
              <a:t>段式虚拟存储器的地址映射基于全相联地址映射，与页式虚拟存储器类似</a:t>
            </a:r>
            <a:endParaRPr lang="en-US" altLang="zh-CN" dirty="0">
              <a:latin typeface="黑体" panose="02010609060101010101" pitchFamily="49" charset="-122"/>
              <a:ea typeface="黑体" panose="02010609060101010101" pitchFamily="49" charset="-122"/>
            </a:endParaRPr>
          </a:p>
          <a:p>
            <a:pPr marL="342900" indent="-342900">
              <a:lnSpc>
                <a:spcPct val="150000"/>
              </a:lnSpc>
              <a:spcBef>
                <a:spcPts val="0"/>
              </a:spcBef>
            </a:pPr>
            <a:r>
              <a:rPr lang="zh-CN" altLang="en-US" dirty="0">
                <a:latin typeface="黑体" panose="02010609060101010101" pitchFamily="49" charset="-122"/>
                <a:ea typeface="黑体" panose="02010609060101010101" pitchFamily="49" charset="-122"/>
              </a:rPr>
              <a:t>地址变换中，以虚拟地址所确定的段号为偏移地址查段表，若发现该段已装入主存，则直接将段表中的段起始地址与虚拟地址中的段内地址相加，得到物理地址</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1"/>
          <a:stretch>
            <a:fillRect/>
          </a:stretch>
        </p:blipFill>
        <p:spPr>
          <a:xfrm>
            <a:off x="6852652" y="1858551"/>
            <a:ext cx="5292020" cy="36586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23392" y="260648"/>
            <a:ext cx="5257800" cy="373062"/>
          </a:xfrm>
        </p:spPr>
        <p:txBody>
          <a:bodyPr/>
          <a:lstStyle/>
          <a:p>
            <a:r>
              <a:rPr lang="zh-CN" altLang="en-US" dirty="0"/>
              <a:t>概述</a:t>
            </a:r>
            <a:endParaRPr lang="zh-CN" altLang="en-US" dirty="0"/>
          </a:p>
        </p:txBody>
      </p:sp>
      <p:sp>
        <p:nvSpPr>
          <p:cNvPr id="5" name="Rectangle 3"/>
          <p:cNvSpPr txBox="1">
            <a:spLocks noChangeArrowheads="1"/>
          </p:cNvSpPr>
          <p:nvPr/>
        </p:nvSpPr>
        <p:spPr bwMode="auto">
          <a:xfrm>
            <a:off x="583332" y="928688"/>
            <a:ext cx="8072438" cy="419474"/>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200" b="1">
                <a:solidFill>
                  <a:schemeClr val="tx1"/>
                </a:solidFill>
                <a:latin typeface="微软雅黑" panose="020B0503020204020204" pitchFamily="34" charset="-122"/>
                <a:ea typeface="微软雅黑" panose="020B0503020204020204" pitchFamily="34" charset="-122"/>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sz="2000" b="1">
                <a:solidFill>
                  <a:schemeClr val="tx1"/>
                </a:solidFill>
                <a:latin typeface="微软雅黑" panose="020B0503020204020204" pitchFamily="34" charset="-122"/>
                <a:ea typeface="微软雅黑" panose="020B0503020204020204" pitchFamily="34" charset="-122"/>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微软雅黑" panose="020B0503020204020204" pitchFamily="34" charset="-122"/>
                <a:ea typeface="微软雅黑" panose="020B0503020204020204" pitchFamily="34" charset="-122"/>
              </a:defRPr>
            </a:lvl3pPr>
            <a:lvl4pPr marL="19685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4pPr>
            <a:lvl5pPr marL="25019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 typeface="Wingdings" panose="05000000000000000000" pitchFamily="2" charset="2"/>
              <a:buChar char="n"/>
            </a:pPr>
            <a:r>
              <a:rPr lang="zh-CN" altLang="en-US" dirty="0"/>
              <a:t>段式虚拟存储器</a:t>
            </a:r>
            <a:endParaRPr lang="en-US" altLang="zh-CN" kern="0" dirty="0">
              <a:latin typeface="黑体" panose="02010609060101010101" pitchFamily="49" charset="-122"/>
              <a:ea typeface="黑体" panose="02010609060101010101" pitchFamily="49" charset="-122"/>
            </a:endParaRPr>
          </a:p>
        </p:txBody>
      </p:sp>
      <p:sp>
        <p:nvSpPr>
          <p:cNvPr id="4" name="TextBox 3"/>
          <p:cNvSpPr txBox="1">
            <a:spLocks noChangeArrowheads="1"/>
          </p:cNvSpPr>
          <p:nvPr/>
        </p:nvSpPr>
        <p:spPr bwMode="auto">
          <a:xfrm>
            <a:off x="623392" y="1500189"/>
            <a:ext cx="6120680" cy="3000821"/>
          </a:xfrm>
          <a:prstGeom prst="rect">
            <a:avLst/>
          </a:prstGeom>
          <a:noFill/>
          <a:ln w="9525">
            <a:noFill/>
            <a:miter lim="800000"/>
          </a:ln>
        </p:spPr>
        <p:txBody>
          <a:bodyPr wrap="square">
            <a:spAutoFit/>
          </a:bodyPr>
          <a:lstStyle/>
          <a:p>
            <a:pPr marL="342900" indent="-342900">
              <a:lnSpc>
                <a:spcPct val="150000"/>
              </a:lnSpc>
              <a:spcBef>
                <a:spcPts val="0"/>
              </a:spcBef>
            </a:pPr>
            <a:r>
              <a:rPr lang="zh-CN" altLang="en-US" dirty="0">
                <a:latin typeface="黑体" panose="02010609060101010101" pitchFamily="49" charset="-122"/>
                <a:ea typeface="黑体" panose="02010609060101010101" pitchFamily="49" charset="-122"/>
              </a:rPr>
              <a:t>优点：</a:t>
            </a:r>
            <a:endParaRPr lang="en-US" altLang="zh-CN" dirty="0">
              <a:latin typeface="黑体" panose="02010609060101010101" pitchFamily="49" charset="-122"/>
              <a:ea typeface="黑体" panose="02010609060101010101" pitchFamily="49" charset="-122"/>
            </a:endParaRPr>
          </a:p>
          <a:p>
            <a:pPr lvl="1">
              <a:lnSpc>
                <a:spcPct val="150000"/>
              </a:lnSpc>
              <a:spcBef>
                <a:spcPts val="0"/>
              </a:spcBef>
              <a:buNone/>
            </a:pPr>
            <a:r>
              <a:rPr lang="zh-CN" altLang="en-US" b="0" dirty="0"/>
              <a:t>（</a:t>
            </a:r>
            <a:r>
              <a:rPr lang="en-US" altLang="zh-CN" b="0" dirty="0"/>
              <a:t>1</a:t>
            </a:r>
            <a:r>
              <a:rPr lang="zh-CN" altLang="en-US" b="0" dirty="0"/>
              <a:t>）很适合模块化程序设计</a:t>
            </a:r>
            <a:endParaRPr lang="en-US" altLang="zh-CN" b="0" dirty="0"/>
          </a:p>
          <a:p>
            <a:pPr lvl="1">
              <a:lnSpc>
                <a:spcPct val="150000"/>
              </a:lnSpc>
              <a:spcBef>
                <a:spcPts val="0"/>
              </a:spcBef>
              <a:buNone/>
            </a:pPr>
            <a:r>
              <a:rPr lang="zh-CN" altLang="en-US" b="0" dirty="0"/>
              <a:t>（</a:t>
            </a:r>
            <a:r>
              <a:rPr lang="en-US" altLang="zh-CN" b="0" dirty="0"/>
              <a:t>2</a:t>
            </a:r>
            <a:r>
              <a:rPr lang="zh-CN" altLang="en-US" b="0" dirty="0"/>
              <a:t>）便于程序和数据共享</a:t>
            </a:r>
            <a:endParaRPr lang="en-US" altLang="zh-CN" b="0" dirty="0"/>
          </a:p>
          <a:p>
            <a:pPr lvl="1">
              <a:lnSpc>
                <a:spcPct val="150000"/>
              </a:lnSpc>
              <a:spcBef>
                <a:spcPts val="0"/>
              </a:spcBef>
              <a:buNone/>
            </a:pPr>
            <a:r>
              <a:rPr lang="zh-CN" altLang="en-US" b="0" dirty="0"/>
              <a:t>（</a:t>
            </a:r>
            <a:r>
              <a:rPr lang="en-US" altLang="zh-CN" b="0" dirty="0"/>
              <a:t>3</a:t>
            </a:r>
            <a:r>
              <a:rPr lang="zh-CN" altLang="en-US" b="0" dirty="0"/>
              <a:t>）便于信息保护</a:t>
            </a:r>
            <a:endParaRPr lang="en-US" altLang="zh-CN" dirty="0">
              <a:latin typeface="黑体" panose="02010609060101010101" pitchFamily="49" charset="-122"/>
              <a:ea typeface="黑体" panose="02010609060101010101" pitchFamily="49" charset="-122"/>
            </a:endParaRPr>
          </a:p>
          <a:p>
            <a:pPr marL="342900" indent="-342900">
              <a:lnSpc>
                <a:spcPct val="150000"/>
              </a:lnSpc>
              <a:spcBef>
                <a:spcPts val="0"/>
              </a:spcBef>
            </a:pPr>
            <a:r>
              <a:rPr lang="zh-CN" altLang="en-US" dirty="0">
                <a:latin typeface="黑体" panose="02010609060101010101" pitchFamily="49" charset="-122"/>
                <a:ea typeface="黑体" panose="02010609060101010101" pitchFamily="49" charset="-122"/>
              </a:rPr>
              <a:t>缺点：</a:t>
            </a:r>
            <a:endParaRPr lang="en-US" altLang="zh-CN" dirty="0">
              <a:latin typeface="黑体" panose="02010609060101010101" pitchFamily="49" charset="-122"/>
              <a:ea typeface="黑体" panose="02010609060101010101" pitchFamily="49" charset="-122"/>
            </a:endParaRPr>
          </a:p>
          <a:p>
            <a:pPr lvl="1">
              <a:lnSpc>
                <a:spcPct val="150000"/>
              </a:lnSpc>
              <a:spcBef>
                <a:spcPts val="0"/>
              </a:spcBef>
              <a:buNone/>
            </a:pPr>
            <a:r>
              <a:rPr lang="zh-CN" altLang="en-US" b="0" dirty="0"/>
              <a:t>（</a:t>
            </a:r>
            <a:r>
              <a:rPr lang="en-US" altLang="zh-CN" b="0" dirty="0"/>
              <a:t>1</a:t>
            </a:r>
            <a:r>
              <a:rPr lang="zh-CN" altLang="en-US" b="0" dirty="0"/>
              <a:t>）各段长度不一，分配地址空间麻烦</a:t>
            </a:r>
            <a:endParaRPr lang="en-US" altLang="zh-CN" b="0" dirty="0"/>
          </a:p>
          <a:p>
            <a:pPr lvl="1">
              <a:lnSpc>
                <a:spcPct val="150000"/>
              </a:lnSpc>
              <a:spcBef>
                <a:spcPts val="0"/>
              </a:spcBef>
              <a:buNone/>
            </a:pPr>
            <a:r>
              <a:rPr lang="zh-CN" altLang="en-US" b="0" dirty="0"/>
              <a:t>（</a:t>
            </a:r>
            <a:r>
              <a:rPr lang="en-US" altLang="zh-CN" b="0" dirty="0"/>
              <a:t>2</a:t>
            </a:r>
            <a:r>
              <a:rPr lang="zh-CN" altLang="en-US" b="0" dirty="0"/>
              <a:t>）段与段间空隙较大，降低主存利用率</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6168008" y="1395725"/>
            <a:ext cx="4825471" cy="30963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23392" y="260648"/>
            <a:ext cx="5257800" cy="373062"/>
          </a:xfrm>
        </p:spPr>
        <p:txBody>
          <a:bodyPr/>
          <a:lstStyle/>
          <a:p>
            <a:r>
              <a:rPr lang="zh-CN" altLang="en-US" dirty="0"/>
              <a:t>概述</a:t>
            </a:r>
            <a:endParaRPr lang="zh-CN" altLang="en-US" dirty="0"/>
          </a:p>
        </p:txBody>
      </p:sp>
      <p:sp>
        <p:nvSpPr>
          <p:cNvPr id="5" name="Rectangle 3"/>
          <p:cNvSpPr txBox="1">
            <a:spLocks noChangeArrowheads="1"/>
          </p:cNvSpPr>
          <p:nvPr/>
        </p:nvSpPr>
        <p:spPr bwMode="auto">
          <a:xfrm>
            <a:off x="583332" y="928688"/>
            <a:ext cx="8072438" cy="457561"/>
          </a:xfrm>
          <a:prstGeom prst="rect">
            <a:avLst/>
          </a:prstGeom>
          <a:noFill/>
          <a:ln w="12700">
            <a:noFill/>
            <a:miter lim="800000"/>
          </a:ln>
        </p:spPr>
        <p:txBody>
          <a:bodyPr vert="horz" wrap="square" lIns="63500" tIns="25400" rIns="63500" bIns="25400" numCol="1" anchor="t" anchorCtr="0" compatLnSpc="1">
            <a:sp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200" b="1">
                <a:solidFill>
                  <a:schemeClr val="tx1"/>
                </a:solidFill>
                <a:latin typeface="微软雅黑" panose="020B0503020204020204" pitchFamily="34" charset="-122"/>
                <a:ea typeface="微软雅黑" panose="020B0503020204020204" pitchFamily="34" charset="-122"/>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sz="2000" b="1">
                <a:solidFill>
                  <a:schemeClr val="tx1"/>
                </a:solidFill>
                <a:latin typeface="微软雅黑" panose="020B0503020204020204" pitchFamily="34" charset="-122"/>
                <a:ea typeface="微软雅黑" panose="020B0503020204020204" pitchFamily="34" charset="-122"/>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微软雅黑" panose="020B0503020204020204" pitchFamily="34" charset="-122"/>
                <a:ea typeface="微软雅黑" panose="020B0503020204020204" pitchFamily="34" charset="-122"/>
              </a:defRPr>
            </a:lvl3pPr>
            <a:lvl4pPr marL="19685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4pPr>
            <a:lvl5pPr marL="25019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 typeface="Wingdings" panose="05000000000000000000" pitchFamily="2" charset="2"/>
              <a:buChar char="n"/>
            </a:pPr>
            <a:r>
              <a:rPr lang="zh-CN" altLang="en-US" dirty="0"/>
              <a:t>段页式虚拟存储器</a:t>
            </a:r>
            <a:endParaRPr lang="en-US" altLang="zh-CN" kern="0" dirty="0">
              <a:latin typeface="黑体" panose="02010609060101010101" pitchFamily="49" charset="-122"/>
              <a:ea typeface="黑体" panose="02010609060101010101" pitchFamily="49" charset="-122"/>
            </a:endParaRPr>
          </a:p>
        </p:txBody>
      </p:sp>
      <p:sp>
        <p:nvSpPr>
          <p:cNvPr id="4" name="TextBox 3"/>
          <p:cNvSpPr txBox="1">
            <a:spLocks noChangeArrowheads="1"/>
          </p:cNvSpPr>
          <p:nvPr/>
        </p:nvSpPr>
        <p:spPr bwMode="auto">
          <a:xfrm>
            <a:off x="623392" y="1500189"/>
            <a:ext cx="6120680" cy="4247317"/>
          </a:xfrm>
          <a:prstGeom prst="rect">
            <a:avLst/>
          </a:prstGeom>
          <a:noFill/>
          <a:ln w="9525">
            <a:noFill/>
            <a:miter lim="800000"/>
          </a:ln>
        </p:spPr>
        <p:txBody>
          <a:bodyPr wrap="square">
            <a:spAutoFit/>
          </a:bodyPr>
          <a:lstStyle/>
          <a:p>
            <a:pPr marL="342900" indent="-342900">
              <a:lnSpc>
                <a:spcPct val="150000"/>
              </a:lnSpc>
              <a:spcBef>
                <a:spcPts val="0"/>
              </a:spcBef>
            </a:pPr>
            <a:r>
              <a:rPr lang="zh-CN" altLang="en-US" dirty="0">
                <a:latin typeface="黑体" panose="02010609060101010101" pitchFamily="49" charset="-122"/>
                <a:ea typeface="黑体" panose="02010609060101010101" pitchFamily="49" charset="-122"/>
              </a:rPr>
              <a:t>段页式虚拟存储器将程序首先分段，然后将每段分成大小相同的若干页</a:t>
            </a:r>
            <a:endParaRPr lang="zh-CN" altLang="en-US" dirty="0">
              <a:latin typeface="黑体" panose="02010609060101010101" pitchFamily="49" charset="-122"/>
              <a:ea typeface="黑体" panose="02010609060101010101" pitchFamily="49" charset="-122"/>
            </a:endParaRPr>
          </a:p>
          <a:p>
            <a:pPr marL="342900" indent="-342900">
              <a:lnSpc>
                <a:spcPct val="150000"/>
              </a:lnSpc>
              <a:spcBef>
                <a:spcPts val="0"/>
              </a:spcBef>
            </a:pPr>
            <a:r>
              <a:rPr lang="zh-CN" altLang="en-US" dirty="0">
                <a:latin typeface="黑体" panose="02010609060101010101" pitchFamily="49" charset="-122"/>
                <a:ea typeface="黑体" panose="02010609060101010101" pitchFamily="49" charset="-122"/>
              </a:rPr>
              <a:t>对于段来说，要用段表来管理所有段；每一段也有自己的页表，用于存放本段中每一页对应的实页号（不一定连续）</a:t>
            </a:r>
            <a:endParaRPr lang="zh-CN" altLang="en-US" dirty="0">
              <a:latin typeface="黑体" panose="02010609060101010101" pitchFamily="49" charset="-122"/>
              <a:ea typeface="黑体" panose="02010609060101010101" pitchFamily="49" charset="-122"/>
            </a:endParaRPr>
          </a:p>
          <a:p>
            <a:pPr marL="342900" indent="-342900">
              <a:lnSpc>
                <a:spcPct val="150000"/>
              </a:lnSpc>
              <a:spcBef>
                <a:spcPts val="0"/>
              </a:spcBef>
            </a:pPr>
            <a:r>
              <a:rPr lang="zh-CN" altLang="en-US" dirty="0">
                <a:latin typeface="黑体" panose="02010609060101010101" pitchFamily="49" charset="-122"/>
                <a:ea typeface="黑体" panose="02010609060101010101" pitchFamily="49" charset="-122"/>
              </a:rPr>
              <a:t>进行地址变换时，首先根据虚拟地址段号查段表，查出要访问的本段页表的起始地址，由此地址及虚拟地址中的页号再查本段页表，从中查出该页对应的实页号，最后将实页号与虚拟地址的页内地址拼接获得物理地址</a:t>
            </a:r>
            <a:endParaRPr lang="en-US" altLang="zh-CN" dirty="0">
              <a:latin typeface="黑体" panose="02010609060101010101" pitchFamily="49" charset="-122"/>
              <a:ea typeface="黑体" panose="02010609060101010101" pitchFamily="49" charset="-122"/>
            </a:endParaRPr>
          </a:p>
          <a:p>
            <a:pPr marL="342900" indent="-342900">
              <a:lnSpc>
                <a:spcPct val="150000"/>
              </a:lnSpc>
              <a:spcBef>
                <a:spcPts val="0"/>
              </a:spcBef>
            </a:pPr>
            <a:r>
              <a:rPr lang="zh-CN" altLang="en-US" dirty="0">
                <a:solidFill>
                  <a:schemeClr val="tx1"/>
                </a:solidFill>
                <a:latin typeface="黑体" panose="02010609060101010101" pitchFamily="49" charset="-122"/>
                <a:ea typeface="黑体" panose="02010609060101010101" pitchFamily="49" charset="-122"/>
              </a:rPr>
              <a:t>管理复杂，速度慢</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7032104" y="1931058"/>
            <a:ext cx="4648200" cy="2905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79376" y="312125"/>
            <a:ext cx="5257800" cy="373062"/>
          </a:xfrm>
        </p:spPr>
        <p:txBody>
          <a:bodyPr/>
          <a:lstStyle/>
          <a:p>
            <a:r>
              <a:rPr lang="zh-CN" altLang="en-US" dirty="0"/>
              <a:t>概述</a:t>
            </a:r>
            <a:endParaRPr lang="zh-CN" altLang="en-US" dirty="0"/>
          </a:p>
        </p:txBody>
      </p:sp>
      <p:sp>
        <p:nvSpPr>
          <p:cNvPr id="420867" name="Rectangle 3"/>
          <p:cNvSpPr>
            <a:spLocks noGrp="1" noChangeArrowheads="1"/>
          </p:cNvSpPr>
          <p:nvPr>
            <p:ph type="body" idx="1"/>
          </p:nvPr>
        </p:nvSpPr>
        <p:spPr>
          <a:xfrm>
            <a:off x="583332" y="928688"/>
            <a:ext cx="8072438" cy="457561"/>
          </a:xfrm>
        </p:spPr>
        <p:txBody>
          <a:bodyPr/>
          <a:lstStyle/>
          <a:p>
            <a:pPr>
              <a:lnSpc>
                <a:spcPct val="120000"/>
              </a:lnSpc>
              <a:spcBef>
                <a:spcPct val="0"/>
              </a:spcBef>
              <a:buFont typeface="Wingdings" panose="05000000000000000000" pitchFamily="2" charset="2"/>
              <a:buChar char="n"/>
            </a:pPr>
            <a:r>
              <a:rPr lang="zh-CN" altLang="en-US" dirty="0">
                <a:latin typeface="黑体" panose="02010609060101010101" pitchFamily="49" charset="-122"/>
                <a:ea typeface="黑体" panose="02010609060101010101" pitchFamily="49" charset="-122"/>
              </a:rPr>
              <a:t>虚拟存储系统的特征</a:t>
            </a:r>
            <a:endParaRPr lang="en-US" altLang="zh-CN" dirty="0">
              <a:latin typeface="黑体" panose="02010609060101010101" pitchFamily="49" charset="-122"/>
              <a:ea typeface="黑体" panose="02010609060101010101" pitchFamily="49" charset="-122"/>
            </a:endParaRPr>
          </a:p>
        </p:txBody>
      </p:sp>
      <p:sp>
        <p:nvSpPr>
          <p:cNvPr id="33796" name="TextBox 3"/>
          <p:cNvSpPr txBox="1">
            <a:spLocks noChangeArrowheads="1"/>
          </p:cNvSpPr>
          <p:nvPr/>
        </p:nvSpPr>
        <p:spPr bwMode="auto">
          <a:xfrm>
            <a:off x="940520" y="1500189"/>
            <a:ext cx="10412064" cy="4028795"/>
          </a:xfrm>
          <a:prstGeom prst="rect">
            <a:avLst/>
          </a:prstGeom>
          <a:noFill/>
          <a:ln w="9525">
            <a:noFill/>
            <a:miter lim="800000"/>
          </a:ln>
        </p:spPr>
        <p:txBody>
          <a:bodyPr wrap="square">
            <a:spAutoFit/>
          </a:bodyPr>
          <a:lstStyle/>
          <a:p>
            <a:pPr marL="342900" indent="-342900">
              <a:lnSpc>
                <a:spcPct val="150000"/>
              </a:lnSpc>
            </a:pPr>
            <a:r>
              <a:rPr lang="zh-CN" altLang="en-US" dirty="0">
                <a:solidFill>
                  <a:schemeClr val="tx1"/>
                </a:solidFill>
                <a:latin typeface="黑体" panose="02010609060101010101" pitchFamily="49" charset="-122"/>
                <a:ea typeface="黑体" panose="02010609060101010101" pitchFamily="49" charset="-122"/>
              </a:rPr>
              <a:t>程序员可以在比实际主存空间大得多的逻辑地址空间中编写程序</a:t>
            </a:r>
            <a:endParaRPr lang="en-US" altLang="zh-CN" dirty="0">
              <a:solidFill>
                <a:schemeClr val="tx1"/>
              </a:solidFill>
              <a:latin typeface="黑体" panose="02010609060101010101" pitchFamily="49" charset="-122"/>
              <a:ea typeface="黑体" panose="02010609060101010101" pitchFamily="49" charset="-122"/>
            </a:endParaRPr>
          </a:p>
          <a:p>
            <a:pPr marL="342900" indent="-342900">
              <a:lnSpc>
                <a:spcPct val="150000"/>
              </a:lnSpc>
            </a:pPr>
            <a:r>
              <a:rPr lang="zh-CN" altLang="en-US" dirty="0">
                <a:solidFill>
                  <a:schemeClr val="tx1"/>
                </a:solidFill>
                <a:latin typeface="黑体" panose="02010609060101010101" pitchFamily="49" charset="-122"/>
                <a:ea typeface="黑体" panose="02010609060101010101" pitchFamily="49" charset="-122"/>
              </a:rPr>
              <a:t>程序执行时，把当前需要的程序段和相应的数据块调入主存，其他暂不用的部分存放在磁盘上</a:t>
            </a:r>
            <a:endParaRPr lang="en-US" altLang="zh-CN" dirty="0">
              <a:solidFill>
                <a:schemeClr val="tx1"/>
              </a:solidFill>
              <a:latin typeface="黑体" panose="02010609060101010101" pitchFamily="49" charset="-122"/>
              <a:ea typeface="黑体" panose="02010609060101010101" pitchFamily="49" charset="-122"/>
            </a:endParaRPr>
          </a:p>
          <a:p>
            <a:pPr marL="342900" indent="-342900">
              <a:lnSpc>
                <a:spcPct val="150000"/>
              </a:lnSpc>
            </a:pPr>
            <a:r>
              <a:rPr lang="zh-CN" altLang="en-US" dirty="0">
                <a:solidFill>
                  <a:schemeClr val="tx1"/>
                </a:solidFill>
                <a:latin typeface="黑体" panose="02010609060101010101" pitchFamily="49" charset="-122"/>
                <a:ea typeface="黑体" panose="02010609060101010101" pitchFamily="49" charset="-122"/>
              </a:rPr>
              <a:t>指令执行时，通过硬件（</a:t>
            </a:r>
            <a:r>
              <a:rPr lang="en-US" altLang="zh-CN" dirty="0">
                <a:solidFill>
                  <a:schemeClr val="tx1"/>
                </a:solidFill>
                <a:latin typeface="黑体" panose="02010609060101010101" pitchFamily="49" charset="-122"/>
                <a:ea typeface="黑体" panose="02010609060101010101" pitchFamily="49" charset="-122"/>
              </a:rPr>
              <a:t>MMU</a:t>
            </a:r>
            <a:r>
              <a:rPr lang="zh-CN" altLang="en-US" dirty="0">
                <a:solidFill>
                  <a:schemeClr val="tx1"/>
                </a:solidFill>
                <a:latin typeface="黑体" panose="02010609060101010101" pitchFamily="49" charset="-122"/>
                <a:ea typeface="黑体" panose="02010609060101010101" pitchFamily="49" charset="-122"/>
              </a:rPr>
              <a:t>）将逻辑地址（也称虚拟地址或虚地址）转化为物理地址（也称主存地址或实地址）</a:t>
            </a:r>
            <a:endParaRPr lang="en-US" altLang="zh-CN" dirty="0">
              <a:solidFill>
                <a:schemeClr val="tx1"/>
              </a:solidFill>
              <a:latin typeface="黑体" panose="02010609060101010101" pitchFamily="49" charset="-122"/>
              <a:ea typeface="黑体" panose="02010609060101010101" pitchFamily="49" charset="-122"/>
            </a:endParaRPr>
          </a:p>
          <a:p>
            <a:pPr marL="342900" indent="-342900">
              <a:lnSpc>
                <a:spcPct val="150000"/>
              </a:lnSpc>
            </a:pPr>
            <a:r>
              <a:rPr lang="zh-CN" altLang="en-US" dirty="0">
                <a:solidFill>
                  <a:schemeClr val="tx1"/>
                </a:solidFill>
                <a:latin typeface="黑体" panose="02010609060101010101" pitchFamily="49" charset="-122"/>
                <a:ea typeface="黑体" panose="02010609060101010101" pitchFamily="49" charset="-122"/>
              </a:rPr>
              <a:t>在发生程序或数据访问失效时，由操作系统进行主存和磁盘之间的信息交换。</a:t>
            </a:r>
            <a:endParaRPr lang="en-US" altLang="zh-CN" sz="2000" dirty="0">
              <a:latin typeface="黑体" panose="02010609060101010101" pitchFamily="49" charset="-122"/>
              <a:ea typeface="黑体" panose="02010609060101010101" pitchFamily="49" charset="-122"/>
            </a:endParaRPr>
          </a:p>
          <a:p>
            <a:pPr marL="342900" indent="-342900">
              <a:lnSpc>
                <a:spcPct val="150000"/>
              </a:lnSpc>
            </a:pPr>
            <a:r>
              <a:rPr lang="zh-CN" altLang="en-US" dirty="0">
                <a:latin typeface="黑体" panose="02010609060101010101" pitchFamily="49" charset="-122"/>
                <a:ea typeface="黑体" panose="02010609060101010101" pitchFamily="49" charset="-122"/>
              </a:rPr>
              <a:t>虚拟存储器机制由硬件与操作系统共同协作实现，涉及到操作系统中的许多概念，如进程、进程的上下文切换、存储器管理（</a:t>
            </a:r>
            <a:r>
              <a:rPr lang="en-US" altLang="zh-CN" dirty="0">
                <a:latin typeface="黑体" panose="02010609060101010101" pitchFamily="49" charset="-122"/>
                <a:ea typeface="黑体" panose="02010609060101010101" pitchFamily="49" charset="-122"/>
              </a:rPr>
              <a:t>MMU</a:t>
            </a:r>
            <a:r>
              <a:rPr lang="zh-CN" altLang="en-US" dirty="0">
                <a:latin typeface="黑体" panose="02010609060101010101" pitchFamily="49" charset="-122"/>
                <a:ea typeface="黑体" panose="02010609060101010101" pitchFamily="49" charset="-122"/>
              </a:rPr>
              <a:t>）、虚拟地址空间、缺页处理等。</a:t>
            </a:r>
            <a:endParaRPr lang="zh-CN" altLang="en-US" dirty="0">
              <a:latin typeface="黑体" panose="02010609060101010101" pitchFamily="49" charset="-122"/>
              <a:ea typeface="黑体" panose="02010609060101010101" pitchFamily="49" charset="-122"/>
            </a:endParaRPr>
          </a:p>
          <a:p>
            <a:pPr marL="342900" indent="-342900">
              <a:lnSpc>
                <a:spcPct val="150000"/>
              </a:lnSpc>
            </a:pPr>
            <a:endParaRPr lang="zh-CN" altLang="en-US"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96">
                                            <p:txEl>
                                              <p:pRg st="0" end="0"/>
                                            </p:txEl>
                                          </p:spTgt>
                                        </p:tgtEl>
                                        <p:attrNameLst>
                                          <p:attrName>style.visibility</p:attrName>
                                        </p:attrNameLst>
                                      </p:cBhvr>
                                      <p:to>
                                        <p:strVal val="visible"/>
                                      </p:to>
                                    </p:set>
                                    <p:animEffect transition="in" filter="fade">
                                      <p:cBhvr>
                                        <p:cTn id="7" dur="500"/>
                                        <p:tgtEl>
                                          <p:spTgt spid="337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796">
                                            <p:txEl>
                                              <p:pRg st="1" end="1"/>
                                            </p:txEl>
                                          </p:spTgt>
                                        </p:tgtEl>
                                        <p:attrNameLst>
                                          <p:attrName>style.visibility</p:attrName>
                                        </p:attrNameLst>
                                      </p:cBhvr>
                                      <p:to>
                                        <p:strVal val="visible"/>
                                      </p:to>
                                    </p:set>
                                    <p:animEffect transition="in" filter="fade">
                                      <p:cBhvr>
                                        <p:cTn id="12" dur="500"/>
                                        <p:tgtEl>
                                          <p:spTgt spid="337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796">
                                            <p:txEl>
                                              <p:pRg st="2" end="2"/>
                                            </p:txEl>
                                          </p:spTgt>
                                        </p:tgtEl>
                                        <p:attrNameLst>
                                          <p:attrName>style.visibility</p:attrName>
                                        </p:attrNameLst>
                                      </p:cBhvr>
                                      <p:to>
                                        <p:strVal val="visible"/>
                                      </p:to>
                                    </p:set>
                                    <p:animEffect transition="in" filter="fade">
                                      <p:cBhvr>
                                        <p:cTn id="17" dur="500"/>
                                        <p:tgtEl>
                                          <p:spTgt spid="337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796">
                                            <p:txEl>
                                              <p:pRg st="3" end="3"/>
                                            </p:txEl>
                                          </p:spTgt>
                                        </p:tgtEl>
                                        <p:attrNameLst>
                                          <p:attrName>style.visibility</p:attrName>
                                        </p:attrNameLst>
                                      </p:cBhvr>
                                      <p:to>
                                        <p:strVal val="visible"/>
                                      </p:to>
                                    </p:set>
                                    <p:animEffect transition="in" filter="fade">
                                      <p:cBhvr>
                                        <p:cTn id="22" dur="500"/>
                                        <p:tgtEl>
                                          <p:spTgt spid="337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796">
                                            <p:txEl>
                                              <p:pRg st="4" end="4"/>
                                            </p:txEl>
                                          </p:spTgt>
                                        </p:tgtEl>
                                        <p:attrNameLst>
                                          <p:attrName>style.visibility</p:attrName>
                                        </p:attrNameLst>
                                      </p:cBhvr>
                                      <p:to>
                                        <p:strVal val="visible"/>
                                      </p:to>
                                    </p:set>
                                    <p:animEffect transition="in" filter="fade">
                                      <p:cBhvr>
                                        <p:cTn id="27" dur="500"/>
                                        <p:tgtEl>
                                          <p:spTgt spid="337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Group 8"/>
          <p:cNvGrpSpPr/>
          <p:nvPr/>
        </p:nvGrpSpPr>
        <p:grpSpPr bwMode="auto">
          <a:xfrm>
            <a:off x="2495550" y="981076"/>
            <a:ext cx="6840538" cy="5040313"/>
            <a:chOff x="521" y="618"/>
            <a:chExt cx="4309" cy="2948"/>
          </a:xfrm>
        </p:grpSpPr>
        <p:sp>
          <p:nvSpPr>
            <p:cNvPr id="34820" name="AutoShape 9" descr="羊皮纸"/>
            <p:cNvSpPr>
              <a:spLocks noChangeArrowheads="1"/>
            </p:cNvSpPr>
            <p:nvPr/>
          </p:nvSpPr>
          <p:spPr bwMode="auto">
            <a:xfrm>
              <a:off x="521" y="618"/>
              <a:ext cx="4309" cy="2948"/>
            </a:xfrm>
            <a:prstGeom prst="verticalScroll">
              <a:avLst>
                <a:gd name="adj" fmla="val 12500"/>
              </a:avLst>
            </a:prstGeom>
            <a:blipFill dpi="0" rotWithShape="1">
              <a:blip r:embed="rId1" cstate="print"/>
              <a:srcRect/>
              <a:tile tx="0" ty="0" sx="100000" sy="100000" flip="none" algn="tl"/>
            </a:blipFill>
            <a:ln w="12700">
              <a:solidFill>
                <a:srgbClr val="FF9900"/>
              </a:solidFill>
              <a:round/>
            </a:ln>
          </p:spPr>
          <p:txBody>
            <a:bodyPr lIns="63500" tIns="97200" rIns="63500" bIns="61200" anchor="ctr"/>
            <a:lstStyle/>
            <a:p>
              <a:pPr algn="ctr" eaLnBrk="0" hangingPunct="0"/>
              <a:endParaRPr lang="zh-CN" altLang="en-US"/>
            </a:p>
          </p:txBody>
        </p:sp>
        <p:sp>
          <p:nvSpPr>
            <p:cNvPr id="34821" name="Rectangle 10"/>
            <p:cNvSpPr>
              <a:spLocks noChangeArrowheads="1"/>
            </p:cNvSpPr>
            <p:nvPr/>
          </p:nvSpPr>
          <p:spPr bwMode="auto">
            <a:xfrm>
              <a:off x="1394" y="671"/>
              <a:ext cx="2948" cy="299"/>
            </a:xfrm>
            <a:prstGeom prst="rect">
              <a:avLst/>
            </a:prstGeom>
            <a:noFill/>
            <a:ln w="9525">
              <a:noFill/>
              <a:miter lim="800000"/>
            </a:ln>
          </p:spPr>
          <p:txBody>
            <a:bodyPr/>
            <a:lstStyle/>
            <a:p>
              <a:pPr algn="ctr" eaLnBrk="0" hangingPunct="0">
                <a:lnSpc>
                  <a:spcPct val="87000"/>
                </a:lnSpc>
                <a:buNone/>
              </a:pPr>
              <a:r>
                <a:rPr lang="zh-CN" altLang="en-US" sz="2800" dirty="0">
                  <a:solidFill>
                    <a:srgbClr val="FF0000"/>
                  </a:solidFill>
                  <a:latin typeface="楷体_GB2312"/>
                  <a:ea typeface="楷体_GB2312"/>
                  <a:cs typeface="楷体_GB2312"/>
                </a:rPr>
                <a:t>第八部分：虚拟存储器</a:t>
              </a:r>
              <a:endParaRPr lang="zh-CN" altLang="en-US" sz="2800" dirty="0">
                <a:solidFill>
                  <a:srgbClr val="FF0000"/>
                </a:solidFill>
                <a:latin typeface="楷体_GB2312"/>
                <a:ea typeface="楷体_GB2312"/>
                <a:cs typeface="楷体_GB2312"/>
              </a:endParaRPr>
            </a:p>
          </p:txBody>
        </p:sp>
        <p:sp>
          <p:nvSpPr>
            <p:cNvPr id="34822" name="Rectangle 11"/>
            <p:cNvSpPr>
              <a:spLocks noChangeArrowheads="1"/>
            </p:cNvSpPr>
            <p:nvPr/>
          </p:nvSpPr>
          <p:spPr bwMode="auto">
            <a:xfrm>
              <a:off x="1304" y="1131"/>
              <a:ext cx="2925" cy="2131"/>
            </a:xfrm>
            <a:prstGeom prst="rect">
              <a:avLst/>
            </a:prstGeom>
            <a:noFill/>
            <a:ln w="28575">
              <a:solidFill>
                <a:srgbClr val="05AD01"/>
              </a:solidFill>
              <a:miter lim="800000"/>
            </a:ln>
          </p:spPr>
          <p:txBody>
            <a:bodyPr lIns="63500" tIns="133200" rIns="63500" bIns="133200"/>
            <a:lstStyle/>
            <a:p>
              <a:pPr marL="609600" indent="-609600">
                <a:lnSpc>
                  <a:spcPct val="75000"/>
                </a:lnSpc>
                <a:spcBef>
                  <a:spcPct val="65000"/>
                </a:spcBef>
                <a:buClr>
                  <a:srgbClr val="FF0000"/>
                </a:buClr>
                <a:buFont typeface="Wingdings" panose="05000000000000000000" pitchFamily="2" charset="2"/>
                <a:buAutoNum type="ea1JpnChsDbPeriod"/>
              </a:pPr>
              <a:r>
                <a:rPr lang="zh-CN" altLang="en-US" sz="2000" dirty="0">
                  <a:solidFill>
                    <a:srgbClr val="B2B2B2"/>
                  </a:solidFill>
                </a:rPr>
                <a:t>辅助存储器（磁表面存储器）</a:t>
              </a:r>
              <a:endParaRPr lang="zh-CN" altLang="en-US" sz="2000" dirty="0">
                <a:solidFill>
                  <a:srgbClr val="B2B2B2"/>
                </a:solidFill>
              </a:endParaRPr>
            </a:p>
            <a:p>
              <a:pPr marL="609600" indent="-609600">
                <a:lnSpc>
                  <a:spcPct val="75000"/>
                </a:lnSpc>
                <a:spcBef>
                  <a:spcPct val="65000"/>
                </a:spcBef>
                <a:buClr>
                  <a:srgbClr val="FF0000"/>
                </a:buClr>
                <a:buFont typeface="Wingdings" panose="05000000000000000000" pitchFamily="2" charset="2"/>
                <a:buAutoNum type="ea1JpnChsDbPeriod"/>
              </a:pPr>
              <a:r>
                <a:rPr lang="zh-CN" altLang="en-US" sz="2000" dirty="0">
                  <a:solidFill>
                    <a:schemeClr val="accent2"/>
                  </a:solidFill>
                </a:rPr>
                <a:t>虚拟存储器</a:t>
              </a:r>
              <a:endParaRPr lang="en-US" altLang="zh-CN" sz="2000" dirty="0">
                <a:solidFill>
                  <a:schemeClr val="accent2"/>
                </a:solidFill>
              </a:endParaRPr>
            </a:p>
            <a:p>
              <a:pPr marL="903605" lvl="1" indent="-446405">
                <a:lnSpc>
                  <a:spcPct val="75000"/>
                </a:lnSpc>
                <a:spcBef>
                  <a:spcPct val="65000"/>
                </a:spcBef>
                <a:buClr>
                  <a:srgbClr val="FF0000"/>
                </a:buClr>
                <a:buFont typeface="楷体_GB2312"/>
                <a:buAutoNum type="arabicPeriod"/>
              </a:pPr>
              <a:r>
                <a:rPr lang="zh-CN" altLang="en-US" sz="2000" dirty="0">
                  <a:solidFill>
                    <a:schemeClr val="accent2"/>
                  </a:solidFill>
                </a:rPr>
                <a:t>概述</a:t>
              </a:r>
              <a:endParaRPr lang="en-US" altLang="zh-CN" sz="2000" dirty="0">
                <a:solidFill>
                  <a:schemeClr val="accent2"/>
                </a:solidFill>
              </a:endParaRPr>
            </a:p>
            <a:p>
              <a:pPr marL="903605" lvl="1" indent="-446405">
                <a:lnSpc>
                  <a:spcPct val="75000"/>
                </a:lnSpc>
                <a:spcBef>
                  <a:spcPct val="65000"/>
                </a:spcBef>
                <a:buClr>
                  <a:srgbClr val="FF0000"/>
                </a:buClr>
                <a:buFont typeface="楷体_GB2312"/>
                <a:buAutoNum type="arabicPeriod"/>
              </a:pPr>
              <a:r>
                <a:rPr lang="zh-CN" altLang="en-US" sz="2000" dirty="0">
                  <a:solidFill>
                    <a:schemeClr val="accent2"/>
                  </a:solidFill>
                </a:rPr>
                <a:t>页式虚拟存储器</a:t>
              </a:r>
              <a:endParaRPr lang="zh-CN" altLang="en-US" sz="2000" dirty="0">
                <a:solidFill>
                  <a:schemeClr val="accent2"/>
                </a:solidFill>
              </a:endParaRPr>
            </a:p>
          </p:txBody>
        </p:sp>
      </p:grpSp>
      <p:sp>
        <p:nvSpPr>
          <p:cNvPr id="6" name="左箭头 5"/>
          <p:cNvSpPr>
            <a:spLocks noChangeArrowheads="1"/>
          </p:cNvSpPr>
          <p:nvPr/>
        </p:nvSpPr>
        <p:spPr bwMode="auto">
          <a:xfrm>
            <a:off x="6667500" y="3215481"/>
            <a:ext cx="714375" cy="285750"/>
          </a:xfrm>
          <a:prstGeom prst="leftArrow">
            <a:avLst>
              <a:gd name="adj1" fmla="val 50000"/>
              <a:gd name="adj2" fmla="val 50000"/>
            </a:avLst>
          </a:prstGeom>
          <a:solidFill>
            <a:srgbClr val="FFFF00"/>
          </a:solidFill>
          <a:ln w="12700" algn="ctr">
            <a:solidFill>
              <a:schemeClr val="tx1"/>
            </a:solidFill>
            <a:round/>
          </a:ln>
        </p:spPr>
        <p:txBody>
          <a:bodyPr/>
          <a:lstStyle/>
          <a:p>
            <a:pPr algn="ctr" eaLnBrk="0" hangingPunct="0"/>
            <a:endParaRPr lang="zh-CN" alt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42156" y="185959"/>
            <a:ext cx="5257800" cy="373062"/>
          </a:xfrm>
        </p:spPr>
        <p:txBody>
          <a:bodyPr/>
          <a:lstStyle/>
          <a:p>
            <a:r>
              <a:rPr lang="zh-CN" altLang="en-US" dirty="0"/>
              <a:t>页式虚拟存储器</a:t>
            </a:r>
            <a:endParaRPr lang="zh-CN" altLang="en-US" dirty="0"/>
          </a:p>
        </p:txBody>
      </p:sp>
      <p:sp>
        <p:nvSpPr>
          <p:cNvPr id="331779" name="Rectangle 3"/>
          <p:cNvSpPr>
            <a:spLocks noGrp="1" noChangeArrowheads="1"/>
          </p:cNvSpPr>
          <p:nvPr>
            <p:ph type="body" idx="1"/>
          </p:nvPr>
        </p:nvSpPr>
        <p:spPr>
          <a:xfrm>
            <a:off x="551384" y="764704"/>
            <a:ext cx="11161240" cy="3929281"/>
          </a:xfrm>
        </p:spPr>
        <p:txBody>
          <a:bodyPr/>
          <a:lstStyle/>
          <a:p>
            <a:pPr>
              <a:lnSpc>
                <a:spcPct val="150000"/>
              </a:lnSpc>
              <a:spcBef>
                <a:spcPct val="0"/>
              </a:spcBef>
            </a:pPr>
            <a:r>
              <a:rPr lang="zh-CN" altLang="en-US" dirty="0">
                <a:ea typeface="宋体" panose="02010600030101010101" pitchFamily="2" charset="-122"/>
              </a:rPr>
              <a:t>页式虚拟存储器</a:t>
            </a:r>
            <a:endParaRPr lang="zh-CN" altLang="en-US" dirty="0">
              <a:ea typeface="宋体" panose="02010600030101010101" pitchFamily="2" charset="-122"/>
            </a:endParaRPr>
          </a:p>
          <a:p>
            <a:pPr lvl="1">
              <a:lnSpc>
                <a:spcPct val="150000"/>
              </a:lnSpc>
              <a:spcBef>
                <a:spcPct val="0"/>
              </a:spcBef>
            </a:pPr>
            <a:r>
              <a:rPr lang="zh-CN" altLang="en-US" sz="1800" dirty="0">
                <a:ea typeface="宋体" panose="02010600030101010101" pitchFamily="2" charset="-122"/>
              </a:rPr>
              <a:t>进程划分成相同长度的程序块（页），称为虚页（虚拟的页）；</a:t>
            </a:r>
            <a:endParaRPr lang="en-US" altLang="zh-CN" sz="1800" dirty="0">
              <a:ea typeface="宋体" panose="02010600030101010101" pitchFamily="2" charset="-122"/>
            </a:endParaRPr>
          </a:p>
          <a:p>
            <a:pPr lvl="1">
              <a:lnSpc>
                <a:spcPct val="150000"/>
              </a:lnSpc>
              <a:spcBef>
                <a:spcPct val="0"/>
              </a:spcBef>
            </a:pPr>
            <a:r>
              <a:rPr lang="zh-CN" altLang="en-US" sz="1800" dirty="0">
                <a:ea typeface="宋体" panose="02010600030101010101" pitchFamily="2" charset="-122"/>
              </a:rPr>
              <a:t>主存也分成大小相同的存储块（页），称为实页（物理的页）；</a:t>
            </a:r>
            <a:endParaRPr lang="en-US" altLang="zh-CN" sz="1800" dirty="0">
              <a:ea typeface="宋体" panose="02010600030101010101" pitchFamily="2" charset="-122"/>
            </a:endParaRPr>
          </a:p>
          <a:p>
            <a:pPr lvl="1">
              <a:lnSpc>
                <a:spcPct val="150000"/>
              </a:lnSpc>
              <a:spcBef>
                <a:spcPct val="0"/>
              </a:spcBef>
            </a:pPr>
            <a:r>
              <a:rPr lang="zh-CN" altLang="en-US" sz="1800" dirty="0">
                <a:ea typeface="宋体" panose="02010600030101010101" pitchFamily="2" charset="-122"/>
              </a:rPr>
              <a:t>主存按页顺序编号（实页号），每个独立编址的程序空间有自己的页号顺序（虚页号），通过调度，辅存中程序各页可离散装入主存不同实页位置。</a:t>
            </a:r>
            <a:endParaRPr lang="en-US" altLang="zh-CN" sz="1800" dirty="0">
              <a:ea typeface="宋体" panose="02010600030101010101" pitchFamily="2" charset="-122"/>
            </a:endParaRPr>
          </a:p>
          <a:p>
            <a:pPr lvl="1">
              <a:lnSpc>
                <a:spcPct val="150000"/>
              </a:lnSpc>
              <a:spcBef>
                <a:spcPct val="0"/>
              </a:spcBef>
            </a:pPr>
            <a:r>
              <a:rPr lang="en-US" altLang="zh-CN" sz="1800" dirty="0">
                <a:ea typeface="宋体" panose="02010600030101010101" pitchFamily="2" charset="-122"/>
              </a:rPr>
              <a:t>CPU</a:t>
            </a:r>
            <a:r>
              <a:rPr lang="zh-CN" altLang="en-US" sz="1800" dirty="0">
                <a:ea typeface="宋体" panose="02010600030101010101" pitchFamily="2" charset="-122"/>
              </a:rPr>
              <a:t>执行指令时，首先需将逻辑地址转换为主存的物理地址，地址转换由</a:t>
            </a:r>
            <a:r>
              <a:rPr lang="en-US" altLang="zh-CN" sz="1800" dirty="0">
                <a:ea typeface="宋体" panose="02010600030101010101" pitchFamily="2" charset="-122"/>
              </a:rPr>
              <a:t>CPU</a:t>
            </a:r>
            <a:r>
              <a:rPr lang="zh-CN" altLang="en-US" sz="1800" dirty="0">
                <a:ea typeface="宋体" panose="02010600030101010101" pitchFamily="2" charset="-122"/>
              </a:rPr>
              <a:t>中的</a:t>
            </a:r>
            <a:r>
              <a:rPr lang="en-US" altLang="zh-CN" sz="1800" dirty="0">
                <a:ea typeface="宋体" panose="02010600030101010101" pitchFamily="2" charset="-122"/>
              </a:rPr>
              <a:t>MMU</a:t>
            </a:r>
            <a:r>
              <a:rPr lang="zh-CN" altLang="en-US" sz="1800" dirty="0">
                <a:ea typeface="宋体" panose="02010600030101010101" pitchFamily="2" charset="-122"/>
              </a:rPr>
              <a:t>实现。</a:t>
            </a:r>
            <a:endParaRPr lang="en-US" altLang="zh-CN" sz="1800" dirty="0">
              <a:ea typeface="宋体" panose="02010600030101010101" pitchFamily="2" charset="-122"/>
            </a:endParaRPr>
          </a:p>
          <a:p>
            <a:pPr lvl="1">
              <a:lnSpc>
                <a:spcPct val="150000"/>
              </a:lnSpc>
              <a:spcBef>
                <a:spcPct val="0"/>
              </a:spcBef>
            </a:pPr>
            <a:r>
              <a:rPr lang="zh-CN" altLang="en-US" sz="1800" dirty="0">
                <a:solidFill>
                  <a:srgbClr val="FF0000"/>
                </a:solidFill>
                <a:ea typeface="宋体" panose="02010600030101010101" pitchFamily="2" charset="-122"/>
              </a:rPr>
              <a:t>页式调度</a:t>
            </a:r>
            <a:r>
              <a:rPr lang="zh-CN" altLang="en-US" sz="1800" dirty="0">
                <a:ea typeface="宋体" panose="02010600030101010101" pitchFamily="2" charset="-122"/>
              </a:rPr>
              <a:t>的优点是页内零头小，页表对程序员来说是透明的，地址变换快，调入操作简单；缺点是各页不是程序的独立模块，不便于实现程序和数据的保护（</a:t>
            </a:r>
            <a:r>
              <a:rPr lang="zh-CN" altLang="en-US" sz="1800" dirty="0">
                <a:solidFill>
                  <a:srgbClr val="FF0000"/>
                </a:solidFill>
                <a:ea typeface="宋体" panose="02010600030101010101" pitchFamily="2" charset="-122"/>
              </a:rPr>
              <a:t>段式管理</a:t>
            </a:r>
            <a:r>
              <a:rPr lang="zh-CN" altLang="en-US" sz="1800" dirty="0">
                <a:ea typeface="宋体" panose="02010600030101010101" pitchFamily="2" charset="-122"/>
              </a:rPr>
              <a:t>）。</a:t>
            </a:r>
            <a:endParaRPr lang="en-US" altLang="zh-CN" sz="1800" dirty="0">
              <a:ea typeface="宋体" panose="02010600030101010101" pitchFamily="2" charset="-122"/>
            </a:endParaRPr>
          </a:p>
          <a:p>
            <a:pPr lvl="1">
              <a:lnSpc>
                <a:spcPct val="150000"/>
              </a:lnSpc>
              <a:spcBef>
                <a:spcPct val="0"/>
              </a:spcBef>
            </a:pPr>
            <a:endParaRPr lang="en-US" altLang="zh-CN" dirty="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1199456" y="4365104"/>
            <a:ext cx="5508873" cy="1819065"/>
          </a:xfrm>
          <a:prstGeom prst="rect">
            <a:avLst/>
          </a:prstGeom>
        </p:spPr>
      </p:pic>
      <p:pic>
        <p:nvPicPr>
          <p:cNvPr id="3" name="图片 2"/>
          <p:cNvPicPr>
            <a:picLocks noChangeAspect="1"/>
          </p:cNvPicPr>
          <p:nvPr/>
        </p:nvPicPr>
        <p:blipFill>
          <a:blip r:embed="rId2"/>
          <a:stretch>
            <a:fillRect/>
          </a:stretch>
        </p:blipFill>
        <p:spPr>
          <a:xfrm>
            <a:off x="8616280" y="3861048"/>
            <a:ext cx="3189536" cy="26937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1779">
                                            <p:txEl>
                                              <p:pRg st="1" end="1"/>
                                            </p:txEl>
                                          </p:spTgt>
                                        </p:tgtEl>
                                        <p:attrNameLst>
                                          <p:attrName>style.visibility</p:attrName>
                                        </p:attrNameLst>
                                      </p:cBhvr>
                                      <p:to>
                                        <p:strVal val="visible"/>
                                      </p:to>
                                    </p:set>
                                    <p:animEffect transition="in" filter="fade">
                                      <p:cBhvr>
                                        <p:cTn id="7" dur="500"/>
                                        <p:tgtEl>
                                          <p:spTgt spid="3317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1779">
                                            <p:txEl>
                                              <p:pRg st="2" end="2"/>
                                            </p:txEl>
                                          </p:spTgt>
                                        </p:tgtEl>
                                        <p:attrNameLst>
                                          <p:attrName>style.visibility</p:attrName>
                                        </p:attrNameLst>
                                      </p:cBhvr>
                                      <p:to>
                                        <p:strVal val="visible"/>
                                      </p:to>
                                    </p:set>
                                    <p:animEffect transition="in" filter="fade">
                                      <p:cBhvr>
                                        <p:cTn id="12" dur="500"/>
                                        <p:tgtEl>
                                          <p:spTgt spid="33177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1779">
                                            <p:txEl>
                                              <p:pRg st="3" end="3"/>
                                            </p:txEl>
                                          </p:spTgt>
                                        </p:tgtEl>
                                        <p:attrNameLst>
                                          <p:attrName>style.visibility</p:attrName>
                                        </p:attrNameLst>
                                      </p:cBhvr>
                                      <p:to>
                                        <p:strVal val="visible"/>
                                      </p:to>
                                    </p:set>
                                    <p:animEffect transition="in" filter="fade">
                                      <p:cBhvr>
                                        <p:cTn id="17" dur="500"/>
                                        <p:tgtEl>
                                          <p:spTgt spid="33177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1779">
                                            <p:txEl>
                                              <p:pRg st="4" end="4"/>
                                            </p:txEl>
                                          </p:spTgt>
                                        </p:tgtEl>
                                        <p:attrNameLst>
                                          <p:attrName>style.visibility</p:attrName>
                                        </p:attrNameLst>
                                      </p:cBhvr>
                                      <p:to>
                                        <p:strVal val="visible"/>
                                      </p:to>
                                    </p:set>
                                    <p:animEffect transition="in" filter="fade">
                                      <p:cBhvr>
                                        <p:cTn id="22" dur="500"/>
                                        <p:tgtEl>
                                          <p:spTgt spid="331779">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1779">
                                            <p:txEl>
                                              <p:pRg st="5" end="5"/>
                                            </p:txEl>
                                          </p:spTgt>
                                        </p:tgtEl>
                                        <p:attrNameLst>
                                          <p:attrName>style.visibility</p:attrName>
                                        </p:attrNameLst>
                                      </p:cBhvr>
                                      <p:to>
                                        <p:strVal val="visible"/>
                                      </p:to>
                                    </p:set>
                                    <p:animEffect transition="in" filter="fade">
                                      <p:cBhvr>
                                        <p:cTn id="30" dur="500"/>
                                        <p:tgtEl>
                                          <p:spTgt spid="331779">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63352" y="188640"/>
            <a:ext cx="5257800" cy="373062"/>
          </a:xfrm>
        </p:spPr>
        <p:txBody>
          <a:bodyPr/>
          <a:lstStyle/>
          <a:p>
            <a:r>
              <a:rPr lang="zh-CN" altLang="en-US" dirty="0"/>
              <a:t>页式虚拟存储器</a:t>
            </a:r>
            <a:endParaRPr lang="zh-CN" altLang="en-US" dirty="0"/>
          </a:p>
        </p:txBody>
      </p:sp>
      <p:sp>
        <p:nvSpPr>
          <p:cNvPr id="420867" name="Rectangle 3"/>
          <p:cNvSpPr>
            <a:spLocks noGrp="1" noChangeArrowheads="1"/>
          </p:cNvSpPr>
          <p:nvPr>
            <p:ph type="body" idx="1"/>
          </p:nvPr>
        </p:nvSpPr>
        <p:spPr>
          <a:xfrm>
            <a:off x="623392" y="928688"/>
            <a:ext cx="11089232" cy="5394297"/>
          </a:xfrm>
        </p:spPr>
        <p:txBody>
          <a:bodyPr/>
          <a:lstStyle/>
          <a:p>
            <a:pPr>
              <a:lnSpc>
                <a:spcPct val="140000"/>
              </a:lnSpc>
              <a:spcAft>
                <a:spcPts val="0"/>
              </a:spcAft>
              <a:buFont typeface="Wingdings" panose="05000000000000000000" pitchFamily="2" charset="2"/>
              <a:buChar char="n"/>
              <a:defRPr/>
            </a:pPr>
            <a:r>
              <a:rPr lang="zh-CN" altLang="en-US" dirty="0">
                <a:ea typeface="宋体" panose="02010600030101010101" pitchFamily="2" charset="-122"/>
              </a:rPr>
              <a:t>虚存空间与物理空间</a:t>
            </a:r>
            <a:endParaRPr lang="en-US" altLang="zh-CN" dirty="0">
              <a:ea typeface="宋体" panose="02010600030101010101" pitchFamily="2" charset="-122"/>
            </a:endParaRPr>
          </a:p>
          <a:p>
            <a:pPr marL="809625" lvl="1" indent="-335280">
              <a:lnSpc>
                <a:spcPct val="140000"/>
              </a:lnSpc>
              <a:spcAft>
                <a:spcPts val="0"/>
              </a:spcAft>
              <a:defRPr/>
            </a:pPr>
            <a:r>
              <a:rPr lang="zh-CN" altLang="en-US" dirty="0">
                <a:ea typeface="宋体" panose="02010600030101010101" pitchFamily="2" charset="-122"/>
              </a:rPr>
              <a:t>用户程序空间：用户程序给出的指令和数据地址不是真正的主存实际地址，称为</a:t>
            </a:r>
            <a:r>
              <a:rPr lang="zh-CN" altLang="en-US" dirty="0">
                <a:solidFill>
                  <a:srgbClr val="FF0000"/>
                </a:solidFill>
                <a:ea typeface="宋体" panose="02010600030101010101" pitchFamily="2" charset="-122"/>
              </a:rPr>
              <a:t>虚地址或逻辑地址</a:t>
            </a:r>
            <a:r>
              <a:rPr lang="zh-CN" altLang="en-US" dirty="0">
                <a:ea typeface="宋体" panose="02010600030101010101" pitchFamily="2" charset="-122"/>
              </a:rPr>
              <a:t>，其对应的存储空间称为</a:t>
            </a:r>
            <a:r>
              <a:rPr lang="zh-CN" altLang="en-US" dirty="0">
                <a:solidFill>
                  <a:srgbClr val="FF0000"/>
                </a:solidFill>
                <a:ea typeface="宋体" panose="02010600030101010101" pitchFamily="2" charset="-122"/>
              </a:rPr>
              <a:t>虚存空间</a:t>
            </a:r>
            <a:r>
              <a:rPr lang="zh-CN" altLang="en-US" dirty="0">
                <a:ea typeface="宋体" panose="02010600030101010101" pitchFamily="2" charset="-122"/>
              </a:rPr>
              <a:t>或</a:t>
            </a:r>
            <a:r>
              <a:rPr lang="zh-CN" altLang="en-US" dirty="0">
                <a:solidFill>
                  <a:srgbClr val="FF0000"/>
                </a:solidFill>
                <a:ea typeface="宋体" panose="02010600030101010101" pitchFamily="2" charset="-122"/>
              </a:rPr>
              <a:t>逻辑地址空间</a:t>
            </a:r>
            <a:r>
              <a:rPr lang="zh-CN" altLang="en-US" dirty="0">
                <a:ea typeface="宋体" panose="02010600030101010101" pitchFamily="2" charset="-122"/>
              </a:rPr>
              <a:t>。</a:t>
            </a:r>
            <a:endParaRPr lang="en-US" altLang="zh-CN" dirty="0">
              <a:ea typeface="宋体" panose="02010600030101010101" pitchFamily="2" charset="-122"/>
            </a:endParaRPr>
          </a:p>
          <a:p>
            <a:pPr marL="809625" lvl="1" indent="-335280">
              <a:lnSpc>
                <a:spcPct val="140000"/>
              </a:lnSpc>
              <a:spcAft>
                <a:spcPts val="0"/>
              </a:spcAft>
              <a:defRPr/>
            </a:pPr>
            <a:r>
              <a:rPr lang="zh-CN" altLang="en-US" dirty="0">
                <a:ea typeface="宋体" panose="02010600030101010101" pitchFamily="2" charset="-122"/>
              </a:rPr>
              <a:t>物理内存空间：真正的主存实际地址称为</a:t>
            </a:r>
            <a:r>
              <a:rPr lang="zh-CN" altLang="en-US" dirty="0">
                <a:solidFill>
                  <a:srgbClr val="FF0000"/>
                </a:solidFill>
                <a:ea typeface="宋体" panose="02010600030101010101" pitchFamily="2" charset="-122"/>
              </a:rPr>
              <a:t>实地址</a:t>
            </a:r>
            <a:r>
              <a:rPr lang="zh-CN" altLang="en-US" dirty="0">
                <a:ea typeface="宋体" panose="02010600030101010101" pitchFamily="2" charset="-122"/>
              </a:rPr>
              <a:t>或</a:t>
            </a:r>
            <a:r>
              <a:rPr lang="zh-CN" altLang="en-US" dirty="0">
                <a:solidFill>
                  <a:srgbClr val="FF0000"/>
                </a:solidFill>
                <a:ea typeface="宋体" panose="02010600030101010101" pitchFamily="2" charset="-122"/>
              </a:rPr>
              <a:t>物理地址</a:t>
            </a:r>
            <a:r>
              <a:rPr lang="zh-CN" altLang="en-US" dirty="0">
                <a:ea typeface="宋体" panose="02010600030101010101" pitchFamily="2" charset="-122"/>
              </a:rPr>
              <a:t>，其对应的存储空间称为</a:t>
            </a:r>
            <a:r>
              <a:rPr lang="zh-CN" altLang="en-US" dirty="0">
                <a:solidFill>
                  <a:srgbClr val="FF0000"/>
                </a:solidFill>
                <a:ea typeface="宋体" panose="02010600030101010101" pitchFamily="2" charset="-122"/>
              </a:rPr>
              <a:t>物理空间</a:t>
            </a:r>
            <a:r>
              <a:rPr lang="zh-CN" altLang="en-US" dirty="0">
                <a:ea typeface="宋体" panose="02010600030101010101" pitchFamily="2" charset="-122"/>
              </a:rPr>
              <a:t>或</a:t>
            </a:r>
            <a:r>
              <a:rPr lang="zh-CN" altLang="en-US" dirty="0">
                <a:solidFill>
                  <a:srgbClr val="FF0000"/>
                </a:solidFill>
                <a:ea typeface="宋体" panose="02010600030101010101" pitchFamily="2" charset="-122"/>
              </a:rPr>
              <a:t>主存空间</a:t>
            </a:r>
            <a:r>
              <a:rPr lang="zh-CN" altLang="en-US" dirty="0">
                <a:ea typeface="宋体" panose="02010600030101010101" pitchFamily="2" charset="-122"/>
              </a:rPr>
              <a:t>。</a:t>
            </a:r>
            <a:endParaRPr lang="en-US" altLang="zh-CN" dirty="0">
              <a:ea typeface="宋体" panose="02010600030101010101" pitchFamily="2" charset="-122"/>
            </a:endParaRPr>
          </a:p>
          <a:p>
            <a:pPr marL="809625" lvl="1" indent="-335280">
              <a:lnSpc>
                <a:spcPct val="140000"/>
              </a:lnSpc>
              <a:spcAft>
                <a:spcPts val="0"/>
              </a:spcAft>
              <a:defRPr/>
            </a:pPr>
            <a:endParaRPr lang="zh-CN" altLang="en-US" dirty="0">
              <a:ea typeface="宋体" panose="02010600030101010101" pitchFamily="2" charset="-122"/>
            </a:endParaRPr>
          </a:p>
          <a:p>
            <a:pPr marL="425450" indent="-335280">
              <a:lnSpc>
                <a:spcPct val="140000"/>
              </a:lnSpc>
              <a:spcAft>
                <a:spcPts val="0"/>
              </a:spcAft>
              <a:buFont typeface="Wingdings" panose="05000000000000000000" pitchFamily="2" charset="2"/>
              <a:buChar char="n"/>
              <a:defRPr/>
            </a:pPr>
            <a:r>
              <a:rPr lang="zh-CN" altLang="en-US" sz="2600" dirty="0">
                <a:ea typeface="宋体" panose="02010600030101010101" pitchFamily="2" charset="-122"/>
              </a:rPr>
              <a:t>虚拟存储器要解决的问题</a:t>
            </a:r>
            <a:endParaRPr lang="en-US" altLang="zh-CN" sz="2600" dirty="0">
              <a:ea typeface="宋体" panose="02010600030101010101" pitchFamily="2" charset="-122"/>
            </a:endParaRPr>
          </a:p>
          <a:p>
            <a:pPr marL="809625" lvl="1" indent="-335280">
              <a:lnSpc>
                <a:spcPct val="140000"/>
              </a:lnSpc>
              <a:spcAft>
                <a:spcPts val="0"/>
              </a:spcAft>
              <a:defRPr/>
            </a:pPr>
            <a:r>
              <a:rPr lang="zh-CN" altLang="en-US" dirty="0">
                <a:ea typeface="宋体" panose="02010600030101010101" pitchFamily="2" charset="-122"/>
              </a:rPr>
              <a:t>虚存空间与物理空间之间的数据交换：交换哪些数据？每次交换多少？</a:t>
            </a:r>
            <a:endParaRPr lang="en-US" altLang="zh-CN" dirty="0">
              <a:ea typeface="宋体" panose="02010600030101010101" pitchFamily="2" charset="-122"/>
            </a:endParaRPr>
          </a:p>
          <a:p>
            <a:pPr marL="809625" lvl="1" indent="-335280">
              <a:lnSpc>
                <a:spcPct val="140000"/>
              </a:lnSpc>
              <a:spcAft>
                <a:spcPts val="0"/>
              </a:spcAft>
              <a:defRPr/>
            </a:pPr>
            <a:r>
              <a:rPr lang="zh-CN" altLang="en-US" dirty="0">
                <a:ea typeface="宋体" panose="02010600030101010101" pitchFamily="2" charset="-122"/>
              </a:rPr>
              <a:t>虚地址与实地址的转换问题：虚地址格式、实地址格式、怎么判断当前访问的虚地址对应的数据是不是在物理空间中，如何把虚地址转换为实地址？如何加速这种判断和转换？</a:t>
            </a:r>
            <a:endParaRPr lang="en-US" altLang="zh-CN" dirty="0">
              <a:ea typeface="宋体" panose="02010600030101010101" pitchFamily="2" charset="-122"/>
            </a:endParaRPr>
          </a:p>
          <a:p>
            <a:pPr marL="809625" lvl="1" indent="-335280">
              <a:lnSpc>
                <a:spcPct val="140000"/>
              </a:lnSpc>
              <a:spcAft>
                <a:spcPts val="0"/>
              </a:spcAft>
              <a:defRPr/>
            </a:pPr>
            <a:r>
              <a:rPr lang="zh-CN" altLang="en-US" dirty="0">
                <a:ea typeface="宋体" panose="02010600030101010101" pitchFamily="2" charset="-122"/>
              </a:rPr>
              <a:t>缺失处理和替换策略：访问的内容不在物理空间中怎么处理？</a:t>
            </a:r>
            <a:endParaRPr lang="zh-CN" altLang="en-US"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0867">
                                            <p:txEl>
                                              <p:pRg st="1" end="1"/>
                                            </p:txEl>
                                          </p:spTgt>
                                        </p:tgtEl>
                                        <p:attrNameLst>
                                          <p:attrName>style.visibility</p:attrName>
                                        </p:attrNameLst>
                                      </p:cBhvr>
                                      <p:to>
                                        <p:strVal val="visible"/>
                                      </p:to>
                                    </p:set>
                                    <p:animEffect transition="in" filter="fade">
                                      <p:cBhvr>
                                        <p:cTn id="7" dur="500"/>
                                        <p:tgtEl>
                                          <p:spTgt spid="42086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0867">
                                            <p:txEl>
                                              <p:pRg st="2" end="2"/>
                                            </p:txEl>
                                          </p:spTgt>
                                        </p:tgtEl>
                                        <p:attrNameLst>
                                          <p:attrName>style.visibility</p:attrName>
                                        </p:attrNameLst>
                                      </p:cBhvr>
                                      <p:to>
                                        <p:strVal val="visible"/>
                                      </p:to>
                                    </p:set>
                                    <p:animEffect transition="in" filter="fade">
                                      <p:cBhvr>
                                        <p:cTn id="12" dur="500"/>
                                        <p:tgtEl>
                                          <p:spTgt spid="4208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0867">
                                            <p:txEl>
                                              <p:pRg st="4" end="4"/>
                                            </p:txEl>
                                          </p:spTgt>
                                        </p:tgtEl>
                                        <p:attrNameLst>
                                          <p:attrName>style.visibility</p:attrName>
                                        </p:attrNameLst>
                                      </p:cBhvr>
                                      <p:to>
                                        <p:strVal val="visible"/>
                                      </p:to>
                                    </p:set>
                                    <p:animEffect transition="in" filter="fade">
                                      <p:cBhvr>
                                        <p:cTn id="17" dur="500"/>
                                        <p:tgtEl>
                                          <p:spTgt spid="42086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0867">
                                            <p:txEl>
                                              <p:pRg st="5" end="5"/>
                                            </p:txEl>
                                          </p:spTgt>
                                        </p:tgtEl>
                                        <p:attrNameLst>
                                          <p:attrName>style.visibility</p:attrName>
                                        </p:attrNameLst>
                                      </p:cBhvr>
                                      <p:to>
                                        <p:strVal val="visible"/>
                                      </p:to>
                                    </p:set>
                                    <p:animEffect transition="in" filter="fade">
                                      <p:cBhvr>
                                        <p:cTn id="22" dur="500"/>
                                        <p:tgtEl>
                                          <p:spTgt spid="42086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0867">
                                            <p:txEl>
                                              <p:pRg st="6" end="6"/>
                                            </p:txEl>
                                          </p:spTgt>
                                        </p:tgtEl>
                                        <p:attrNameLst>
                                          <p:attrName>style.visibility</p:attrName>
                                        </p:attrNameLst>
                                      </p:cBhvr>
                                      <p:to>
                                        <p:strVal val="visible"/>
                                      </p:to>
                                    </p:set>
                                    <p:animEffect transition="in" filter="fade">
                                      <p:cBhvr>
                                        <p:cTn id="27" dur="500"/>
                                        <p:tgtEl>
                                          <p:spTgt spid="42086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0867">
                                            <p:txEl>
                                              <p:pRg st="7" end="7"/>
                                            </p:txEl>
                                          </p:spTgt>
                                        </p:tgtEl>
                                        <p:attrNameLst>
                                          <p:attrName>style.visibility</p:attrName>
                                        </p:attrNameLst>
                                      </p:cBhvr>
                                      <p:to>
                                        <p:strVal val="visible"/>
                                      </p:to>
                                    </p:set>
                                    <p:animEffect transition="in" filter="fade">
                                      <p:cBhvr>
                                        <p:cTn id="32" dur="500"/>
                                        <p:tgtEl>
                                          <p:spTgt spid="42086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79376" y="167922"/>
            <a:ext cx="5257800" cy="373062"/>
          </a:xfrm>
        </p:spPr>
        <p:txBody>
          <a:bodyPr/>
          <a:lstStyle/>
          <a:p>
            <a:r>
              <a:rPr lang="zh-CN" altLang="en-US"/>
              <a:t>页式虚拟存储器</a:t>
            </a:r>
            <a:endParaRPr lang="zh-CN" altLang="en-US"/>
          </a:p>
        </p:txBody>
      </p:sp>
      <p:sp>
        <p:nvSpPr>
          <p:cNvPr id="331779" name="Rectangle 3"/>
          <p:cNvSpPr>
            <a:spLocks noGrp="1" noChangeArrowheads="1"/>
          </p:cNvSpPr>
          <p:nvPr>
            <p:ph type="body" idx="1"/>
          </p:nvPr>
        </p:nvSpPr>
        <p:spPr>
          <a:xfrm>
            <a:off x="551384" y="929209"/>
            <a:ext cx="6048672" cy="5058821"/>
          </a:xfrm>
        </p:spPr>
        <p:txBody>
          <a:bodyPr/>
          <a:lstStyle/>
          <a:p>
            <a:pPr>
              <a:lnSpc>
                <a:spcPct val="120000"/>
              </a:lnSpc>
              <a:spcBef>
                <a:spcPct val="0"/>
              </a:spcBef>
            </a:pPr>
            <a:r>
              <a:rPr lang="zh-CN" altLang="en-US" dirty="0">
                <a:ea typeface="宋体" panose="02010600030101010101" pitchFamily="2" charset="-122"/>
              </a:rPr>
              <a:t>页式虚拟存储器</a:t>
            </a:r>
            <a:endParaRPr lang="zh-CN" altLang="en-US" dirty="0">
              <a:ea typeface="宋体" panose="02010600030101010101" pitchFamily="2" charset="-122"/>
            </a:endParaRPr>
          </a:p>
          <a:p>
            <a:pPr lvl="1">
              <a:lnSpc>
                <a:spcPct val="120000"/>
              </a:lnSpc>
              <a:spcBef>
                <a:spcPct val="0"/>
              </a:spcBef>
              <a:spcAft>
                <a:spcPts val="1200"/>
              </a:spcAft>
            </a:pPr>
            <a:r>
              <a:rPr lang="zh-CN" altLang="en-US" dirty="0">
                <a:ea typeface="宋体" panose="02010600030101010101" pitchFamily="2" charset="-122"/>
              </a:rPr>
              <a:t>虚存（逻辑地址空间）和主存（物理地址空间）按固定大小分成若干页，虚存页称为</a:t>
            </a:r>
            <a:r>
              <a:rPr lang="zh-CN" altLang="en-US" dirty="0">
                <a:solidFill>
                  <a:srgbClr val="FF0000"/>
                </a:solidFill>
                <a:ea typeface="宋体" panose="02010600030101010101" pitchFamily="2" charset="-122"/>
              </a:rPr>
              <a:t>虚页</a:t>
            </a:r>
            <a:r>
              <a:rPr lang="zh-CN" altLang="en-US" dirty="0">
                <a:ea typeface="宋体" panose="02010600030101010101" pitchFamily="2" charset="-122"/>
              </a:rPr>
              <a:t>，主存页称为</a:t>
            </a:r>
            <a:r>
              <a:rPr lang="zh-CN" altLang="en-US" dirty="0">
                <a:solidFill>
                  <a:srgbClr val="FF0000"/>
                </a:solidFill>
                <a:ea typeface="宋体" panose="02010600030101010101" pitchFamily="2" charset="-122"/>
              </a:rPr>
              <a:t>实页</a:t>
            </a:r>
            <a:r>
              <a:rPr lang="zh-CN" altLang="en-US" dirty="0">
                <a:ea typeface="宋体" panose="02010600030101010101" pitchFamily="2" charset="-122"/>
              </a:rPr>
              <a:t>。辅存中程序按页调入内存；</a:t>
            </a:r>
            <a:endParaRPr lang="zh-CN" altLang="en-US" dirty="0">
              <a:ea typeface="宋体" panose="02010600030101010101" pitchFamily="2" charset="-122"/>
            </a:endParaRPr>
          </a:p>
          <a:p>
            <a:pPr lvl="1">
              <a:lnSpc>
                <a:spcPct val="120000"/>
              </a:lnSpc>
              <a:spcBef>
                <a:spcPct val="0"/>
              </a:spcBef>
              <a:spcAft>
                <a:spcPts val="1200"/>
              </a:spcAft>
            </a:pPr>
            <a:r>
              <a:rPr lang="zh-CN" altLang="en-US" dirty="0">
                <a:solidFill>
                  <a:srgbClr val="FF0000"/>
                </a:solidFill>
                <a:ea typeface="宋体" panose="02010600030101010101" pitchFamily="2" charset="-122"/>
              </a:rPr>
              <a:t>页表</a:t>
            </a:r>
            <a:r>
              <a:rPr lang="zh-CN" altLang="en-US" dirty="0">
                <a:ea typeface="宋体" panose="02010600030101010101" pitchFamily="2" charset="-122"/>
              </a:rPr>
              <a:t>：记录虚页与实页的映射关系，实现虚实地址的转换，页表建立在内存中，操作系统为每个进程建立一个页表。页表用虚页号作为索引，页表项包括虚页对应的</a:t>
            </a:r>
            <a:r>
              <a:rPr lang="zh-CN" altLang="en-US" dirty="0">
                <a:solidFill>
                  <a:srgbClr val="FF0000"/>
                </a:solidFill>
                <a:ea typeface="宋体" panose="02010600030101010101" pitchFamily="2" charset="-122"/>
              </a:rPr>
              <a:t>实页号和有效位</a:t>
            </a:r>
            <a:r>
              <a:rPr lang="zh-CN" altLang="en-US" dirty="0">
                <a:ea typeface="宋体" panose="02010600030101010101" pitchFamily="2" charset="-122"/>
              </a:rPr>
              <a:t>。</a:t>
            </a:r>
            <a:endParaRPr lang="zh-CN" altLang="en-US" dirty="0">
              <a:ea typeface="宋体" panose="02010600030101010101" pitchFamily="2" charset="-122"/>
            </a:endParaRPr>
          </a:p>
          <a:p>
            <a:pPr lvl="1">
              <a:lnSpc>
                <a:spcPct val="120000"/>
              </a:lnSpc>
              <a:spcBef>
                <a:spcPct val="0"/>
              </a:spcBef>
              <a:spcAft>
                <a:spcPts val="600"/>
              </a:spcAft>
            </a:pPr>
            <a:r>
              <a:rPr lang="zh-CN" altLang="en-US" dirty="0">
                <a:solidFill>
                  <a:srgbClr val="FF0000"/>
                </a:solidFill>
                <a:ea typeface="宋体" panose="02010600030101010101" pitchFamily="2" charset="-122"/>
              </a:rPr>
              <a:t>页表基址寄存器</a:t>
            </a:r>
            <a:r>
              <a:rPr lang="zh-CN" altLang="en-US" dirty="0">
                <a:ea typeface="宋体" panose="02010600030101010101" pitchFamily="2" charset="-122"/>
              </a:rPr>
              <a:t>：保存页表在内存中的首地址</a:t>
            </a:r>
            <a:endParaRPr lang="en-US" altLang="zh-CN" dirty="0">
              <a:ea typeface="宋体" panose="02010600030101010101" pitchFamily="2" charset="-122"/>
            </a:endParaRPr>
          </a:p>
          <a:p>
            <a:pPr lvl="1">
              <a:lnSpc>
                <a:spcPct val="120000"/>
              </a:lnSpc>
              <a:spcBef>
                <a:spcPct val="0"/>
              </a:spcBef>
            </a:pPr>
            <a:endParaRPr lang="en-US" altLang="zh-CN" dirty="0">
              <a:ea typeface="宋体" panose="02010600030101010101" pitchFamily="2" charset="-122"/>
            </a:endParaRPr>
          </a:p>
          <a:p>
            <a:pPr lvl="1">
              <a:lnSpc>
                <a:spcPct val="120000"/>
              </a:lnSpc>
              <a:spcBef>
                <a:spcPct val="0"/>
              </a:spcBef>
            </a:pPr>
            <a:r>
              <a:rPr lang="zh-CN" altLang="en-US" dirty="0">
                <a:ea typeface="宋体" panose="02010600030101010101" pitchFamily="2" charset="-122"/>
              </a:rPr>
              <a:t>虚地址格式：</a:t>
            </a:r>
            <a:endParaRPr lang="zh-CN" altLang="en-US" dirty="0">
              <a:solidFill>
                <a:srgbClr val="FF0000"/>
              </a:solidFill>
              <a:ea typeface="宋体" panose="02010600030101010101" pitchFamily="2" charset="-122"/>
            </a:endParaRPr>
          </a:p>
          <a:p>
            <a:pPr lvl="1">
              <a:lnSpc>
                <a:spcPct val="120000"/>
              </a:lnSpc>
              <a:spcBef>
                <a:spcPts val="1200"/>
              </a:spcBef>
            </a:pPr>
            <a:r>
              <a:rPr lang="zh-CN" altLang="en-US" dirty="0">
                <a:ea typeface="宋体" panose="02010600030101010101" pitchFamily="2" charset="-122"/>
              </a:rPr>
              <a:t>实地址格式：</a:t>
            </a:r>
            <a:endParaRPr lang="zh-CN" altLang="en-US" dirty="0">
              <a:solidFill>
                <a:srgbClr val="FF0000"/>
              </a:solidFill>
              <a:ea typeface="宋体" panose="02010600030101010101" pitchFamily="2" charset="-122"/>
            </a:endParaRPr>
          </a:p>
        </p:txBody>
      </p:sp>
      <p:grpSp>
        <p:nvGrpSpPr>
          <p:cNvPr id="8" name="组合 7"/>
          <p:cNvGrpSpPr/>
          <p:nvPr/>
        </p:nvGrpSpPr>
        <p:grpSpPr>
          <a:xfrm>
            <a:off x="3647728" y="5013177"/>
            <a:ext cx="2592288" cy="360040"/>
            <a:chOff x="2051720" y="5157192"/>
            <a:chExt cx="2592288" cy="360040"/>
          </a:xfrm>
        </p:grpSpPr>
        <p:sp>
          <p:nvSpPr>
            <p:cNvPr id="4" name="矩形 3"/>
            <p:cNvSpPr/>
            <p:nvPr/>
          </p:nvSpPr>
          <p:spPr bwMode="auto">
            <a:xfrm>
              <a:off x="2051720" y="5157192"/>
              <a:ext cx="1224136" cy="36004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endParaRPr lang="zh-CN" altLang="en-US" sz="2400" b="0">
                <a:solidFill>
                  <a:schemeClr val="accent1"/>
                </a:solidFill>
              </a:endParaRPr>
            </a:p>
          </p:txBody>
        </p:sp>
        <p:sp>
          <p:nvSpPr>
            <p:cNvPr id="5" name="矩形 4"/>
            <p:cNvSpPr/>
            <p:nvPr/>
          </p:nvSpPr>
          <p:spPr bwMode="auto">
            <a:xfrm>
              <a:off x="3275856" y="5157192"/>
              <a:ext cx="1368152" cy="36004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endParaRPr lang="zh-CN" altLang="en-US" sz="2400" b="0">
                <a:solidFill>
                  <a:schemeClr val="accent1"/>
                </a:solidFill>
              </a:endParaRPr>
            </a:p>
          </p:txBody>
        </p:sp>
        <p:sp>
          <p:nvSpPr>
            <p:cNvPr id="6" name="TextBox 5"/>
            <p:cNvSpPr txBox="1"/>
            <p:nvPr/>
          </p:nvSpPr>
          <p:spPr>
            <a:xfrm>
              <a:off x="2195736" y="5157192"/>
              <a:ext cx="936104" cy="327782"/>
            </a:xfrm>
            <a:prstGeom prst="rect">
              <a:avLst/>
            </a:prstGeom>
            <a:noFill/>
          </p:spPr>
          <p:txBody>
            <a:bodyPr wrap="square" rtlCol="0">
              <a:spAutoFit/>
            </a:bodyPr>
            <a:lstStyle/>
            <a:p>
              <a:pPr>
                <a:buNone/>
              </a:pPr>
              <a:r>
                <a:rPr lang="zh-CN" altLang="en-US" dirty="0"/>
                <a:t>虚页号</a:t>
              </a:r>
              <a:endParaRPr lang="zh-CN" altLang="en-US" dirty="0"/>
            </a:p>
          </p:txBody>
        </p:sp>
        <p:sp>
          <p:nvSpPr>
            <p:cNvPr id="7" name="TextBox 6"/>
            <p:cNvSpPr txBox="1"/>
            <p:nvPr/>
          </p:nvSpPr>
          <p:spPr>
            <a:xfrm>
              <a:off x="3347864" y="5157192"/>
              <a:ext cx="1224136" cy="327782"/>
            </a:xfrm>
            <a:prstGeom prst="rect">
              <a:avLst/>
            </a:prstGeom>
            <a:noFill/>
          </p:spPr>
          <p:txBody>
            <a:bodyPr wrap="square" rtlCol="0">
              <a:spAutoFit/>
            </a:bodyPr>
            <a:lstStyle/>
            <a:p>
              <a:pPr>
                <a:buNone/>
              </a:pPr>
              <a:r>
                <a:rPr lang="zh-CN" altLang="en-US" dirty="0"/>
                <a:t>页内地址</a:t>
              </a:r>
              <a:endParaRPr lang="zh-CN" altLang="en-US" dirty="0"/>
            </a:p>
          </p:txBody>
        </p:sp>
      </p:grpSp>
      <p:grpSp>
        <p:nvGrpSpPr>
          <p:cNvPr id="9" name="组合 8"/>
          <p:cNvGrpSpPr/>
          <p:nvPr/>
        </p:nvGrpSpPr>
        <p:grpSpPr>
          <a:xfrm>
            <a:off x="3647728" y="5604030"/>
            <a:ext cx="2592288" cy="360040"/>
            <a:chOff x="2051720" y="5157192"/>
            <a:chExt cx="2592288" cy="360040"/>
          </a:xfrm>
        </p:grpSpPr>
        <p:sp>
          <p:nvSpPr>
            <p:cNvPr id="10" name="矩形 9"/>
            <p:cNvSpPr/>
            <p:nvPr/>
          </p:nvSpPr>
          <p:spPr bwMode="auto">
            <a:xfrm>
              <a:off x="2051720" y="5157192"/>
              <a:ext cx="1224136" cy="36004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endParaRPr lang="zh-CN" altLang="en-US" sz="2400" b="0">
                <a:solidFill>
                  <a:schemeClr val="accent1"/>
                </a:solidFill>
              </a:endParaRPr>
            </a:p>
          </p:txBody>
        </p:sp>
        <p:sp>
          <p:nvSpPr>
            <p:cNvPr id="11" name="矩形 10"/>
            <p:cNvSpPr/>
            <p:nvPr/>
          </p:nvSpPr>
          <p:spPr bwMode="auto">
            <a:xfrm>
              <a:off x="3275856" y="5157192"/>
              <a:ext cx="1368152" cy="36004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endParaRPr lang="zh-CN" altLang="en-US" sz="2400" b="0">
                <a:solidFill>
                  <a:schemeClr val="accent1"/>
                </a:solidFill>
              </a:endParaRPr>
            </a:p>
          </p:txBody>
        </p:sp>
        <p:sp>
          <p:nvSpPr>
            <p:cNvPr id="12" name="TextBox 11"/>
            <p:cNvSpPr txBox="1"/>
            <p:nvPr/>
          </p:nvSpPr>
          <p:spPr>
            <a:xfrm>
              <a:off x="2195736" y="5157192"/>
              <a:ext cx="936104" cy="327782"/>
            </a:xfrm>
            <a:prstGeom prst="rect">
              <a:avLst/>
            </a:prstGeom>
            <a:noFill/>
          </p:spPr>
          <p:txBody>
            <a:bodyPr wrap="square" rtlCol="0">
              <a:spAutoFit/>
            </a:bodyPr>
            <a:lstStyle/>
            <a:p>
              <a:pPr>
                <a:buNone/>
              </a:pPr>
              <a:r>
                <a:rPr lang="zh-CN" altLang="en-US" dirty="0"/>
                <a:t>实页号</a:t>
              </a:r>
              <a:endParaRPr lang="zh-CN" altLang="en-US" dirty="0"/>
            </a:p>
          </p:txBody>
        </p:sp>
        <p:sp>
          <p:nvSpPr>
            <p:cNvPr id="13" name="TextBox 12"/>
            <p:cNvSpPr txBox="1"/>
            <p:nvPr/>
          </p:nvSpPr>
          <p:spPr>
            <a:xfrm>
              <a:off x="3347864" y="5157192"/>
              <a:ext cx="1224136" cy="327782"/>
            </a:xfrm>
            <a:prstGeom prst="rect">
              <a:avLst/>
            </a:prstGeom>
            <a:noFill/>
          </p:spPr>
          <p:txBody>
            <a:bodyPr wrap="square" rtlCol="0">
              <a:spAutoFit/>
            </a:bodyPr>
            <a:lstStyle/>
            <a:p>
              <a:pPr>
                <a:buNone/>
              </a:pPr>
              <a:r>
                <a:rPr lang="zh-CN" altLang="en-US" dirty="0"/>
                <a:t>页内地址</a:t>
              </a:r>
              <a:endParaRPr lang="zh-CN" altLang="en-US" dirty="0"/>
            </a:p>
          </p:txBody>
        </p:sp>
      </p:gr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14822" y="1340768"/>
            <a:ext cx="4193746" cy="374441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矩形 1"/>
          <p:cNvSpPr/>
          <p:nvPr/>
        </p:nvSpPr>
        <p:spPr>
          <a:xfrm>
            <a:off x="7824192" y="3429000"/>
            <a:ext cx="298480" cy="301621"/>
          </a:xfrm>
          <a:prstGeom prst="rect">
            <a:avLst/>
          </a:prstGeom>
        </p:spPr>
        <p:txBody>
          <a:bodyPr wrap="none">
            <a:spAutoFit/>
          </a:bodyPr>
          <a:lstStyle/>
          <a:p>
            <a:pPr>
              <a:buNone/>
            </a:pPr>
            <a:r>
              <a:rPr lang="zh-CN" altLang="en-US" sz="1600" dirty="0">
                <a:solidFill>
                  <a:srgbClr val="FF0000"/>
                </a:solidFill>
              </a:rPr>
              <a:t>1</a:t>
            </a:r>
            <a:endParaRPr lang="zh-CN" altLang="en-US" sz="1600" dirty="0">
              <a:solidFill>
                <a:srgbClr val="FF0000"/>
              </a:solidFill>
            </a:endParaRPr>
          </a:p>
        </p:txBody>
      </p:sp>
      <p:sp>
        <p:nvSpPr>
          <p:cNvPr id="16" name="矩形 15"/>
          <p:cNvSpPr/>
          <p:nvPr/>
        </p:nvSpPr>
        <p:spPr>
          <a:xfrm>
            <a:off x="7824192" y="3108111"/>
            <a:ext cx="298480" cy="301621"/>
          </a:xfrm>
          <a:prstGeom prst="rect">
            <a:avLst/>
          </a:prstGeom>
        </p:spPr>
        <p:txBody>
          <a:bodyPr wrap="none">
            <a:spAutoFit/>
          </a:bodyPr>
          <a:lstStyle/>
          <a:p>
            <a:pPr>
              <a:buNone/>
            </a:pPr>
            <a:r>
              <a:rPr lang="en-US" altLang="zh-CN" sz="1600" dirty="0">
                <a:solidFill>
                  <a:srgbClr val="FF0000"/>
                </a:solidFill>
              </a:rPr>
              <a:t>0</a:t>
            </a:r>
            <a:endParaRPr lang="zh-CN" altLang="en-US" sz="1600" dirty="0">
              <a:solidFill>
                <a:srgbClr val="FF0000"/>
              </a:solidFill>
            </a:endParaRPr>
          </a:p>
        </p:txBody>
      </p:sp>
      <p:sp>
        <p:nvSpPr>
          <p:cNvPr id="17" name="矩形 16"/>
          <p:cNvSpPr/>
          <p:nvPr/>
        </p:nvSpPr>
        <p:spPr>
          <a:xfrm>
            <a:off x="7824192" y="3749889"/>
            <a:ext cx="298480" cy="301621"/>
          </a:xfrm>
          <a:prstGeom prst="rect">
            <a:avLst/>
          </a:prstGeom>
        </p:spPr>
        <p:txBody>
          <a:bodyPr wrap="none">
            <a:spAutoFit/>
          </a:bodyPr>
          <a:lstStyle/>
          <a:p>
            <a:pPr>
              <a:buNone/>
            </a:pPr>
            <a:r>
              <a:rPr lang="en-US" altLang="zh-CN" sz="1600" dirty="0">
                <a:solidFill>
                  <a:srgbClr val="FF0000"/>
                </a:solidFill>
              </a:rPr>
              <a:t>2</a:t>
            </a:r>
            <a:endParaRPr lang="zh-CN" altLang="en-US" sz="1600" dirty="0">
              <a:solidFill>
                <a:srgbClr val="FF0000"/>
              </a:solidFill>
            </a:endParaRPr>
          </a:p>
        </p:txBody>
      </p:sp>
      <p:sp>
        <p:nvSpPr>
          <p:cNvPr id="18" name="矩形 17"/>
          <p:cNvSpPr/>
          <p:nvPr/>
        </p:nvSpPr>
        <p:spPr>
          <a:xfrm>
            <a:off x="7824192" y="4070778"/>
            <a:ext cx="298480" cy="301621"/>
          </a:xfrm>
          <a:prstGeom prst="rect">
            <a:avLst/>
          </a:prstGeom>
        </p:spPr>
        <p:txBody>
          <a:bodyPr wrap="none">
            <a:spAutoFit/>
          </a:bodyPr>
          <a:lstStyle/>
          <a:p>
            <a:pPr>
              <a:buNone/>
            </a:pPr>
            <a:r>
              <a:rPr lang="en-US" altLang="zh-CN" sz="1600" dirty="0">
                <a:solidFill>
                  <a:srgbClr val="FF0000"/>
                </a:solidFill>
              </a:rPr>
              <a:t>3</a:t>
            </a:r>
            <a:endParaRPr lang="zh-CN" altLang="en-US" sz="16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1779">
                                            <p:txEl>
                                              <p:pRg st="2" end="2"/>
                                            </p:txEl>
                                          </p:spTgt>
                                        </p:tgtEl>
                                        <p:attrNameLst>
                                          <p:attrName>style.visibility</p:attrName>
                                        </p:attrNameLst>
                                      </p:cBhvr>
                                      <p:to>
                                        <p:strVal val="visible"/>
                                      </p:to>
                                    </p:set>
                                    <p:animEffect transition="in" filter="fade">
                                      <p:cBhvr>
                                        <p:cTn id="7" dur="500"/>
                                        <p:tgtEl>
                                          <p:spTgt spid="33177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1779">
                                            <p:txEl>
                                              <p:pRg st="3" end="3"/>
                                            </p:txEl>
                                          </p:spTgt>
                                        </p:tgtEl>
                                        <p:attrNameLst>
                                          <p:attrName>style.visibility</p:attrName>
                                        </p:attrNameLst>
                                      </p:cBhvr>
                                      <p:to>
                                        <p:strVal val="visible"/>
                                      </p:to>
                                    </p:set>
                                    <p:animEffect transition="in" filter="fade">
                                      <p:cBhvr>
                                        <p:cTn id="12" dur="500"/>
                                        <p:tgtEl>
                                          <p:spTgt spid="33177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1779">
                                            <p:txEl>
                                              <p:pRg st="5" end="5"/>
                                            </p:txEl>
                                          </p:spTgt>
                                        </p:tgtEl>
                                        <p:attrNameLst>
                                          <p:attrName>style.visibility</p:attrName>
                                        </p:attrNameLst>
                                      </p:cBhvr>
                                      <p:to>
                                        <p:strVal val="visible"/>
                                      </p:to>
                                    </p:set>
                                    <p:animEffect transition="in" filter="fade">
                                      <p:cBhvr>
                                        <p:cTn id="17" dur="500"/>
                                        <p:tgtEl>
                                          <p:spTgt spid="331779">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31779">
                                            <p:txEl>
                                              <p:pRg st="6" end="6"/>
                                            </p:txEl>
                                          </p:spTgt>
                                        </p:tgtEl>
                                        <p:attrNameLst>
                                          <p:attrName>style.visibility</p:attrName>
                                        </p:attrNameLst>
                                      </p:cBhvr>
                                      <p:to>
                                        <p:strVal val="visible"/>
                                      </p:to>
                                    </p:set>
                                    <p:animEffect transition="in" filter="fade">
                                      <p:cBhvr>
                                        <p:cTn id="20" dur="500"/>
                                        <p:tgtEl>
                                          <p:spTgt spid="331779">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63352" y="184384"/>
            <a:ext cx="5257800" cy="373063"/>
          </a:xfrm>
        </p:spPr>
        <p:txBody>
          <a:bodyPr/>
          <a:lstStyle/>
          <a:p>
            <a:r>
              <a:rPr lang="zh-CN" altLang="en-US" dirty="0"/>
              <a:t>页式虚拟存储器</a:t>
            </a:r>
            <a:endParaRPr lang="zh-CN" altLang="en-US" dirty="0"/>
          </a:p>
        </p:txBody>
      </p:sp>
      <p:grpSp>
        <p:nvGrpSpPr>
          <p:cNvPr id="3" name="组合 2"/>
          <p:cNvGrpSpPr/>
          <p:nvPr/>
        </p:nvGrpSpPr>
        <p:grpSpPr>
          <a:xfrm>
            <a:off x="1055440" y="967744"/>
            <a:ext cx="5800725" cy="5470525"/>
            <a:chOff x="4615756" y="1000126"/>
            <a:chExt cx="5800725" cy="5470525"/>
          </a:xfrm>
        </p:grpSpPr>
        <p:sp>
          <p:nvSpPr>
            <p:cNvPr id="36867" name="Oval 26"/>
            <p:cNvSpPr>
              <a:spLocks noChangeArrowheads="1"/>
            </p:cNvSpPr>
            <p:nvPr/>
          </p:nvSpPr>
          <p:spPr bwMode="auto">
            <a:xfrm>
              <a:off x="4757490" y="1917700"/>
              <a:ext cx="2435225" cy="630238"/>
            </a:xfrm>
            <a:prstGeom prst="ellipse">
              <a:avLst/>
            </a:prstGeom>
            <a:noFill/>
            <a:ln w="12700">
              <a:solidFill>
                <a:schemeClr val="tx1"/>
              </a:solidFill>
              <a:round/>
            </a:ln>
          </p:spPr>
          <p:txBody>
            <a:bodyPr wrap="none" anchor="ctr"/>
            <a:lstStyle/>
            <a:p>
              <a:pPr algn="ctr" eaLnBrk="0" hangingPunct="0">
                <a:buNone/>
              </a:pPr>
              <a:endParaRPr lang="zh-CN" altLang="en-US"/>
            </a:p>
          </p:txBody>
        </p:sp>
        <p:sp>
          <p:nvSpPr>
            <p:cNvPr id="36868" name="Oval 31"/>
            <p:cNvSpPr>
              <a:spLocks noChangeArrowheads="1"/>
            </p:cNvSpPr>
            <p:nvPr/>
          </p:nvSpPr>
          <p:spPr bwMode="auto">
            <a:xfrm>
              <a:off x="4757490" y="5210175"/>
              <a:ext cx="2435225" cy="420688"/>
            </a:xfrm>
            <a:prstGeom prst="ellipse">
              <a:avLst/>
            </a:prstGeom>
            <a:noFill/>
            <a:ln w="12700">
              <a:solidFill>
                <a:schemeClr val="tx1"/>
              </a:solidFill>
              <a:round/>
            </a:ln>
          </p:spPr>
          <p:txBody>
            <a:bodyPr wrap="none" anchor="ctr"/>
            <a:lstStyle/>
            <a:p>
              <a:pPr algn="ctr" eaLnBrk="0" hangingPunct="0">
                <a:buNone/>
              </a:pPr>
              <a:endParaRPr lang="zh-CN" altLang="en-US"/>
            </a:p>
          </p:txBody>
        </p:sp>
        <p:sp>
          <p:nvSpPr>
            <p:cNvPr id="36869" name="Rectangle 33"/>
            <p:cNvSpPr>
              <a:spLocks noChangeArrowheads="1"/>
            </p:cNvSpPr>
            <p:nvPr/>
          </p:nvSpPr>
          <p:spPr bwMode="auto">
            <a:xfrm>
              <a:off x="4757490" y="5210175"/>
              <a:ext cx="2435225" cy="209550"/>
            </a:xfrm>
            <a:prstGeom prst="rect">
              <a:avLst/>
            </a:prstGeom>
            <a:solidFill>
              <a:schemeClr val="bg1"/>
            </a:solidFill>
            <a:ln w="12700">
              <a:solidFill>
                <a:schemeClr val="bg1"/>
              </a:solidFill>
              <a:miter lim="800000"/>
            </a:ln>
          </p:spPr>
          <p:txBody>
            <a:bodyPr wrap="none" anchor="ctr"/>
            <a:lstStyle/>
            <a:p>
              <a:pPr algn="ctr" eaLnBrk="0" hangingPunct="0">
                <a:buNone/>
              </a:pPr>
              <a:endParaRPr lang="zh-CN" altLang="en-US"/>
            </a:p>
          </p:txBody>
        </p:sp>
        <p:sp>
          <p:nvSpPr>
            <p:cNvPr id="36870" name="Line 27"/>
            <p:cNvSpPr>
              <a:spLocks noChangeShapeType="1"/>
            </p:cNvSpPr>
            <p:nvPr/>
          </p:nvSpPr>
          <p:spPr bwMode="auto">
            <a:xfrm>
              <a:off x="4757489" y="2197101"/>
              <a:ext cx="0" cy="3222625"/>
            </a:xfrm>
            <a:prstGeom prst="line">
              <a:avLst/>
            </a:prstGeom>
            <a:noFill/>
            <a:ln w="12700">
              <a:solidFill>
                <a:schemeClr val="tx1"/>
              </a:solidFill>
              <a:round/>
            </a:ln>
          </p:spPr>
          <p:txBody>
            <a:bodyPr/>
            <a:lstStyle/>
            <a:p>
              <a:pPr>
                <a:buNone/>
              </a:pPr>
              <a:endParaRPr lang="zh-CN" altLang="en-US"/>
            </a:p>
          </p:txBody>
        </p:sp>
        <p:sp>
          <p:nvSpPr>
            <p:cNvPr id="36871" name="Line 28"/>
            <p:cNvSpPr>
              <a:spLocks noChangeShapeType="1"/>
            </p:cNvSpPr>
            <p:nvPr/>
          </p:nvSpPr>
          <p:spPr bwMode="auto">
            <a:xfrm>
              <a:off x="7192714" y="2268539"/>
              <a:ext cx="0" cy="3151187"/>
            </a:xfrm>
            <a:prstGeom prst="line">
              <a:avLst/>
            </a:prstGeom>
            <a:noFill/>
            <a:ln w="12700">
              <a:solidFill>
                <a:schemeClr val="tx1"/>
              </a:solidFill>
              <a:round/>
            </a:ln>
          </p:spPr>
          <p:txBody>
            <a:bodyPr/>
            <a:lstStyle/>
            <a:p>
              <a:pPr>
                <a:buNone/>
              </a:pPr>
              <a:endParaRPr lang="zh-CN" altLang="en-US"/>
            </a:p>
          </p:txBody>
        </p:sp>
        <p:sp>
          <p:nvSpPr>
            <p:cNvPr id="36872" name="Rectangle 21"/>
            <p:cNvSpPr>
              <a:spLocks noChangeArrowheads="1"/>
            </p:cNvSpPr>
            <p:nvPr/>
          </p:nvSpPr>
          <p:spPr bwMode="auto">
            <a:xfrm>
              <a:off x="5330578" y="2828925"/>
              <a:ext cx="1360487" cy="488950"/>
            </a:xfrm>
            <a:prstGeom prst="rect">
              <a:avLst/>
            </a:prstGeom>
            <a:solidFill>
              <a:srgbClr val="FFFF49"/>
            </a:solidFill>
            <a:ln w="12700">
              <a:solidFill>
                <a:schemeClr val="tx1"/>
              </a:solidFill>
              <a:miter lim="800000"/>
            </a:ln>
          </p:spPr>
          <p:txBody>
            <a:bodyPr wrap="none" anchor="ctr"/>
            <a:lstStyle/>
            <a:p>
              <a:pPr algn="ctr" eaLnBrk="0" hangingPunct="0">
                <a:buNone/>
              </a:pPr>
              <a:r>
                <a:rPr lang="zh-CN" altLang="en-US" sz="2000" dirty="0">
                  <a:solidFill>
                    <a:srgbClr val="0000FF"/>
                  </a:solidFill>
                </a:rPr>
                <a:t>虚页0</a:t>
              </a:r>
              <a:endParaRPr lang="zh-CN" altLang="en-US" sz="2000" dirty="0">
                <a:solidFill>
                  <a:srgbClr val="0000FF"/>
                </a:solidFill>
              </a:endParaRPr>
            </a:p>
          </p:txBody>
        </p:sp>
        <p:sp>
          <p:nvSpPr>
            <p:cNvPr id="36873" name="Rectangle 22"/>
            <p:cNvSpPr>
              <a:spLocks noChangeArrowheads="1"/>
            </p:cNvSpPr>
            <p:nvPr/>
          </p:nvSpPr>
          <p:spPr bwMode="auto">
            <a:xfrm>
              <a:off x="5330578" y="3317875"/>
              <a:ext cx="1360487" cy="490538"/>
            </a:xfrm>
            <a:prstGeom prst="rect">
              <a:avLst/>
            </a:prstGeom>
            <a:solidFill>
              <a:srgbClr val="FFFF49"/>
            </a:solidFill>
            <a:ln w="12700">
              <a:solidFill>
                <a:schemeClr val="tx1"/>
              </a:solidFill>
              <a:miter lim="800000"/>
            </a:ln>
          </p:spPr>
          <p:txBody>
            <a:bodyPr wrap="none" anchor="ctr"/>
            <a:lstStyle/>
            <a:p>
              <a:pPr algn="ctr" eaLnBrk="0" hangingPunct="0">
                <a:buNone/>
              </a:pPr>
              <a:r>
                <a:rPr lang="zh-CN" altLang="en-US" sz="2000" dirty="0">
                  <a:solidFill>
                    <a:srgbClr val="0000FF"/>
                  </a:solidFill>
                </a:rPr>
                <a:t>虚页1</a:t>
              </a:r>
              <a:endParaRPr lang="zh-CN" altLang="en-US" sz="2000" dirty="0">
                <a:solidFill>
                  <a:srgbClr val="0000FF"/>
                </a:solidFill>
              </a:endParaRPr>
            </a:p>
          </p:txBody>
        </p:sp>
        <p:sp>
          <p:nvSpPr>
            <p:cNvPr id="36874" name="Rectangle 23"/>
            <p:cNvSpPr>
              <a:spLocks noChangeArrowheads="1"/>
            </p:cNvSpPr>
            <p:nvPr/>
          </p:nvSpPr>
          <p:spPr bwMode="auto">
            <a:xfrm>
              <a:off x="5330578" y="3808414"/>
              <a:ext cx="1360487" cy="490537"/>
            </a:xfrm>
            <a:prstGeom prst="rect">
              <a:avLst/>
            </a:prstGeom>
            <a:solidFill>
              <a:srgbClr val="FFFF49"/>
            </a:solidFill>
            <a:ln w="12700">
              <a:solidFill>
                <a:schemeClr val="tx1"/>
              </a:solidFill>
              <a:miter lim="800000"/>
            </a:ln>
          </p:spPr>
          <p:txBody>
            <a:bodyPr wrap="none" anchor="ctr"/>
            <a:lstStyle/>
            <a:p>
              <a:pPr algn="ctr" eaLnBrk="0" hangingPunct="0">
                <a:buNone/>
              </a:pPr>
              <a:r>
                <a:rPr lang="zh-CN" altLang="en-US" sz="2000" dirty="0">
                  <a:solidFill>
                    <a:srgbClr val="0000FF"/>
                  </a:solidFill>
                </a:rPr>
                <a:t>虚页2</a:t>
              </a:r>
              <a:endParaRPr lang="zh-CN" altLang="en-US" sz="2000" dirty="0">
                <a:solidFill>
                  <a:srgbClr val="0000FF"/>
                </a:solidFill>
              </a:endParaRPr>
            </a:p>
          </p:txBody>
        </p:sp>
        <p:sp>
          <p:nvSpPr>
            <p:cNvPr id="36875" name="Rectangle 24"/>
            <p:cNvSpPr>
              <a:spLocks noChangeArrowheads="1"/>
            </p:cNvSpPr>
            <p:nvPr/>
          </p:nvSpPr>
          <p:spPr bwMode="auto">
            <a:xfrm>
              <a:off x="5330578" y="4298950"/>
              <a:ext cx="1360487" cy="490538"/>
            </a:xfrm>
            <a:prstGeom prst="rect">
              <a:avLst/>
            </a:prstGeom>
            <a:solidFill>
              <a:srgbClr val="FFFF49"/>
            </a:solidFill>
            <a:ln w="12700">
              <a:solidFill>
                <a:schemeClr val="tx1"/>
              </a:solidFill>
              <a:miter lim="800000"/>
            </a:ln>
          </p:spPr>
          <p:txBody>
            <a:bodyPr wrap="none" anchor="ctr"/>
            <a:lstStyle/>
            <a:p>
              <a:pPr algn="ctr" eaLnBrk="0" hangingPunct="0">
                <a:buNone/>
              </a:pPr>
              <a:r>
                <a:rPr lang="zh-CN" altLang="en-US" sz="2000" dirty="0">
                  <a:solidFill>
                    <a:srgbClr val="0000FF"/>
                  </a:solidFill>
                </a:rPr>
                <a:t>虚页3</a:t>
              </a:r>
              <a:endParaRPr lang="zh-CN" altLang="en-US" sz="2000" dirty="0">
                <a:solidFill>
                  <a:srgbClr val="0000FF"/>
                </a:solidFill>
              </a:endParaRPr>
            </a:p>
          </p:txBody>
        </p:sp>
        <p:sp>
          <p:nvSpPr>
            <p:cNvPr id="36876" name="Rectangle 25"/>
            <p:cNvSpPr>
              <a:spLocks noChangeArrowheads="1"/>
            </p:cNvSpPr>
            <p:nvPr/>
          </p:nvSpPr>
          <p:spPr bwMode="auto">
            <a:xfrm>
              <a:off x="5330578" y="4789489"/>
              <a:ext cx="1360487" cy="490537"/>
            </a:xfrm>
            <a:prstGeom prst="rect">
              <a:avLst/>
            </a:prstGeom>
            <a:solidFill>
              <a:srgbClr val="FFFF49"/>
            </a:solidFill>
            <a:ln w="12700">
              <a:solidFill>
                <a:schemeClr val="tx1"/>
              </a:solidFill>
              <a:miter lim="800000"/>
            </a:ln>
          </p:spPr>
          <p:txBody>
            <a:bodyPr wrap="none" anchor="ctr"/>
            <a:lstStyle/>
            <a:p>
              <a:pPr algn="ctr" eaLnBrk="0" hangingPunct="0">
                <a:buNone/>
              </a:pPr>
              <a:r>
                <a:rPr lang="zh-CN" altLang="en-US" sz="2000" dirty="0">
                  <a:solidFill>
                    <a:srgbClr val="0000FF"/>
                  </a:solidFill>
                </a:rPr>
                <a:t>虚页4</a:t>
              </a:r>
              <a:endParaRPr lang="zh-CN" altLang="en-US" sz="2000" dirty="0">
                <a:solidFill>
                  <a:srgbClr val="0000FF"/>
                </a:solidFill>
              </a:endParaRPr>
            </a:p>
          </p:txBody>
        </p:sp>
        <p:sp>
          <p:nvSpPr>
            <p:cNvPr id="36877" name="Text Box 34"/>
            <p:cNvSpPr txBox="1">
              <a:spLocks noChangeArrowheads="1"/>
            </p:cNvSpPr>
            <p:nvPr/>
          </p:nvSpPr>
          <p:spPr bwMode="auto">
            <a:xfrm>
              <a:off x="4914651" y="1357314"/>
              <a:ext cx="2415009" cy="353943"/>
            </a:xfrm>
            <a:prstGeom prst="rect">
              <a:avLst/>
            </a:prstGeom>
            <a:noFill/>
            <a:ln w="12700">
              <a:noFill/>
              <a:miter lim="800000"/>
            </a:ln>
          </p:spPr>
          <p:txBody>
            <a:bodyPr wrap="square">
              <a:spAutoFit/>
            </a:bodyPr>
            <a:lstStyle/>
            <a:p>
              <a:pPr algn="ctr" eaLnBrk="0" hangingPunct="0">
                <a:spcBef>
                  <a:spcPct val="50000"/>
                </a:spcBef>
                <a:buNone/>
              </a:pPr>
              <a:r>
                <a:rPr lang="zh-CN" altLang="en-US" sz="2000" dirty="0">
                  <a:solidFill>
                    <a:srgbClr val="0000FF"/>
                  </a:solidFill>
                </a:rPr>
                <a:t>程序</a:t>
              </a:r>
              <a:r>
                <a:rPr lang="en-US" altLang="zh-CN" sz="2000" dirty="0">
                  <a:solidFill>
                    <a:srgbClr val="0000FF"/>
                  </a:solidFill>
                </a:rPr>
                <a:t>A</a:t>
              </a:r>
              <a:r>
                <a:rPr lang="zh-CN" altLang="en-US" sz="2000" dirty="0">
                  <a:solidFill>
                    <a:srgbClr val="0000FF"/>
                  </a:solidFill>
                </a:rPr>
                <a:t>（在辅存中）</a:t>
              </a:r>
              <a:endParaRPr lang="en-US" altLang="zh-CN" sz="2000" dirty="0">
                <a:solidFill>
                  <a:srgbClr val="0000FF"/>
                </a:solidFill>
              </a:endParaRPr>
            </a:p>
          </p:txBody>
        </p:sp>
        <p:sp>
          <p:nvSpPr>
            <p:cNvPr id="36878" name="Rectangle 37"/>
            <p:cNvSpPr>
              <a:spLocks noChangeArrowheads="1"/>
            </p:cNvSpPr>
            <p:nvPr/>
          </p:nvSpPr>
          <p:spPr bwMode="auto">
            <a:xfrm>
              <a:off x="9627940" y="1987550"/>
              <a:ext cx="644525" cy="490538"/>
            </a:xfrm>
            <a:prstGeom prst="rect">
              <a:avLst/>
            </a:prstGeom>
            <a:noFill/>
            <a:ln w="12700">
              <a:solidFill>
                <a:schemeClr val="bg1"/>
              </a:solidFill>
              <a:miter lim="800000"/>
            </a:ln>
          </p:spPr>
          <p:txBody>
            <a:bodyPr wrap="none" anchor="ctr"/>
            <a:lstStyle/>
            <a:p>
              <a:pPr algn="ctr" eaLnBrk="0" hangingPunct="0">
                <a:buNone/>
              </a:pPr>
              <a:r>
                <a:rPr lang="zh-CN" altLang="en-US"/>
                <a:t>页13</a:t>
              </a:r>
              <a:endParaRPr lang="zh-CN" altLang="en-US"/>
            </a:p>
          </p:txBody>
        </p:sp>
        <p:sp>
          <p:nvSpPr>
            <p:cNvPr id="36879" name="Rectangle 38"/>
            <p:cNvSpPr>
              <a:spLocks noChangeArrowheads="1"/>
            </p:cNvSpPr>
            <p:nvPr/>
          </p:nvSpPr>
          <p:spPr bwMode="auto">
            <a:xfrm>
              <a:off x="9627940" y="2478089"/>
              <a:ext cx="644525" cy="490537"/>
            </a:xfrm>
            <a:prstGeom prst="rect">
              <a:avLst/>
            </a:prstGeom>
            <a:noFill/>
            <a:ln w="12700">
              <a:solidFill>
                <a:schemeClr val="bg1"/>
              </a:solidFill>
              <a:miter lim="800000"/>
            </a:ln>
          </p:spPr>
          <p:txBody>
            <a:bodyPr wrap="none" anchor="ctr"/>
            <a:lstStyle/>
            <a:p>
              <a:pPr algn="ctr" eaLnBrk="0" hangingPunct="0">
                <a:buNone/>
              </a:pPr>
              <a:r>
                <a:rPr lang="zh-CN" altLang="en-US"/>
                <a:t>页14</a:t>
              </a:r>
              <a:endParaRPr lang="zh-CN" altLang="en-US"/>
            </a:p>
          </p:txBody>
        </p:sp>
        <p:sp>
          <p:nvSpPr>
            <p:cNvPr id="36880" name="Rectangle 39"/>
            <p:cNvSpPr>
              <a:spLocks noChangeArrowheads="1"/>
            </p:cNvSpPr>
            <p:nvPr/>
          </p:nvSpPr>
          <p:spPr bwMode="auto">
            <a:xfrm>
              <a:off x="9627940" y="2968625"/>
              <a:ext cx="644525" cy="490538"/>
            </a:xfrm>
            <a:prstGeom prst="rect">
              <a:avLst/>
            </a:prstGeom>
            <a:noFill/>
            <a:ln w="12700">
              <a:solidFill>
                <a:schemeClr val="bg1"/>
              </a:solidFill>
              <a:miter lim="800000"/>
            </a:ln>
          </p:spPr>
          <p:txBody>
            <a:bodyPr wrap="none" anchor="ctr"/>
            <a:lstStyle/>
            <a:p>
              <a:pPr algn="ctr" eaLnBrk="0" hangingPunct="0">
                <a:buNone/>
              </a:pPr>
              <a:r>
                <a:rPr lang="zh-CN" altLang="en-US" dirty="0"/>
                <a:t>页15</a:t>
              </a:r>
              <a:endParaRPr lang="zh-CN" altLang="en-US" dirty="0"/>
            </a:p>
          </p:txBody>
        </p:sp>
        <p:sp>
          <p:nvSpPr>
            <p:cNvPr id="36881" name="Rectangle 40"/>
            <p:cNvSpPr>
              <a:spLocks noChangeArrowheads="1"/>
            </p:cNvSpPr>
            <p:nvPr/>
          </p:nvSpPr>
          <p:spPr bwMode="auto">
            <a:xfrm>
              <a:off x="9627940" y="3459164"/>
              <a:ext cx="644525" cy="490537"/>
            </a:xfrm>
            <a:prstGeom prst="rect">
              <a:avLst/>
            </a:prstGeom>
            <a:noFill/>
            <a:ln w="12700">
              <a:solidFill>
                <a:schemeClr val="bg1"/>
              </a:solidFill>
              <a:miter lim="800000"/>
            </a:ln>
          </p:spPr>
          <p:txBody>
            <a:bodyPr wrap="none" anchor="ctr"/>
            <a:lstStyle/>
            <a:p>
              <a:pPr algn="ctr" eaLnBrk="0" hangingPunct="0">
                <a:buNone/>
              </a:pPr>
              <a:r>
                <a:rPr lang="zh-CN" altLang="en-US" dirty="0"/>
                <a:t>页16</a:t>
              </a:r>
              <a:endParaRPr lang="zh-CN" altLang="en-US" dirty="0"/>
            </a:p>
          </p:txBody>
        </p:sp>
        <p:sp>
          <p:nvSpPr>
            <p:cNvPr id="36882" name="Rectangle 41"/>
            <p:cNvSpPr>
              <a:spLocks noChangeArrowheads="1"/>
            </p:cNvSpPr>
            <p:nvPr/>
          </p:nvSpPr>
          <p:spPr bwMode="auto">
            <a:xfrm>
              <a:off x="9627940" y="3949700"/>
              <a:ext cx="644525" cy="488950"/>
            </a:xfrm>
            <a:prstGeom prst="rect">
              <a:avLst/>
            </a:prstGeom>
            <a:noFill/>
            <a:ln w="12700">
              <a:solidFill>
                <a:schemeClr val="bg1"/>
              </a:solidFill>
              <a:miter lim="800000"/>
            </a:ln>
          </p:spPr>
          <p:txBody>
            <a:bodyPr wrap="none" anchor="ctr"/>
            <a:lstStyle/>
            <a:p>
              <a:pPr algn="ctr" eaLnBrk="0" hangingPunct="0">
                <a:buNone/>
              </a:pPr>
              <a:r>
                <a:rPr lang="zh-CN" altLang="en-US"/>
                <a:t>页17</a:t>
              </a:r>
              <a:endParaRPr lang="zh-CN" altLang="en-US"/>
            </a:p>
          </p:txBody>
        </p:sp>
        <p:sp>
          <p:nvSpPr>
            <p:cNvPr id="36883" name="Rectangle 42"/>
            <p:cNvSpPr>
              <a:spLocks noChangeArrowheads="1"/>
            </p:cNvSpPr>
            <p:nvPr/>
          </p:nvSpPr>
          <p:spPr bwMode="auto">
            <a:xfrm>
              <a:off x="9627940" y="4438650"/>
              <a:ext cx="644525" cy="490538"/>
            </a:xfrm>
            <a:prstGeom prst="rect">
              <a:avLst/>
            </a:prstGeom>
            <a:noFill/>
            <a:ln w="12700">
              <a:solidFill>
                <a:schemeClr val="bg1"/>
              </a:solidFill>
              <a:miter lim="800000"/>
            </a:ln>
          </p:spPr>
          <p:txBody>
            <a:bodyPr wrap="none" anchor="ctr"/>
            <a:lstStyle/>
            <a:p>
              <a:pPr algn="ctr" eaLnBrk="0" hangingPunct="0">
                <a:buNone/>
              </a:pPr>
              <a:r>
                <a:rPr lang="zh-CN" altLang="en-US" dirty="0"/>
                <a:t>页18</a:t>
              </a:r>
              <a:endParaRPr lang="zh-CN" altLang="en-US" dirty="0"/>
            </a:p>
          </p:txBody>
        </p:sp>
        <p:sp>
          <p:nvSpPr>
            <p:cNvPr id="36884" name="Rectangle 43"/>
            <p:cNvSpPr>
              <a:spLocks noChangeArrowheads="1"/>
            </p:cNvSpPr>
            <p:nvPr/>
          </p:nvSpPr>
          <p:spPr bwMode="auto">
            <a:xfrm>
              <a:off x="9627940" y="4929189"/>
              <a:ext cx="644525" cy="490537"/>
            </a:xfrm>
            <a:prstGeom prst="rect">
              <a:avLst/>
            </a:prstGeom>
            <a:noFill/>
            <a:ln w="12700">
              <a:solidFill>
                <a:schemeClr val="bg1"/>
              </a:solidFill>
              <a:miter lim="800000"/>
            </a:ln>
          </p:spPr>
          <p:txBody>
            <a:bodyPr wrap="none" anchor="ctr"/>
            <a:lstStyle/>
            <a:p>
              <a:pPr algn="ctr" eaLnBrk="0" hangingPunct="0">
                <a:buNone/>
              </a:pPr>
              <a:r>
                <a:rPr lang="zh-CN" altLang="en-US"/>
                <a:t>页19</a:t>
              </a:r>
              <a:endParaRPr lang="zh-CN" altLang="en-US"/>
            </a:p>
          </p:txBody>
        </p:sp>
        <p:sp>
          <p:nvSpPr>
            <p:cNvPr id="36885" name="Rectangle 44"/>
            <p:cNvSpPr>
              <a:spLocks noChangeArrowheads="1"/>
            </p:cNvSpPr>
            <p:nvPr/>
          </p:nvSpPr>
          <p:spPr bwMode="auto">
            <a:xfrm>
              <a:off x="9627940" y="5419725"/>
              <a:ext cx="644525" cy="490538"/>
            </a:xfrm>
            <a:prstGeom prst="rect">
              <a:avLst/>
            </a:prstGeom>
            <a:noFill/>
            <a:ln w="12700">
              <a:solidFill>
                <a:schemeClr val="bg1"/>
              </a:solidFill>
              <a:miter lim="800000"/>
            </a:ln>
          </p:spPr>
          <p:txBody>
            <a:bodyPr wrap="none" anchor="ctr"/>
            <a:lstStyle/>
            <a:p>
              <a:pPr algn="ctr" eaLnBrk="0" hangingPunct="0">
                <a:buNone/>
              </a:pPr>
              <a:r>
                <a:rPr lang="zh-CN" altLang="en-US"/>
                <a:t>页20</a:t>
              </a:r>
              <a:endParaRPr lang="zh-CN" altLang="en-US"/>
            </a:p>
          </p:txBody>
        </p:sp>
        <p:sp>
          <p:nvSpPr>
            <p:cNvPr id="36886" name="Rectangle 45"/>
            <p:cNvSpPr>
              <a:spLocks noChangeArrowheads="1"/>
            </p:cNvSpPr>
            <p:nvPr/>
          </p:nvSpPr>
          <p:spPr bwMode="auto">
            <a:xfrm>
              <a:off x="9624393" y="5870382"/>
              <a:ext cx="644525" cy="490537"/>
            </a:xfrm>
            <a:prstGeom prst="rect">
              <a:avLst/>
            </a:prstGeom>
            <a:noFill/>
            <a:ln w="12700">
              <a:solidFill>
                <a:schemeClr val="bg1"/>
              </a:solidFill>
              <a:miter lim="800000"/>
            </a:ln>
          </p:spPr>
          <p:txBody>
            <a:bodyPr wrap="none" anchor="ctr"/>
            <a:lstStyle/>
            <a:p>
              <a:pPr algn="ctr" eaLnBrk="0" hangingPunct="0">
                <a:buNone/>
              </a:pPr>
              <a:r>
                <a:rPr lang="zh-CN" altLang="en-US" dirty="0"/>
                <a:t>页21</a:t>
              </a:r>
              <a:endParaRPr lang="zh-CN" altLang="en-US" dirty="0"/>
            </a:p>
          </p:txBody>
        </p:sp>
        <p:sp>
          <p:nvSpPr>
            <p:cNvPr id="36887" name="Rectangle 46"/>
            <p:cNvSpPr>
              <a:spLocks noChangeArrowheads="1"/>
            </p:cNvSpPr>
            <p:nvPr/>
          </p:nvSpPr>
          <p:spPr bwMode="auto">
            <a:xfrm>
              <a:off x="9627940" y="1497014"/>
              <a:ext cx="644525" cy="490537"/>
            </a:xfrm>
            <a:prstGeom prst="rect">
              <a:avLst/>
            </a:prstGeom>
            <a:noFill/>
            <a:ln w="12700">
              <a:solidFill>
                <a:schemeClr val="bg1"/>
              </a:solidFill>
              <a:miter lim="800000"/>
            </a:ln>
          </p:spPr>
          <p:txBody>
            <a:bodyPr wrap="none" anchor="ctr"/>
            <a:lstStyle/>
            <a:p>
              <a:pPr algn="ctr" eaLnBrk="0" hangingPunct="0">
                <a:buNone/>
              </a:pPr>
              <a:r>
                <a:rPr lang="zh-CN" altLang="en-US"/>
                <a:t>页12</a:t>
              </a:r>
              <a:endParaRPr lang="zh-CN" altLang="en-US"/>
            </a:p>
          </p:txBody>
        </p:sp>
        <p:sp>
          <p:nvSpPr>
            <p:cNvPr id="36888" name="Rectangle 6"/>
            <p:cNvSpPr>
              <a:spLocks noChangeArrowheads="1"/>
            </p:cNvSpPr>
            <p:nvPr/>
          </p:nvSpPr>
          <p:spPr bwMode="auto">
            <a:xfrm>
              <a:off x="8267453" y="1987550"/>
              <a:ext cx="1360487" cy="490538"/>
            </a:xfrm>
            <a:prstGeom prst="rect">
              <a:avLst/>
            </a:prstGeom>
            <a:solidFill>
              <a:srgbClr val="C0C0C0"/>
            </a:solidFill>
            <a:ln w="12700">
              <a:solidFill>
                <a:schemeClr val="tx1"/>
              </a:solidFill>
              <a:miter lim="800000"/>
            </a:ln>
          </p:spPr>
          <p:txBody>
            <a:bodyPr wrap="none" anchor="ctr"/>
            <a:lstStyle/>
            <a:p>
              <a:pPr algn="ctr" eaLnBrk="0" hangingPunct="0">
                <a:buNone/>
              </a:pPr>
              <a:endParaRPr lang="zh-CN" altLang="en-US"/>
            </a:p>
          </p:txBody>
        </p:sp>
        <p:sp>
          <p:nvSpPr>
            <p:cNvPr id="36889" name="Rectangle 7"/>
            <p:cNvSpPr>
              <a:spLocks noChangeArrowheads="1"/>
            </p:cNvSpPr>
            <p:nvPr/>
          </p:nvSpPr>
          <p:spPr bwMode="auto">
            <a:xfrm>
              <a:off x="8267453" y="2478089"/>
              <a:ext cx="1360487" cy="490537"/>
            </a:xfrm>
            <a:prstGeom prst="rect">
              <a:avLst/>
            </a:prstGeom>
            <a:solidFill>
              <a:srgbClr val="FFFF49"/>
            </a:solidFill>
            <a:ln w="12700">
              <a:solidFill>
                <a:schemeClr val="tx1"/>
              </a:solidFill>
              <a:miter lim="800000"/>
            </a:ln>
          </p:spPr>
          <p:txBody>
            <a:bodyPr wrap="none" anchor="ctr"/>
            <a:lstStyle/>
            <a:p>
              <a:pPr algn="ctr" eaLnBrk="0" hangingPunct="0">
                <a:buNone/>
              </a:pPr>
              <a:r>
                <a:rPr lang="en-US" altLang="zh-CN" sz="2000"/>
                <a:t>A</a:t>
              </a:r>
              <a:r>
                <a:rPr lang="zh-CN" altLang="en-US" sz="2000"/>
                <a:t>的页0</a:t>
              </a:r>
              <a:endParaRPr lang="zh-CN" altLang="en-US" sz="2000"/>
            </a:p>
          </p:txBody>
        </p:sp>
        <p:sp>
          <p:nvSpPr>
            <p:cNvPr id="36890" name="Rectangle 8"/>
            <p:cNvSpPr>
              <a:spLocks noChangeArrowheads="1"/>
            </p:cNvSpPr>
            <p:nvPr/>
          </p:nvSpPr>
          <p:spPr bwMode="auto">
            <a:xfrm>
              <a:off x="8267453" y="2968625"/>
              <a:ext cx="1360487" cy="490538"/>
            </a:xfrm>
            <a:prstGeom prst="rect">
              <a:avLst/>
            </a:prstGeom>
            <a:solidFill>
              <a:srgbClr val="C0C0C0"/>
            </a:solidFill>
            <a:ln w="12700">
              <a:solidFill>
                <a:schemeClr val="tx1"/>
              </a:solidFill>
              <a:miter lim="800000"/>
            </a:ln>
          </p:spPr>
          <p:txBody>
            <a:bodyPr wrap="none" anchor="ctr"/>
            <a:lstStyle/>
            <a:p>
              <a:pPr algn="ctr" eaLnBrk="0" hangingPunct="0">
                <a:buNone/>
              </a:pPr>
              <a:endParaRPr lang="zh-CN" altLang="en-US"/>
            </a:p>
          </p:txBody>
        </p:sp>
        <p:sp>
          <p:nvSpPr>
            <p:cNvPr id="36891" name="Rectangle 9"/>
            <p:cNvSpPr>
              <a:spLocks noChangeArrowheads="1"/>
            </p:cNvSpPr>
            <p:nvPr/>
          </p:nvSpPr>
          <p:spPr bwMode="auto">
            <a:xfrm>
              <a:off x="8267453" y="3459164"/>
              <a:ext cx="1360487" cy="490537"/>
            </a:xfrm>
            <a:prstGeom prst="rect">
              <a:avLst/>
            </a:prstGeom>
            <a:solidFill>
              <a:srgbClr val="FFFF49"/>
            </a:solidFill>
            <a:ln w="12700">
              <a:solidFill>
                <a:schemeClr val="tx1"/>
              </a:solidFill>
              <a:miter lim="800000"/>
            </a:ln>
          </p:spPr>
          <p:txBody>
            <a:bodyPr wrap="none" anchor="ctr"/>
            <a:lstStyle/>
            <a:p>
              <a:pPr algn="ctr" eaLnBrk="0" hangingPunct="0">
                <a:buNone/>
              </a:pPr>
              <a:r>
                <a:rPr lang="en-US" altLang="zh-CN" sz="2000"/>
                <a:t>A</a:t>
              </a:r>
              <a:r>
                <a:rPr lang="zh-CN" altLang="en-US" sz="2000"/>
                <a:t>的页1</a:t>
              </a:r>
              <a:endParaRPr lang="zh-CN" altLang="en-US" sz="2000"/>
            </a:p>
          </p:txBody>
        </p:sp>
        <p:sp>
          <p:nvSpPr>
            <p:cNvPr id="36892" name="Rectangle 10"/>
            <p:cNvSpPr>
              <a:spLocks noChangeArrowheads="1"/>
            </p:cNvSpPr>
            <p:nvPr/>
          </p:nvSpPr>
          <p:spPr bwMode="auto">
            <a:xfrm>
              <a:off x="8267453" y="3949700"/>
              <a:ext cx="1360487" cy="488950"/>
            </a:xfrm>
            <a:prstGeom prst="rect">
              <a:avLst/>
            </a:prstGeom>
            <a:solidFill>
              <a:srgbClr val="FFFF49"/>
            </a:solidFill>
            <a:ln w="12700">
              <a:solidFill>
                <a:schemeClr val="tx1"/>
              </a:solidFill>
              <a:miter lim="800000"/>
            </a:ln>
          </p:spPr>
          <p:txBody>
            <a:bodyPr wrap="none" anchor="ctr"/>
            <a:lstStyle/>
            <a:p>
              <a:pPr algn="ctr" eaLnBrk="0" hangingPunct="0">
                <a:buNone/>
              </a:pPr>
              <a:r>
                <a:rPr lang="en-US" altLang="zh-CN" sz="2000"/>
                <a:t>A</a:t>
              </a:r>
              <a:r>
                <a:rPr lang="zh-CN" altLang="en-US" sz="2000"/>
                <a:t>的页2</a:t>
              </a:r>
              <a:endParaRPr lang="zh-CN" altLang="en-US" sz="2000"/>
            </a:p>
          </p:txBody>
        </p:sp>
        <p:sp>
          <p:nvSpPr>
            <p:cNvPr id="36893" name="Rectangle 11"/>
            <p:cNvSpPr>
              <a:spLocks noChangeArrowheads="1"/>
            </p:cNvSpPr>
            <p:nvPr/>
          </p:nvSpPr>
          <p:spPr bwMode="auto">
            <a:xfrm>
              <a:off x="8267453" y="4438650"/>
              <a:ext cx="1360487" cy="490538"/>
            </a:xfrm>
            <a:prstGeom prst="rect">
              <a:avLst/>
            </a:prstGeom>
            <a:solidFill>
              <a:srgbClr val="C0C0C0"/>
            </a:solidFill>
            <a:ln w="12700">
              <a:solidFill>
                <a:schemeClr val="tx1"/>
              </a:solidFill>
              <a:miter lim="800000"/>
            </a:ln>
          </p:spPr>
          <p:txBody>
            <a:bodyPr wrap="none" anchor="ctr"/>
            <a:lstStyle/>
            <a:p>
              <a:pPr algn="ctr" eaLnBrk="0" hangingPunct="0">
                <a:buNone/>
              </a:pPr>
              <a:endParaRPr lang="zh-CN" altLang="en-US"/>
            </a:p>
          </p:txBody>
        </p:sp>
        <p:sp>
          <p:nvSpPr>
            <p:cNvPr id="36894" name="Rectangle 12"/>
            <p:cNvSpPr>
              <a:spLocks noChangeArrowheads="1"/>
            </p:cNvSpPr>
            <p:nvPr/>
          </p:nvSpPr>
          <p:spPr bwMode="auto">
            <a:xfrm>
              <a:off x="8267453" y="4929189"/>
              <a:ext cx="1360487" cy="490537"/>
            </a:xfrm>
            <a:prstGeom prst="rect">
              <a:avLst/>
            </a:prstGeom>
            <a:solidFill>
              <a:srgbClr val="FFFF49"/>
            </a:solidFill>
            <a:ln w="12700">
              <a:solidFill>
                <a:schemeClr val="tx1"/>
              </a:solidFill>
              <a:miter lim="800000"/>
            </a:ln>
          </p:spPr>
          <p:txBody>
            <a:bodyPr wrap="none" anchor="ctr"/>
            <a:lstStyle/>
            <a:p>
              <a:pPr algn="ctr" eaLnBrk="0" hangingPunct="0">
                <a:buNone/>
              </a:pPr>
              <a:r>
                <a:rPr lang="en-US" altLang="zh-CN" sz="2000"/>
                <a:t>A</a:t>
              </a:r>
              <a:r>
                <a:rPr lang="zh-CN" altLang="en-US" sz="2000"/>
                <a:t>的页3</a:t>
              </a:r>
              <a:endParaRPr lang="zh-CN" altLang="en-US" sz="2000"/>
            </a:p>
          </p:txBody>
        </p:sp>
        <p:sp>
          <p:nvSpPr>
            <p:cNvPr id="36895" name="Rectangle 13"/>
            <p:cNvSpPr>
              <a:spLocks noChangeArrowheads="1"/>
            </p:cNvSpPr>
            <p:nvPr/>
          </p:nvSpPr>
          <p:spPr bwMode="auto">
            <a:xfrm>
              <a:off x="8267453" y="5419725"/>
              <a:ext cx="1360487" cy="490538"/>
            </a:xfrm>
            <a:prstGeom prst="rect">
              <a:avLst/>
            </a:prstGeom>
            <a:solidFill>
              <a:srgbClr val="C0C0C0"/>
            </a:solidFill>
            <a:ln w="12700">
              <a:solidFill>
                <a:schemeClr val="tx1"/>
              </a:solidFill>
              <a:miter lim="800000"/>
            </a:ln>
          </p:spPr>
          <p:txBody>
            <a:bodyPr wrap="none" anchor="ctr"/>
            <a:lstStyle/>
            <a:p>
              <a:pPr algn="ctr" eaLnBrk="0" hangingPunct="0">
                <a:buNone/>
              </a:pPr>
              <a:endParaRPr lang="zh-CN" altLang="en-US"/>
            </a:p>
          </p:txBody>
        </p:sp>
        <p:sp>
          <p:nvSpPr>
            <p:cNvPr id="36896" name="Line 15"/>
            <p:cNvSpPr>
              <a:spLocks noChangeShapeType="1"/>
            </p:cNvSpPr>
            <p:nvPr/>
          </p:nvSpPr>
          <p:spPr bwMode="auto">
            <a:xfrm flipV="1">
              <a:off x="8267452" y="1566864"/>
              <a:ext cx="0" cy="420687"/>
            </a:xfrm>
            <a:prstGeom prst="line">
              <a:avLst/>
            </a:prstGeom>
            <a:noFill/>
            <a:ln w="12700">
              <a:solidFill>
                <a:schemeClr val="tx1"/>
              </a:solidFill>
              <a:round/>
            </a:ln>
          </p:spPr>
          <p:txBody>
            <a:bodyPr/>
            <a:lstStyle/>
            <a:p>
              <a:pPr>
                <a:buNone/>
              </a:pPr>
              <a:endParaRPr lang="zh-CN" altLang="en-US"/>
            </a:p>
          </p:txBody>
        </p:sp>
        <p:sp>
          <p:nvSpPr>
            <p:cNvPr id="36897" name="Line 16"/>
            <p:cNvSpPr>
              <a:spLocks noChangeShapeType="1"/>
            </p:cNvSpPr>
            <p:nvPr/>
          </p:nvSpPr>
          <p:spPr bwMode="auto">
            <a:xfrm flipV="1">
              <a:off x="9627939" y="1566864"/>
              <a:ext cx="0" cy="420687"/>
            </a:xfrm>
            <a:prstGeom prst="line">
              <a:avLst/>
            </a:prstGeom>
            <a:noFill/>
            <a:ln w="12700">
              <a:solidFill>
                <a:schemeClr val="tx1"/>
              </a:solidFill>
              <a:round/>
            </a:ln>
          </p:spPr>
          <p:txBody>
            <a:bodyPr/>
            <a:lstStyle/>
            <a:p>
              <a:pPr>
                <a:buNone/>
              </a:pPr>
              <a:endParaRPr lang="zh-CN" altLang="en-US"/>
            </a:p>
          </p:txBody>
        </p:sp>
        <p:sp>
          <p:nvSpPr>
            <p:cNvPr id="36898" name="Line 17"/>
            <p:cNvSpPr>
              <a:spLocks noChangeShapeType="1"/>
            </p:cNvSpPr>
            <p:nvPr/>
          </p:nvSpPr>
          <p:spPr bwMode="auto">
            <a:xfrm flipV="1">
              <a:off x="8267452" y="5910264"/>
              <a:ext cx="0" cy="420687"/>
            </a:xfrm>
            <a:prstGeom prst="line">
              <a:avLst/>
            </a:prstGeom>
            <a:noFill/>
            <a:ln w="12700">
              <a:solidFill>
                <a:schemeClr val="tx1"/>
              </a:solidFill>
              <a:round/>
            </a:ln>
          </p:spPr>
          <p:txBody>
            <a:bodyPr/>
            <a:lstStyle/>
            <a:p>
              <a:pPr>
                <a:buNone/>
              </a:pPr>
              <a:endParaRPr lang="zh-CN" altLang="en-US"/>
            </a:p>
          </p:txBody>
        </p:sp>
        <p:sp>
          <p:nvSpPr>
            <p:cNvPr id="36899" name="Line 18"/>
            <p:cNvSpPr>
              <a:spLocks noChangeShapeType="1"/>
            </p:cNvSpPr>
            <p:nvPr/>
          </p:nvSpPr>
          <p:spPr bwMode="auto">
            <a:xfrm flipV="1">
              <a:off x="9627939" y="5910264"/>
              <a:ext cx="0" cy="420687"/>
            </a:xfrm>
            <a:prstGeom prst="line">
              <a:avLst/>
            </a:prstGeom>
            <a:noFill/>
            <a:ln w="12700">
              <a:solidFill>
                <a:schemeClr val="tx1"/>
              </a:solidFill>
              <a:round/>
            </a:ln>
          </p:spPr>
          <p:txBody>
            <a:bodyPr/>
            <a:lstStyle/>
            <a:p>
              <a:pPr>
                <a:buNone/>
              </a:pPr>
              <a:endParaRPr lang="zh-CN" altLang="en-US"/>
            </a:p>
          </p:txBody>
        </p:sp>
        <p:sp>
          <p:nvSpPr>
            <p:cNvPr id="36900" name="Text Box 47"/>
            <p:cNvSpPr txBox="1">
              <a:spLocks noChangeArrowheads="1"/>
            </p:cNvSpPr>
            <p:nvPr/>
          </p:nvSpPr>
          <p:spPr bwMode="auto">
            <a:xfrm>
              <a:off x="8335342" y="1196753"/>
              <a:ext cx="1289050" cy="365125"/>
            </a:xfrm>
            <a:prstGeom prst="rect">
              <a:avLst/>
            </a:prstGeom>
            <a:noFill/>
            <a:ln w="12700">
              <a:noFill/>
              <a:miter lim="800000"/>
            </a:ln>
          </p:spPr>
          <p:txBody>
            <a:bodyPr>
              <a:spAutoFit/>
            </a:bodyPr>
            <a:lstStyle/>
            <a:p>
              <a:pPr algn="ctr" eaLnBrk="0" hangingPunct="0">
                <a:spcBef>
                  <a:spcPct val="50000"/>
                </a:spcBef>
                <a:buNone/>
              </a:pPr>
              <a:r>
                <a:rPr lang="zh-CN" altLang="en-US" sz="2000" dirty="0">
                  <a:solidFill>
                    <a:schemeClr val="accent2"/>
                  </a:solidFill>
                </a:rPr>
                <a:t>内存</a:t>
              </a:r>
              <a:endParaRPr lang="zh-CN" altLang="en-US" sz="2000" dirty="0">
                <a:solidFill>
                  <a:schemeClr val="accent2"/>
                </a:solidFill>
              </a:endParaRPr>
            </a:p>
          </p:txBody>
        </p:sp>
        <p:sp>
          <p:nvSpPr>
            <p:cNvPr id="36901" name="Line 48"/>
            <p:cNvSpPr>
              <a:spLocks noChangeShapeType="1"/>
            </p:cNvSpPr>
            <p:nvPr/>
          </p:nvSpPr>
          <p:spPr bwMode="auto">
            <a:xfrm flipV="1">
              <a:off x="6691064" y="2757489"/>
              <a:ext cx="1576388" cy="350837"/>
            </a:xfrm>
            <a:prstGeom prst="line">
              <a:avLst/>
            </a:prstGeom>
            <a:noFill/>
            <a:ln w="12700">
              <a:solidFill>
                <a:schemeClr val="accent1"/>
              </a:solidFill>
              <a:round/>
              <a:headEnd type="triangle" w="med" len="med"/>
              <a:tailEnd type="triangle" w="med" len="med"/>
            </a:ln>
          </p:spPr>
          <p:txBody>
            <a:bodyPr/>
            <a:lstStyle/>
            <a:p>
              <a:pPr>
                <a:buNone/>
              </a:pPr>
              <a:endParaRPr lang="zh-CN" altLang="en-US"/>
            </a:p>
          </p:txBody>
        </p:sp>
        <p:sp>
          <p:nvSpPr>
            <p:cNvPr id="36902" name="Line 49"/>
            <p:cNvSpPr>
              <a:spLocks noChangeShapeType="1"/>
            </p:cNvSpPr>
            <p:nvPr/>
          </p:nvSpPr>
          <p:spPr bwMode="auto">
            <a:xfrm>
              <a:off x="6691064" y="3529013"/>
              <a:ext cx="1576388" cy="139700"/>
            </a:xfrm>
            <a:prstGeom prst="line">
              <a:avLst/>
            </a:prstGeom>
            <a:noFill/>
            <a:ln w="12700">
              <a:solidFill>
                <a:schemeClr val="accent1"/>
              </a:solidFill>
              <a:round/>
              <a:headEnd type="triangle" w="med" len="med"/>
              <a:tailEnd type="triangle" w="med" len="med"/>
            </a:ln>
          </p:spPr>
          <p:txBody>
            <a:bodyPr/>
            <a:lstStyle/>
            <a:p>
              <a:pPr>
                <a:buNone/>
              </a:pPr>
              <a:endParaRPr lang="zh-CN" altLang="en-US"/>
            </a:p>
          </p:txBody>
        </p:sp>
        <p:sp>
          <p:nvSpPr>
            <p:cNvPr id="36903" name="Line 50"/>
            <p:cNvSpPr>
              <a:spLocks noChangeShapeType="1"/>
            </p:cNvSpPr>
            <p:nvPr/>
          </p:nvSpPr>
          <p:spPr bwMode="auto">
            <a:xfrm>
              <a:off x="6691064" y="4159250"/>
              <a:ext cx="1576388" cy="69850"/>
            </a:xfrm>
            <a:prstGeom prst="line">
              <a:avLst/>
            </a:prstGeom>
            <a:noFill/>
            <a:ln w="12700">
              <a:solidFill>
                <a:schemeClr val="accent1"/>
              </a:solidFill>
              <a:round/>
              <a:headEnd type="triangle" w="med" len="med"/>
              <a:tailEnd type="triangle" w="med" len="med"/>
            </a:ln>
          </p:spPr>
          <p:txBody>
            <a:bodyPr/>
            <a:lstStyle/>
            <a:p>
              <a:pPr>
                <a:buNone/>
              </a:pPr>
              <a:endParaRPr lang="zh-CN" altLang="en-US"/>
            </a:p>
          </p:txBody>
        </p:sp>
        <p:sp>
          <p:nvSpPr>
            <p:cNvPr id="36904" name="Line 51"/>
            <p:cNvSpPr>
              <a:spLocks noChangeShapeType="1"/>
            </p:cNvSpPr>
            <p:nvPr/>
          </p:nvSpPr>
          <p:spPr bwMode="auto">
            <a:xfrm>
              <a:off x="6691064" y="4579939"/>
              <a:ext cx="1576388" cy="630237"/>
            </a:xfrm>
            <a:prstGeom prst="line">
              <a:avLst/>
            </a:prstGeom>
            <a:noFill/>
            <a:ln w="12700">
              <a:solidFill>
                <a:schemeClr val="accent1"/>
              </a:solidFill>
              <a:round/>
              <a:headEnd type="triangle" w="med" len="med"/>
              <a:tailEnd type="triangle" w="med" len="med"/>
            </a:ln>
          </p:spPr>
          <p:txBody>
            <a:bodyPr/>
            <a:lstStyle/>
            <a:p>
              <a:pPr>
                <a:buNone/>
              </a:pPr>
              <a:endParaRPr lang="zh-CN" altLang="en-US"/>
            </a:p>
          </p:txBody>
        </p:sp>
        <p:sp>
          <p:nvSpPr>
            <p:cNvPr id="36905" name="Rectangle 54"/>
            <p:cNvSpPr>
              <a:spLocks noChangeArrowheads="1"/>
            </p:cNvSpPr>
            <p:nvPr/>
          </p:nvSpPr>
          <p:spPr bwMode="auto">
            <a:xfrm>
              <a:off x="4615756" y="1000126"/>
              <a:ext cx="5800725" cy="5470525"/>
            </a:xfrm>
            <a:prstGeom prst="rect">
              <a:avLst/>
            </a:prstGeom>
            <a:noFill/>
            <a:ln w="12700">
              <a:solidFill>
                <a:schemeClr val="tx1"/>
              </a:solidFill>
              <a:miter lim="800000"/>
            </a:ln>
          </p:spPr>
          <p:txBody>
            <a:bodyPr wrap="none" anchor="ctr"/>
            <a:lstStyle/>
            <a:p>
              <a:pPr algn="ctr" eaLnBrk="0" hangingPunct="0">
                <a:buNone/>
              </a:pPr>
              <a:endParaRPr lang="zh-CN" altLang="en-US"/>
            </a:p>
          </p:txBody>
        </p:sp>
        <p:cxnSp>
          <p:nvCxnSpPr>
            <p:cNvPr id="36920" name="直接连接符 60"/>
            <p:cNvCxnSpPr>
              <a:cxnSpLocks noChangeShapeType="1"/>
              <a:stCxn id="36896" idx="1"/>
              <a:endCxn id="36897" idx="1"/>
            </p:cNvCxnSpPr>
            <p:nvPr/>
          </p:nvCxnSpPr>
          <p:spPr bwMode="auto">
            <a:xfrm rot="16200000" flipH="1">
              <a:off x="8947696" y="886620"/>
              <a:ext cx="0" cy="1360487"/>
            </a:xfrm>
            <a:prstGeom prst="line">
              <a:avLst/>
            </a:prstGeom>
            <a:noFill/>
            <a:ln w="12700" algn="ctr">
              <a:solidFill>
                <a:schemeClr val="tx1"/>
              </a:solidFill>
              <a:round/>
            </a:ln>
          </p:spPr>
        </p:cxnSp>
      </p:grpSp>
      <p:sp>
        <p:nvSpPr>
          <p:cNvPr id="36906" name="Rectangle 53"/>
          <p:cNvSpPr>
            <a:spLocks noChangeArrowheads="1"/>
          </p:cNvSpPr>
          <p:nvPr/>
        </p:nvSpPr>
        <p:spPr bwMode="auto">
          <a:xfrm>
            <a:off x="7937103" y="1753706"/>
            <a:ext cx="990600" cy="381000"/>
          </a:xfrm>
          <a:prstGeom prst="rect">
            <a:avLst/>
          </a:prstGeom>
          <a:noFill/>
          <a:ln w="12700">
            <a:solidFill>
              <a:schemeClr val="tx1"/>
            </a:solidFill>
            <a:miter lim="800000"/>
          </a:ln>
        </p:spPr>
        <p:txBody>
          <a:bodyPr wrap="none" anchor="ctr"/>
          <a:lstStyle/>
          <a:p>
            <a:pPr algn="ctr" eaLnBrk="0" hangingPunct="0">
              <a:buNone/>
            </a:pPr>
            <a:r>
              <a:rPr lang="zh-CN" altLang="en-US"/>
              <a:t>实页号</a:t>
            </a:r>
            <a:endParaRPr lang="zh-CN" altLang="en-US"/>
          </a:p>
        </p:txBody>
      </p:sp>
      <p:sp>
        <p:nvSpPr>
          <p:cNvPr id="36907" name="Rectangle 56"/>
          <p:cNvSpPr>
            <a:spLocks noChangeArrowheads="1"/>
          </p:cNvSpPr>
          <p:nvPr/>
        </p:nvSpPr>
        <p:spPr bwMode="auto">
          <a:xfrm>
            <a:off x="8927703" y="1753706"/>
            <a:ext cx="762000" cy="381000"/>
          </a:xfrm>
          <a:prstGeom prst="rect">
            <a:avLst/>
          </a:prstGeom>
          <a:noFill/>
          <a:ln w="12700">
            <a:solidFill>
              <a:schemeClr val="tx1"/>
            </a:solidFill>
            <a:miter lim="800000"/>
          </a:ln>
        </p:spPr>
        <p:txBody>
          <a:bodyPr wrap="none" anchor="ctr"/>
          <a:lstStyle/>
          <a:p>
            <a:pPr algn="ctr" eaLnBrk="0" hangingPunct="0">
              <a:buNone/>
            </a:pPr>
            <a:r>
              <a:rPr lang="zh-CN" altLang="en-US"/>
              <a:t>有效位</a:t>
            </a:r>
            <a:endParaRPr lang="zh-CN" altLang="en-US"/>
          </a:p>
        </p:txBody>
      </p:sp>
      <p:sp>
        <p:nvSpPr>
          <p:cNvPr id="36908" name="Rectangle 57"/>
          <p:cNvSpPr>
            <a:spLocks noChangeArrowheads="1"/>
          </p:cNvSpPr>
          <p:nvPr/>
        </p:nvSpPr>
        <p:spPr bwMode="auto">
          <a:xfrm>
            <a:off x="7937103" y="2134706"/>
            <a:ext cx="990600" cy="381000"/>
          </a:xfrm>
          <a:prstGeom prst="rect">
            <a:avLst/>
          </a:prstGeom>
          <a:noFill/>
          <a:ln w="12700">
            <a:solidFill>
              <a:schemeClr val="tx1"/>
            </a:solidFill>
            <a:miter lim="800000"/>
          </a:ln>
        </p:spPr>
        <p:txBody>
          <a:bodyPr wrap="none" anchor="ctr"/>
          <a:lstStyle/>
          <a:p>
            <a:pPr algn="ctr" eaLnBrk="0" hangingPunct="0">
              <a:buNone/>
            </a:pPr>
            <a:r>
              <a:rPr lang="zh-CN" altLang="en-US" sz="2000"/>
              <a:t>14</a:t>
            </a:r>
            <a:endParaRPr lang="zh-CN" altLang="en-US" sz="2000"/>
          </a:p>
        </p:txBody>
      </p:sp>
      <p:sp>
        <p:nvSpPr>
          <p:cNvPr id="36909" name="Rectangle 58"/>
          <p:cNvSpPr>
            <a:spLocks noChangeArrowheads="1"/>
          </p:cNvSpPr>
          <p:nvPr/>
        </p:nvSpPr>
        <p:spPr bwMode="auto">
          <a:xfrm>
            <a:off x="7937103" y="2515706"/>
            <a:ext cx="990600" cy="381000"/>
          </a:xfrm>
          <a:prstGeom prst="rect">
            <a:avLst/>
          </a:prstGeom>
          <a:noFill/>
          <a:ln w="12700">
            <a:solidFill>
              <a:schemeClr val="tx1"/>
            </a:solidFill>
            <a:miter lim="800000"/>
          </a:ln>
        </p:spPr>
        <p:txBody>
          <a:bodyPr wrap="none" anchor="ctr"/>
          <a:lstStyle/>
          <a:p>
            <a:pPr algn="ctr" eaLnBrk="0" hangingPunct="0">
              <a:buNone/>
            </a:pPr>
            <a:r>
              <a:rPr lang="zh-CN" altLang="en-US" sz="2000"/>
              <a:t>16</a:t>
            </a:r>
            <a:endParaRPr lang="zh-CN" altLang="en-US" sz="2000"/>
          </a:p>
        </p:txBody>
      </p:sp>
      <p:sp>
        <p:nvSpPr>
          <p:cNvPr id="36910" name="Rectangle 59"/>
          <p:cNvSpPr>
            <a:spLocks noChangeArrowheads="1"/>
          </p:cNvSpPr>
          <p:nvPr/>
        </p:nvSpPr>
        <p:spPr bwMode="auto">
          <a:xfrm>
            <a:off x="7937103" y="2896706"/>
            <a:ext cx="990600" cy="381000"/>
          </a:xfrm>
          <a:prstGeom prst="rect">
            <a:avLst/>
          </a:prstGeom>
          <a:noFill/>
          <a:ln w="12700">
            <a:solidFill>
              <a:schemeClr val="tx1"/>
            </a:solidFill>
            <a:miter lim="800000"/>
          </a:ln>
        </p:spPr>
        <p:txBody>
          <a:bodyPr wrap="none" anchor="ctr"/>
          <a:lstStyle/>
          <a:p>
            <a:pPr algn="ctr" eaLnBrk="0" hangingPunct="0">
              <a:buNone/>
            </a:pPr>
            <a:r>
              <a:rPr lang="zh-CN" altLang="en-US" sz="2000"/>
              <a:t>17</a:t>
            </a:r>
            <a:endParaRPr lang="zh-CN" altLang="en-US" sz="2000"/>
          </a:p>
        </p:txBody>
      </p:sp>
      <p:sp>
        <p:nvSpPr>
          <p:cNvPr id="36911" name="Rectangle 60"/>
          <p:cNvSpPr>
            <a:spLocks noChangeArrowheads="1"/>
          </p:cNvSpPr>
          <p:nvPr/>
        </p:nvSpPr>
        <p:spPr bwMode="auto">
          <a:xfrm>
            <a:off x="8927703" y="2134706"/>
            <a:ext cx="762000" cy="381000"/>
          </a:xfrm>
          <a:prstGeom prst="rect">
            <a:avLst/>
          </a:prstGeom>
          <a:noFill/>
          <a:ln w="12700">
            <a:solidFill>
              <a:schemeClr val="tx1"/>
            </a:solidFill>
            <a:miter lim="800000"/>
          </a:ln>
        </p:spPr>
        <p:txBody>
          <a:bodyPr wrap="none" anchor="ctr"/>
          <a:lstStyle/>
          <a:p>
            <a:pPr algn="ctr" eaLnBrk="0" hangingPunct="0">
              <a:buNone/>
            </a:pPr>
            <a:r>
              <a:rPr lang="zh-CN" altLang="en-US" sz="2000"/>
              <a:t>1</a:t>
            </a:r>
            <a:endParaRPr lang="zh-CN" altLang="en-US" sz="2000"/>
          </a:p>
        </p:txBody>
      </p:sp>
      <p:sp>
        <p:nvSpPr>
          <p:cNvPr id="36912" name="Rectangle 61"/>
          <p:cNvSpPr>
            <a:spLocks noChangeArrowheads="1"/>
          </p:cNvSpPr>
          <p:nvPr/>
        </p:nvSpPr>
        <p:spPr bwMode="auto">
          <a:xfrm>
            <a:off x="8927703" y="2515706"/>
            <a:ext cx="762000" cy="381000"/>
          </a:xfrm>
          <a:prstGeom prst="rect">
            <a:avLst/>
          </a:prstGeom>
          <a:noFill/>
          <a:ln w="12700">
            <a:solidFill>
              <a:schemeClr val="tx1"/>
            </a:solidFill>
            <a:miter lim="800000"/>
          </a:ln>
        </p:spPr>
        <p:txBody>
          <a:bodyPr wrap="none" anchor="ctr"/>
          <a:lstStyle/>
          <a:p>
            <a:pPr algn="ctr" eaLnBrk="0" hangingPunct="0">
              <a:buNone/>
            </a:pPr>
            <a:r>
              <a:rPr lang="zh-CN" altLang="en-US" sz="2000"/>
              <a:t>1</a:t>
            </a:r>
            <a:endParaRPr lang="zh-CN" altLang="en-US" sz="2000"/>
          </a:p>
        </p:txBody>
      </p:sp>
      <p:sp>
        <p:nvSpPr>
          <p:cNvPr id="36913" name="Rectangle 62"/>
          <p:cNvSpPr>
            <a:spLocks noChangeArrowheads="1"/>
          </p:cNvSpPr>
          <p:nvPr/>
        </p:nvSpPr>
        <p:spPr bwMode="auto">
          <a:xfrm>
            <a:off x="8927703" y="2896706"/>
            <a:ext cx="762000" cy="381000"/>
          </a:xfrm>
          <a:prstGeom prst="rect">
            <a:avLst/>
          </a:prstGeom>
          <a:noFill/>
          <a:ln w="12700">
            <a:solidFill>
              <a:schemeClr val="tx1"/>
            </a:solidFill>
            <a:miter lim="800000"/>
          </a:ln>
        </p:spPr>
        <p:txBody>
          <a:bodyPr wrap="none" anchor="ctr"/>
          <a:lstStyle/>
          <a:p>
            <a:pPr algn="ctr" eaLnBrk="0" hangingPunct="0">
              <a:buNone/>
            </a:pPr>
            <a:r>
              <a:rPr lang="zh-CN" altLang="en-US" sz="2000"/>
              <a:t>1</a:t>
            </a:r>
            <a:endParaRPr lang="zh-CN" altLang="en-US" sz="2000"/>
          </a:p>
        </p:txBody>
      </p:sp>
      <p:sp>
        <p:nvSpPr>
          <p:cNvPr id="36914" name="Rectangle 63"/>
          <p:cNvSpPr>
            <a:spLocks noChangeArrowheads="1"/>
          </p:cNvSpPr>
          <p:nvPr/>
        </p:nvSpPr>
        <p:spPr bwMode="auto">
          <a:xfrm>
            <a:off x="7937103" y="3277706"/>
            <a:ext cx="990600" cy="381000"/>
          </a:xfrm>
          <a:prstGeom prst="rect">
            <a:avLst/>
          </a:prstGeom>
          <a:noFill/>
          <a:ln w="12700">
            <a:solidFill>
              <a:schemeClr val="tx1"/>
            </a:solidFill>
            <a:miter lim="800000"/>
          </a:ln>
        </p:spPr>
        <p:txBody>
          <a:bodyPr wrap="none" anchor="ctr"/>
          <a:lstStyle/>
          <a:p>
            <a:pPr algn="ctr" eaLnBrk="0" hangingPunct="0">
              <a:buNone/>
            </a:pPr>
            <a:r>
              <a:rPr lang="zh-CN" altLang="en-US" sz="2000"/>
              <a:t>19</a:t>
            </a:r>
            <a:endParaRPr lang="zh-CN" altLang="en-US" sz="2000"/>
          </a:p>
        </p:txBody>
      </p:sp>
      <p:sp>
        <p:nvSpPr>
          <p:cNvPr id="36915" name="Rectangle 64"/>
          <p:cNvSpPr>
            <a:spLocks noChangeArrowheads="1"/>
          </p:cNvSpPr>
          <p:nvPr/>
        </p:nvSpPr>
        <p:spPr bwMode="auto">
          <a:xfrm>
            <a:off x="8927703" y="3277706"/>
            <a:ext cx="762000" cy="381000"/>
          </a:xfrm>
          <a:prstGeom prst="rect">
            <a:avLst/>
          </a:prstGeom>
          <a:noFill/>
          <a:ln w="12700">
            <a:solidFill>
              <a:schemeClr val="tx1"/>
            </a:solidFill>
            <a:miter lim="800000"/>
          </a:ln>
        </p:spPr>
        <p:txBody>
          <a:bodyPr wrap="none" anchor="ctr"/>
          <a:lstStyle/>
          <a:p>
            <a:pPr algn="ctr" eaLnBrk="0" hangingPunct="0">
              <a:buNone/>
            </a:pPr>
            <a:r>
              <a:rPr lang="zh-CN" altLang="en-US" sz="2000"/>
              <a:t>1</a:t>
            </a:r>
            <a:endParaRPr lang="zh-CN" altLang="en-US" sz="2000"/>
          </a:p>
        </p:txBody>
      </p:sp>
      <p:sp>
        <p:nvSpPr>
          <p:cNvPr id="36916" name="Rectangle 65"/>
          <p:cNvSpPr>
            <a:spLocks noChangeArrowheads="1"/>
          </p:cNvSpPr>
          <p:nvPr/>
        </p:nvSpPr>
        <p:spPr bwMode="auto">
          <a:xfrm>
            <a:off x="7937103" y="3658706"/>
            <a:ext cx="990600" cy="381000"/>
          </a:xfrm>
          <a:prstGeom prst="rect">
            <a:avLst/>
          </a:prstGeom>
          <a:noFill/>
          <a:ln w="12700">
            <a:solidFill>
              <a:schemeClr val="tx1"/>
            </a:solidFill>
            <a:miter lim="800000"/>
          </a:ln>
        </p:spPr>
        <p:txBody>
          <a:bodyPr wrap="none" anchor="ctr"/>
          <a:lstStyle/>
          <a:p>
            <a:pPr algn="ctr" eaLnBrk="0" hangingPunct="0">
              <a:buNone/>
            </a:pPr>
            <a:r>
              <a:rPr lang="en-US" altLang="zh-CN" sz="2000"/>
              <a:t>XX</a:t>
            </a:r>
            <a:endParaRPr lang="en-US" altLang="zh-CN" sz="2000"/>
          </a:p>
        </p:txBody>
      </p:sp>
      <p:sp>
        <p:nvSpPr>
          <p:cNvPr id="36917" name="Rectangle 66"/>
          <p:cNvSpPr>
            <a:spLocks noChangeArrowheads="1"/>
          </p:cNvSpPr>
          <p:nvPr/>
        </p:nvSpPr>
        <p:spPr bwMode="auto">
          <a:xfrm>
            <a:off x="8927703" y="3658706"/>
            <a:ext cx="762000" cy="381000"/>
          </a:xfrm>
          <a:prstGeom prst="rect">
            <a:avLst/>
          </a:prstGeom>
          <a:noFill/>
          <a:ln w="12700">
            <a:solidFill>
              <a:schemeClr val="tx1"/>
            </a:solidFill>
            <a:miter lim="800000"/>
          </a:ln>
        </p:spPr>
        <p:txBody>
          <a:bodyPr wrap="none" anchor="ctr"/>
          <a:lstStyle/>
          <a:p>
            <a:pPr algn="ctr" eaLnBrk="0" hangingPunct="0">
              <a:buNone/>
            </a:pPr>
            <a:r>
              <a:rPr lang="zh-CN" altLang="en-US" sz="2000"/>
              <a:t>0</a:t>
            </a:r>
            <a:endParaRPr lang="zh-CN" altLang="en-US" sz="2000"/>
          </a:p>
        </p:txBody>
      </p:sp>
      <p:sp>
        <p:nvSpPr>
          <p:cNvPr id="36918" name="Text Box 67"/>
          <p:cNvSpPr txBox="1">
            <a:spLocks noChangeArrowheads="1"/>
          </p:cNvSpPr>
          <p:nvPr/>
        </p:nvSpPr>
        <p:spPr bwMode="auto">
          <a:xfrm>
            <a:off x="8044475" y="1268208"/>
            <a:ext cx="2057400" cy="327782"/>
          </a:xfrm>
          <a:prstGeom prst="rect">
            <a:avLst/>
          </a:prstGeom>
          <a:noFill/>
          <a:ln w="12700">
            <a:noFill/>
            <a:miter lim="800000"/>
          </a:ln>
        </p:spPr>
        <p:txBody>
          <a:bodyPr>
            <a:spAutoFit/>
          </a:bodyPr>
          <a:lstStyle/>
          <a:p>
            <a:pPr algn="ctr" eaLnBrk="0" hangingPunct="0">
              <a:spcBef>
                <a:spcPct val="50000"/>
              </a:spcBef>
              <a:buNone/>
            </a:pPr>
            <a:r>
              <a:rPr lang="zh-CN" altLang="en-US" dirty="0">
                <a:solidFill>
                  <a:srgbClr val="FF0000"/>
                </a:solidFill>
              </a:rPr>
              <a:t>程序</a:t>
            </a:r>
            <a:r>
              <a:rPr lang="en-US" altLang="zh-CN" dirty="0">
                <a:solidFill>
                  <a:srgbClr val="FF0000"/>
                </a:solidFill>
              </a:rPr>
              <a:t>A</a:t>
            </a:r>
            <a:r>
              <a:rPr lang="zh-CN" altLang="en-US" dirty="0">
                <a:solidFill>
                  <a:srgbClr val="FF0000"/>
                </a:solidFill>
              </a:rPr>
              <a:t>的页表</a:t>
            </a:r>
            <a:endParaRPr lang="zh-CN" altLang="en-US" dirty="0">
              <a:solidFill>
                <a:srgbClr val="FF0000"/>
              </a:solidFill>
            </a:endParaRPr>
          </a:p>
        </p:txBody>
      </p:sp>
      <p:sp>
        <p:nvSpPr>
          <p:cNvPr id="36919" name="Text Box 69"/>
          <p:cNvSpPr txBox="1">
            <a:spLocks noChangeArrowheads="1"/>
          </p:cNvSpPr>
          <p:nvPr/>
        </p:nvSpPr>
        <p:spPr bwMode="auto">
          <a:xfrm>
            <a:off x="7428111" y="1711754"/>
            <a:ext cx="533400" cy="2357568"/>
          </a:xfrm>
          <a:prstGeom prst="rect">
            <a:avLst/>
          </a:prstGeom>
          <a:noFill/>
          <a:ln w="12700">
            <a:noFill/>
            <a:miter lim="800000"/>
          </a:ln>
        </p:spPr>
        <p:txBody>
          <a:bodyPr>
            <a:spAutoFit/>
          </a:bodyPr>
          <a:lstStyle/>
          <a:p>
            <a:pPr algn="ctr" eaLnBrk="0" hangingPunct="0">
              <a:spcBef>
                <a:spcPct val="50000"/>
              </a:spcBef>
              <a:buNone/>
            </a:pPr>
            <a:r>
              <a:rPr lang="zh-CN" altLang="en-US" sz="1600" dirty="0"/>
              <a:t>虚页</a:t>
            </a:r>
            <a:endParaRPr lang="zh-CN" altLang="en-US" sz="1600" dirty="0"/>
          </a:p>
          <a:p>
            <a:pPr algn="ctr" eaLnBrk="0" hangingPunct="0">
              <a:lnSpc>
                <a:spcPct val="150000"/>
              </a:lnSpc>
              <a:spcBef>
                <a:spcPts val="0"/>
              </a:spcBef>
              <a:buNone/>
            </a:pPr>
            <a:r>
              <a:rPr lang="zh-CN" altLang="en-US" sz="1600" dirty="0"/>
              <a:t>0</a:t>
            </a:r>
            <a:endParaRPr lang="zh-CN" altLang="en-US" sz="1600" dirty="0"/>
          </a:p>
          <a:p>
            <a:pPr algn="ctr" eaLnBrk="0" hangingPunct="0">
              <a:lnSpc>
                <a:spcPct val="150000"/>
              </a:lnSpc>
              <a:spcBef>
                <a:spcPts val="0"/>
              </a:spcBef>
              <a:buNone/>
            </a:pPr>
            <a:r>
              <a:rPr lang="zh-CN" altLang="en-US" sz="1600" dirty="0"/>
              <a:t>1</a:t>
            </a:r>
            <a:endParaRPr lang="zh-CN" altLang="en-US" sz="1600" dirty="0"/>
          </a:p>
          <a:p>
            <a:pPr algn="ctr" eaLnBrk="0" hangingPunct="0">
              <a:lnSpc>
                <a:spcPct val="150000"/>
              </a:lnSpc>
              <a:spcBef>
                <a:spcPts val="0"/>
              </a:spcBef>
              <a:buNone/>
            </a:pPr>
            <a:r>
              <a:rPr lang="zh-CN" altLang="en-US" sz="1600" dirty="0"/>
              <a:t>2</a:t>
            </a:r>
            <a:endParaRPr lang="zh-CN" altLang="en-US" sz="1600" dirty="0"/>
          </a:p>
          <a:p>
            <a:pPr algn="ctr" eaLnBrk="0" hangingPunct="0">
              <a:lnSpc>
                <a:spcPct val="150000"/>
              </a:lnSpc>
              <a:spcBef>
                <a:spcPts val="0"/>
              </a:spcBef>
              <a:buNone/>
            </a:pPr>
            <a:r>
              <a:rPr lang="zh-CN" altLang="en-US" sz="1600" dirty="0"/>
              <a:t>3</a:t>
            </a:r>
            <a:endParaRPr lang="zh-CN" altLang="en-US" sz="1600" dirty="0"/>
          </a:p>
          <a:p>
            <a:pPr algn="ctr" eaLnBrk="0" hangingPunct="0">
              <a:lnSpc>
                <a:spcPct val="150000"/>
              </a:lnSpc>
              <a:spcBef>
                <a:spcPts val="0"/>
              </a:spcBef>
              <a:buNone/>
            </a:pPr>
            <a:r>
              <a:rPr lang="zh-CN" altLang="en-US" sz="1600" dirty="0"/>
              <a:t>4</a:t>
            </a:r>
            <a:endParaRPr lang="zh-CN" altLang="en-US" sz="1600" dirty="0"/>
          </a:p>
        </p:txBody>
      </p:sp>
      <p:sp>
        <p:nvSpPr>
          <p:cNvPr id="36921" name="Rectangle 63"/>
          <p:cNvSpPr>
            <a:spLocks noChangeArrowheads="1"/>
          </p:cNvSpPr>
          <p:nvPr/>
        </p:nvSpPr>
        <p:spPr bwMode="auto">
          <a:xfrm>
            <a:off x="7937103" y="4042508"/>
            <a:ext cx="990600" cy="381000"/>
          </a:xfrm>
          <a:prstGeom prst="rect">
            <a:avLst/>
          </a:prstGeom>
          <a:noFill/>
          <a:ln w="12700">
            <a:solidFill>
              <a:schemeClr val="tx1"/>
            </a:solidFill>
            <a:miter lim="800000"/>
          </a:ln>
        </p:spPr>
        <p:txBody>
          <a:bodyPr wrap="none" anchor="ctr"/>
          <a:lstStyle/>
          <a:p>
            <a:pPr algn="ctr" eaLnBrk="0" hangingPunct="0">
              <a:buNone/>
            </a:pPr>
            <a:r>
              <a:rPr lang="en-US" altLang="zh-CN" sz="2000" dirty="0"/>
              <a:t>XX</a:t>
            </a:r>
            <a:endParaRPr lang="zh-CN" altLang="en-US" sz="2000" dirty="0"/>
          </a:p>
        </p:txBody>
      </p:sp>
      <p:sp>
        <p:nvSpPr>
          <p:cNvPr id="36922" name="Rectangle 64"/>
          <p:cNvSpPr>
            <a:spLocks noChangeArrowheads="1"/>
          </p:cNvSpPr>
          <p:nvPr/>
        </p:nvSpPr>
        <p:spPr bwMode="auto">
          <a:xfrm>
            <a:off x="8927703" y="4042508"/>
            <a:ext cx="762000" cy="381000"/>
          </a:xfrm>
          <a:prstGeom prst="rect">
            <a:avLst/>
          </a:prstGeom>
          <a:noFill/>
          <a:ln w="12700">
            <a:solidFill>
              <a:schemeClr val="tx1"/>
            </a:solidFill>
            <a:miter lim="800000"/>
          </a:ln>
        </p:spPr>
        <p:txBody>
          <a:bodyPr wrap="none" anchor="ctr"/>
          <a:lstStyle/>
          <a:p>
            <a:pPr algn="ctr" eaLnBrk="0" hangingPunct="0">
              <a:buNone/>
            </a:pPr>
            <a:r>
              <a:rPr lang="en-US" altLang="zh-CN" sz="2000"/>
              <a:t>0</a:t>
            </a:r>
            <a:endParaRPr lang="zh-CN" altLang="en-US" sz="2000"/>
          </a:p>
        </p:txBody>
      </p:sp>
      <p:sp>
        <p:nvSpPr>
          <p:cNvPr id="36923" name="Rectangle 65"/>
          <p:cNvSpPr>
            <a:spLocks noChangeArrowheads="1"/>
          </p:cNvSpPr>
          <p:nvPr/>
        </p:nvSpPr>
        <p:spPr bwMode="auto">
          <a:xfrm>
            <a:off x="7937103" y="4423508"/>
            <a:ext cx="990600" cy="381000"/>
          </a:xfrm>
          <a:prstGeom prst="rect">
            <a:avLst/>
          </a:prstGeom>
          <a:noFill/>
          <a:ln w="12700">
            <a:solidFill>
              <a:schemeClr val="tx1"/>
            </a:solidFill>
            <a:miter lim="800000"/>
          </a:ln>
        </p:spPr>
        <p:txBody>
          <a:bodyPr wrap="none" anchor="ctr"/>
          <a:lstStyle/>
          <a:p>
            <a:pPr algn="ctr" eaLnBrk="0" hangingPunct="0">
              <a:buNone/>
            </a:pPr>
            <a:r>
              <a:rPr lang="en-US" altLang="zh-CN" sz="2000"/>
              <a:t>XX</a:t>
            </a:r>
            <a:endParaRPr lang="en-US" altLang="zh-CN" sz="2000"/>
          </a:p>
        </p:txBody>
      </p:sp>
      <p:sp>
        <p:nvSpPr>
          <p:cNvPr id="36924" name="Rectangle 66"/>
          <p:cNvSpPr>
            <a:spLocks noChangeArrowheads="1"/>
          </p:cNvSpPr>
          <p:nvPr/>
        </p:nvSpPr>
        <p:spPr bwMode="auto">
          <a:xfrm>
            <a:off x="8927703" y="4423508"/>
            <a:ext cx="762000" cy="381000"/>
          </a:xfrm>
          <a:prstGeom prst="rect">
            <a:avLst/>
          </a:prstGeom>
          <a:noFill/>
          <a:ln w="12700">
            <a:solidFill>
              <a:schemeClr val="tx1"/>
            </a:solidFill>
            <a:miter lim="800000"/>
          </a:ln>
        </p:spPr>
        <p:txBody>
          <a:bodyPr wrap="none" anchor="ctr"/>
          <a:lstStyle/>
          <a:p>
            <a:pPr algn="ctr" eaLnBrk="0" hangingPunct="0">
              <a:buNone/>
            </a:pPr>
            <a:r>
              <a:rPr lang="zh-CN" altLang="en-US" sz="2000"/>
              <a:t>0</a:t>
            </a:r>
            <a:endParaRPr lang="zh-CN" altLang="en-US" sz="2000"/>
          </a:p>
        </p:txBody>
      </p:sp>
      <p:sp>
        <p:nvSpPr>
          <p:cNvPr id="61" name="Rectangle 56"/>
          <p:cNvSpPr>
            <a:spLocks noChangeArrowheads="1"/>
          </p:cNvSpPr>
          <p:nvPr/>
        </p:nvSpPr>
        <p:spPr bwMode="auto">
          <a:xfrm>
            <a:off x="9692878" y="1754847"/>
            <a:ext cx="762000" cy="381000"/>
          </a:xfrm>
          <a:prstGeom prst="rect">
            <a:avLst/>
          </a:prstGeom>
          <a:noFill/>
          <a:ln w="12700">
            <a:solidFill>
              <a:schemeClr val="tx1"/>
            </a:solidFill>
            <a:miter lim="800000"/>
          </a:ln>
        </p:spPr>
        <p:txBody>
          <a:bodyPr wrap="none" anchor="ctr"/>
          <a:lstStyle/>
          <a:p>
            <a:pPr algn="ctr" eaLnBrk="0" hangingPunct="0">
              <a:buNone/>
            </a:pPr>
            <a:r>
              <a:rPr lang="zh-CN" altLang="en-US" dirty="0"/>
              <a:t>修改位</a:t>
            </a:r>
            <a:endParaRPr lang="zh-CN" altLang="en-US" dirty="0"/>
          </a:p>
        </p:txBody>
      </p:sp>
      <p:sp>
        <p:nvSpPr>
          <p:cNvPr id="62" name="Rectangle 60"/>
          <p:cNvSpPr>
            <a:spLocks noChangeArrowheads="1"/>
          </p:cNvSpPr>
          <p:nvPr/>
        </p:nvSpPr>
        <p:spPr bwMode="auto">
          <a:xfrm>
            <a:off x="9692878" y="2135847"/>
            <a:ext cx="762000" cy="381000"/>
          </a:xfrm>
          <a:prstGeom prst="rect">
            <a:avLst/>
          </a:prstGeom>
          <a:noFill/>
          <a:ln w="12700">
            <a:solidFill>
              <a:schemeClr val="tx1"/>
            </a:solidFill>
            <a:miter lim="800000"/>
          </a:ln>
        </p:spPr>
        <p:txBody>
          <a:bodyPr wrap="none" anchor="ctr"/>
          <a:lstStyle/>
          <a:p>
            <a:pPr algn="ctr" eaLnBrk="0" hangingPunct="0">
              <a:buNone/>
            </a:pPr>
            <a:r>
              <a:rPr lang="zh-CN" altLang="en-US" sz="2000"/>
              <a:t>1</a:t>
            </a:r>
            <a:endParaRPr lang="zh-CN" altLang="en-US" sz="2000"/>
          </a:p>
        </p:txBody>
      </p:sp>
      <p:sp>
        <p:nvSpPr>
          <p:cNvPr id="63" name="Rectangle 61"/>
          <p:cNvSpPr>
            <a:spLocks noChangeArrowheads="1"/>
          </p:cNvSpPr>
          <p:nvPr/>
        </p:nvSpPr>
        <p:spPr bwMode="auto">
          <a:xfrm>
            <a:off x="9692878" y="2516847"/>
            <a:ext cx="762000" cy="381000"/>
          </a:xfrm>
          <a:prstGeom prst="rect">
            <a:avLst/>
          </a:prstGeom>
          <a:noFill/>
          <a:ln w="12700">
            <a:solidFill>
              <a:schemeClr val="tx1"/>
            </a:solidFill>
            <a:miter lim="800000"/>
          </a:ln>
        </p:spPr>
        <p:txBody>
          <a:bodyPr wrap="none" anchor="ctr"/>
          <a:lstStyle/>
          <a:p>
            <a:pPr algn="ctr" eaLnBrk="0" hangingPunct="0">
              <a:buNone/>
            </a:pPr>
            <a:r>
              <a:rPr lang="en-US" altLang="zh-CN" sz="2000" dirty="0"/>
              <a:t>0</a:t>
            </a:r>
            <a:endParaRPr lang="zh-CN" altLang="en-US" sz="2000" dirty="0"/>
          </a:p>
        </p:txBody>
      </p:sp>
      <p:sp>
        <p:nvSpPr>
          <p:cNvPr id="64" name="Rectangle 62"/>
          <p:cNvSpPr>
            <a:spLocks noChangeArrowheads="1"/>
          </p:cNvSpPr>
          <p:nvPr/>
        </p:nvSpPr>
        <p:spPr bwMode="auto">
          <a:xfrm>
            <a:off x="9692878" y="2897847"/>
            <a:ext cx="762000" cy="381000"/>
          </a:xfrm>
          <a:prstGeom prst="rect">
            <a:avLst/>
          </a:prstGeom>
          <a:noFill/>
          <a:ln w="12700">
            <a:solidFill>
              <a:schemeClr val="tx1"/>
            </a:solidFill>
            <a:miter lim="800000"/>
          </a:ln>
        </p:spPr>
        <p:txBody>
          <a:bodyPr wrap="none" anchor="ctr"/>
          <a:lstStyle/>
          <a:p>
            <a:pPr algn="ctr" eaLnBrk="0" hangingPunct="0">
              <a:buNone/>
            </a:pPr>
            <a:r>
              <a:rPr lang="zh-CN" altLang="en-US" sz="2000"/>
              <a:t>1</a:t>
            </a:r>
            <a:endParaRPr lang="zh-CN" altLang="en-US" sz="2000"/>
          </a:p>
        </p:txBody>
      </p:sp>
      <p:sp>
        <p:nvSpPr>
          <p:cNvPr id="65" name="Rectangle 64"/>
          <p:cNvSpPr>
            <a:spLocks noChangeArrowheads="1"/>
          </p:cNvSpPr>
          <p:nvPr/>
        </p:nvSpPr>
        <p:spPr bwMode="auto">
          <a:xfrm>
            <a:off x="9692878" y="3278847"/>
            <a:ext cx="762000" cy="381000"/>
          </a:xfrm>
          <a:prstGeom prst="rect">
            <a:avLst/>
          </a:prstGeom>
          <a:noFill/>
          <a:ln w="12700">
            <a:solidFill>
              <a:schemeClr val="tx1"/>
            </a:solidFill>
            <a:miter lim="800000"/>
          </a:ln>
        </p:spPr>
        <p:txBody>
          <a:bodyPr wrap="none" anchor="ctr"/>
          <a:lstStyle/>
          <a:p>
            <a:pPr algn="ctr" eaLnBrk="0" hangingPunct="0">
              <a:buNone/>
            </a:pPr>
            <a:r>
              <a:rPr lang="zh-CN" altLang="en-US" sz="2000" dirty="0"/>
              <a:t>1</a:t>
            </a:r>
            <a:endParaRPr lang="zh-CN" altLang="en-US" sz="2000" dirty="0"/>
          </a:p>
        </p:txBody>
      </p:sp>
      <p:sp>
        <p:nvSpPr>
          <p:cNvPr id="66" name="Rectangle 66"/>
          <p:cNvSpPr>
            <a:spLocks noChangeArrowheads="1"/>
          </p:cNvSpPr>
          <p:nvPr/>
        </p:nvSpPr>
        <p:spPr bwMode="auto">
          <a:xfrm>
            <a:off x="9692878" y="3659847"/>
            <a:ext cx="762000" cy="381000"/>
          </a:xfrm>
          <a:prstGeom prst="rect">
            <a:avLst/>
          </a:prstGeom>
          <a:noFill/>
          <a:ln w="12700">
            <a:solidFill>
              <a:schemeClr val="tx1"/>
            </a:solidFill>
            <a:miter lim="800000"/>
          </a:ln>
        </p:spPr>
        <p:txBody>
          <a:bodyPr wrap="none" anchor="ctr"/>
          <a:lstStyle/>
          <a:p>
            <a:pPr algn="ctr" eaLnBrk="0" hangingPunct="0">
              <a:buNone/>
            </a:pPr>
            <a:r>
              <a:rPr lang="en-US" altLang="zh-CN" sz="2000" dirty="0"/>
              <a:t>1</a:t>
            </a:r>
            <a:endParaRPr lang="zh-CN" altLang="en-US" sz="2000" dirty="0"/>
          </a:p>
        </p:txBody>
      </p:sp>
      <p:sp>
        <p:nvSpPr>
          <p:cNvPr id="67" name="Rectangle 64"/>
          <p:cNvSpPr>
            <a:spLocks noChangeArrowheads="1"/>
          </p:cNvSpPr>
          <p:nvPr/>
        </p:nvSpPr>
        <p:spPr bwMode="auto">
          <a:xfrm>
            <a:off x="9692878" y="4044890"/>
            <a:ext cx="762000" cy="381000"/>
          </a:xfrm>
          <a:prstGeom prst="rect">
            <a:avLst/>
          </a:prstGeom>
          <a:noFill/>
          <a:ln w="12700">
            <a:solidFill>
              <a:schemeClr val="tx1"/>
            </a:solidFill>
            <a:miter lim="800000"/>
          </a:ln>
        </p:spPr>
        <p:txBody>
          <a:bodyPr wrap="none" anchor="ctr"/>
          <a:lstStyle/>
          <a:p>
            <a:pPr algn="ctr" eaLnBrk="0" hangingPunct="0">
              <a:buNone/>
            </a:pPr>
            <a:r>
              <a:rPr lang="en-US" altLang="zh-CN" sz="2000"/>
              <a:t>0</a:t>
            </a:r>
            <a:endParaRPr lang="zh-CN" altLang="en-US" sz="2000"/>
          </a:p>
        </p:txBody>
      </p:sp>
      <p:sp>
        <p:nvSpPr>
          <p:cNvPr id="68" name="Rectangle 66"/>
          <p:cNvSpPr>
            <a:spLocks noChangeArrowheads="1"/>
          </p:cNvSpPr>
          <p:nvPr/>
        </p:nvSpPr>
        <p:spPr bwMode="auto">
          <a:xfrm>
            <a:off x="9692878" y="4425890"/>
            <a:ext cx="762000" cy="381000"/>
          </a:xfrm>
          <a:prstGeom prst="rect">
            <a:avLst/>
          </a:prstGeom>
          <a:noFill/>
          <a:ln w="12700">
            <a:solidFill>
              <a:schemeClr val="tx1"/>
            </a:solidFill>
            <a:miter lim="800000"/>
          </a:ln>
        </p:spPr>
        <p:txBody>
          <a:bodyPr wrap="none" anchor="ctr"/>
          <a:lstStyle/>
          <a:p>
            <a:pPr algn="ctr" eaLnBrk="0" hangingPunct="0">
              <a:buNone/>
            </a:pPr>
            <a:r>
              <a:rPr lang="zh-CN" altLang="en-US" sz="2000"/>
              <a:t>0</a:t>
            </a:r>
            <a:endParaRPr lang="zh-CN" altLang="en-US" sz="2000"/>
          </a:p>
        </p:txBody>
      </p:sp>
      <p:sp>
        <p:nvSpPr>
          <p:cNvPr id="2" name="矩形 1"/>
          <p:cNvSpPr/>
          <p:nvPr/>
        </p:nvSpPr>
        <p:spPr bwMode="auto">
          <a:xfrm>
            <a:off x="7496571" y="2129522"/>
            <a:ext cx="3030983" cy="387845"/>
          </a:xfrm>
          <a:prstGeom prst="rect">
            <a:avLst/>
          </a:prstGeom>
          <a:noFill/>
          <a:ln w="19050">
            <a:solidFill>
              <a:schemeClr val="accent1">
                <a:alpha val="70000"/>
              </a:schemeClr>
            </a:solidFill>
            <a:miter lim="800000"/>
          </a:ln>
        </p:spPr>
        <p:txBody>
          <a:bodyPr lIns="90487" tIns="44450" rIns="90487" bIns="44450" rtlCol="0" anchor="ctr">
            <a:noAutofit/>
          </a:bodyPr>
          <a:lstStyle/>
          <a:p>
            <a:pPr algn="ctr">
              <a:lnSpc>
                <a:spcPct val="100000"/>
              </a:lnSpc>
              <a:buNone/>
              <a:tabLst>
                <a:tab pos="292100" algn="l"/>
              </a:tabLst>
            </a:pPr>
            <a:endParaRPr lang="zh-CN" altLang="en-US" dirty="0">
              <a:latin typeface="Courier New" panose="02070309020205020404" pitchFamily="49" charset="0"/>
            </a:endParaRPr>
          </a:p>
        </p:txBody>
      </p:sp>
      <p:sp>
        <p:nvSpPr>
          <p:cNvPr id="71" name="矩形 70"/>
          <p:cNvSpPr/>
          <p:nvPr/>
        </p:nvSpPr>
        <p:spPr bwMode="auto">
          <a:xfrm>
            <a:off x="4583596" y="2447294"/>
            <a:ext cx="2160018" cy="474712"/>
          </a:xfrm>
          <a:prstGeom prst="rect">
            <a:avLst/>
          </a:prstGeom>
          <a:noFill/>
          <a:ln w="19050">
            <a:solidFill>
              <a:schemeClr val="accent1">
                <a:alpha val="70000"/>
              </a:schemeClr>
            </a:solidFill>
            <a:miter lim="800000"/>
          </a:ln>
        </p:spPr>
        <p:txBody>
          <a:bodyPr lIns="90487" tIns="44450" rIns="90487" bIns="44450" rtlCol="0" anchor="ctr">
            <a:noAutofit/>
          </a:bodyPr>
          <a:lstStyle/>
          <a:p>
            <a:pPr algn="ctr">
              <a:lnSpc>
                <a:spcPct val="100000"/>
              </a:lnSpc>
              <a:buNone/>
              <a:tabLst>
                <a:tab pos="292100" algn="l"/>
              </a:tabLst>
            </a:pPr>
            <a:endParaRPr lang="zh-CN" altLang="en-US" dirty="0">
              <a:latin typeface="Courier New" panose="02070309020205020404" pitchFamily="49" charset="0"/>
            </a:endParaRPr>
          </a:p>
        </p:txBody>
      </p:sp>
      <p:sp>
        <p:nvSpPr>
          <p:cNvPr id="72" name="矩形 71"/>
          <p:cNvSpPr/>
          <p:nvPr/>
        </p:nvSpPr>
        <p:spPr bwMode="auto">
          <a:xfrm>
            <a:off x="7496571" y="2522071"/>
            <a:ext cx="3030983" cy="387845"/>
          </a:xfrm>
          <a:prstGeom prst="rect">
            <a:avLst/>
          </a:prstGeom>
          <a:noFill/>
          <a:ln w="19050">
            <a:solidFill>
              <a:schemeClr val="accent1">
                <a:alpha val="70000"/>
              </a:schemeClr>
            </a:solidFill>
            <a:miter lim="800000"/>
          </a:ln>
        </p:spPr>
        <p:txBody>
          <a:bodyPr lIns="90487" tIns="44450" rIns="90487" bIns="44450" rtlCol="0" anchor="ctr">
            <a:noAutofit/>
          </a:bodyPr>
          <a:lstStyle/>
          <a:p>
            <a:pPr algn="ctr">
              <a:lnSpc>
                <a:spcPct val="100000"/>
              </a:lnSpc>
              <a:buNone/>
              <a:tabLst>
                <a:tab pos="292100" algn="l"/>
              </a:tabLst>
            </a:pPr>
            <a:endParaRPr lang="zh-CN" altLang="en-US" dirty="0">
              <a:latin typeface="Courier New" panose="02070309020205020404" pitchFamily="49" charset="0"/>
            </a:endParaRPr>
          </a:p>
        </p:txBody>
      </p:sp>
      <p:sp>
        <p:nvSpPr>
          <p:cNvPr id="73" name="矩形 72"/>
          <p:cNvSpPr/>
          <p:nvPr/>
        </p:nvSpPr>
        <p:spPr bwMode="auto">
          <a:xfrm>
            <a:off x="4584042" y="3434693"/>
            <a:ext cx="2160018" cy="474712"/>
          </a:xfrm>
          <a:prstGeom prst="rect">
            <a:avLst/>
          </a:prstGeom>
          <a:noFill/>
          <a:ln w="19050">
            <a:solidFill>
              <a:schemeClr val="accent1">
                <a:alpha val="70000"/>
              </a:schemeClr>
            </a:solidFill>
            <a:miter lim="800000"/>
          </a:ln>
        </p:spPr>
        <p:txBody>
          <a:bodyPr lIns="90487" tIns="44450" rIns="90487" bIns="44450" rtlCol="0" anchor="ctr">
            <a:noAutofit/>
          </a:bodyPr>
          <a:lstStyle/>
          <a:p>
            <a:pPr algn="ctr">
              <a:lnSpc>
                <a:spcPct val="100000"/>
              </a:lnSpc>
              <a:buNone/>
              <a:tabLst>
                <a:tab pos="292100" algn="l"/>
              </a:tabLst>
            </a:pPr>
            <a:endParaRPr lang="zh-CN" altLang="en-US" dirty="0">
              <a:latin typeface="Courier New" panose="02070309020205020404" pitchFamily="49" charset="0"/>
            </a:endParaRPr>
          </a:p>
        </p:txBody>
      </p:sp>
      <p:sp>
        <p:nvSpPr>
          <p:cNvPr id="74" name="矩形 73"/>
          <p:cNvSpPr/>
          <p:nvPr/>
        </p:nvSpPr>
        <p:spPr bwMode="auto">
          <a:xfrm>
            <a:off x="7496571" y="2896706"/>
            <a:ext cx="3030983" cy="387845"/>
          </a:xfrm>
          <a:prstGeom prst="rect">
            <a:avLst/>
          </a:prstGeom>
          <a:noFill/>
          <a:ln w="19050">
            <a:solidFill>
              <a:schemeClr val="accent1">
                <a:alpha val="70000"/>
              </a:schemeClr>
            </a:solidFill>
            <a:miter lim="800000"/>
          </a:ln>
        </p:spPr>
        <p:txBody>
          <a:bodyPr lIns="90487" tIns="44450" rIns="90487" bIns="44450" rtlCol="0" anchor="ctr">
            <a:noAutofit/>
          </a:bodyPr>
          <a:lstStyle/>
          <a:p>
            <a:pPr algn="ctr">
              <a:lnSpc>
                <a:spcPct val="100000"/>
              </a:lnSpc>
              <a:buNone/>
              <a:tabLst>
                <a:tab pos="292100" algn="l"/>
              </a:tabLst>
            </a:pPr>
            <a:endParaRPr lang="zh-CN" altLang="en-US" dirty="0">
              <a:latin typeface="Courier New" panose="02070309020205020404" pitchFamily="49" charset="0"/>
            </a:endParaRPr>
          </a:p>
        </p:txBody>
      </p:sp>
      <p:sp>
        <p:nvSpPr>
          <p:cNvPr id="75" name="矩形 74"/>
          <p:cNvSpPr/>
          <p:nvPr/>
        </p:nvSpPr>
        <p:spPr bwMode="auto">
          <a:xfrm>
            <a:off x="4583596" y="3923643"/>
            <a:ext cx="2160018" cy="474712"/>
          </a:xfrm>
          <a:prstGeom prst="rect">
            <a:avLst/>
          </a:prstGeom>
          <a:noFill/>
          <a:ln w="19050">
            <a:solidFill>
              <a:schemeClr val="accent1">
                <a:alpha val="70000"/>
              </a:schemeClr>
            </a:solidFill>
            <a:miter lim="800000"/>
          </a:ln>
        </p:spPr>
        <p:txBody>
          <a:bodyPr lIns="90487" tIns="44450" rIns="90487" bIns="44450" rtlCol="0" anchor="ctr">
            <a:noAutofit/>
          </a:bodyPr>
          <a:lstStyle/>
          <a:p>
            <a:pPr algn="ctr">
              <a:lnSpc>
                <a:spcPct val="100000"/>
              </a:lnSpc>
              <a:buNone/>
              <a:tabLst>
                <a:tab pos="292100" algn="l"/>
              </a:tabLst>
            </a:pPr>
            <a:endParaRPr lang="zh-CN" altLang="en-US" dirty="0">
              <a:latin typeface="Courier New" panose="02070309020205020404" pitchFamily="49" charset="0"/>
            </a:endParaRPr>
          </a:p>
        </p:txBody>
      </p:sp>
      <p:sp>
        <p:nvSpPr>
          <p:cNvPr id="76" name="矩形 75"/>
          <p:cNvSpPr/>
          <p:nvPr/>
        </p:nvSpPr>
        <p:spPr bwMode="auto">
          <a:xfrm>
            <a:off x="7496571" y="3277706"/>
            <a:ext cx="3030983" cy="387845"/>
          </a:xfrm>
          <a:prstGeom prst="rect">
            <a:avLst/>
          </a:prstGeom>
          <a:noFill/>
          <a:ln w="19050">
            <a:solidFill>
              <a:schemeClr val="accent1">
                <a:alpha val="70000"/>
              </a:schemeClr>
            </a:solidFill>
            <a:miter lim="800000"/>
          </a:ln>
        </p:spPr>
        <p:txBody>
          <a:bodyPr lIns="90487" tIns="44450" rIns="90487" bIns="44450" rtlCol="0" anchor="ctr">
            <a:noAutofit/>
          </a:bodyPr>
          <a:lstStyle/>
          <a:p>
            <a:pPr algn="ctr">
              <a:lnSpc>
                <a:spcPct val="100000"/>
              </a:lnSpc>
              <a:buNone/>
              <a:tabLst>
                <a:tab pos="292100" algn="l"/>
              </a:tabLst>
            </a:pPr>
            <a:endParaRPr lang="zh-CN" altLang="en-US" dirty="0">
              <a:latin typeface="Courier New" panose="02070309020205020404" pitchFamily="49" charset="0"/>
            </a:endParaRPr>
          </a:p>
        </p:txBody>
      </p:sp>
      <p:sp>
        <p:nvSpPr>
          <p:cNvPr id="77" name="矩形 76"/>
          <p:cNvSpPr/>
          <p:nvPr/>
        </p:nvSpPr>
        <p:spPr bwMode="auto">
          <a:xfrm>
            <a:off x="4583596" y="4900604"/>
            <a:ext cx="2160018" cy="474712"/>
          </a:xfrm>
          <a:prstGeom prst="rect">
            <a:avLst/>
          </a:prstGeom>
          <a:noFill/>
          <a:ln w="19050">
            <a:solidFill>
              <a:schemeClr val="accent1">
                <a:alpha val="70000"/>
              </a:schemeClr>
            </a:solidFill>
            <a:miter lim="800000"/>
          </a:ln>
        </p:spPr>
        <p:txBody>
          <a:bodyPr lIns="90487" tIns="44450" rIns="90487" bIns="44450" rtlCol="0" anchor="ctr">
            <a:noAutofit/>
          </a:bodyPr>
          <a:lstStyle/>
          <a:p>
            <a:pPr algn="ctr">
              <a:lnSpc>
                <a:spcPct val="100000"/>
              </a:lnSpc>
              <a:buNone/>
              <a:tabLst>
                <a:tab pos="292100" algn="l"/>
              </a:tabLst>
            </a:pPr>
            <a:endParaRPr lang="zh-CN" altLang="en-US" dirty="0">
              <a:latin typeface="Courier New" panose="02070309020205020404" pitchFamily="49" charset="0"/>
            </a:endParaRPr>
          </a:p>
        </p:txBody>
      </p:sp>
      <p:sp>
        <p:nvSpPr>
          <p:cNvPr id="78" name="矩形 77"/>
          <p:cNvSpPr/>
          <p:nvPr/>
        </p:nvSpPr>
        <p:spPr bwMode="auto">
          <a:xfrm>
            <a:off x="7496571" y="3665031"/>
            <a:ext cx="3030983" cy="387845"/>
          </a:xfrm>
          <a:prstGeom prst="rect">
            <a:avLst/>
          </a:prstGeom>
          <a:noFill/>
          <a:ln w="19050">
            <a:solidFill>
              <a:schemeClr val="accent1">
                <a:alpha val="70000"/>
              </a:schemeClr>
            </a:solidFill>
            <a:miter lim="800000"/>
          </a:ln>
        </p:spPr>
        <p:txBody>
          <a:bodyPr lIns="90487" tIns="44450" rIns="90487" bIns="44450" rtlCol="0" anchor="ctr">
            <a:noAutofit/>
          </a:bodyPr>
          <a:lstStyle/>
          <a:p>
            <a:pPr algn="ctr">
              <a:lnSpc>
                <a:spcPct val="100000"/>
              </a:lnSpc>
              <a:buNone/>
              <a:tabLst>
                <a:tab pos="292100" algn="l"/>
              </a:tabLst>
            </a:pPr>
            <a:endParaRPr lang="zh-CN" altLang="en-US" dirty="0">
              <a:latin typeface="Courier New" panose="02070309020205020404" pitchFamily="49" charset="0"/>
            </a:endParaRPr>
          </a:p>
        </p:txBody>
      </p:sp>
      <p:sp>
        <p:nvSpPr>
          <p:cNvPr id="4" name="矩形 3"/>
          <p:cNvSpPr/>
          <p:nvPr/>
        </p:nvSpPr>
        <p:spPr>
          <a:xfrm>
            <a:off x="10596014" y="3709511"/>
            <a:ext cx="1114408" cy="327782"/>
          </a:xfrm>
          <a:prstGeom prst="rect">
            <a:avLst/>
          </a:prstGeom>
        </p:spPr>
        <p:txBody>
          <a:bodyPr wrap="none">
            <a:spAutoFit/>
          </a:bodyPr>
          <a:lstStyle/>
          <a:p>
            <a:pPr>
              <a:buNone/>
            </a:pPr>
            <a:r>
              <a:rPr lang="zh-CN" altLang="en-US" dirty="0">
                <a:solidFill>
                  <a:srgbClr val="FF0000"/>
                </a:solidFill>
              </a:rPr>
              <a:t>缺页异常</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1"/>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fade">
                                      <p:cBhvr>
                                        <p:cTn id="24" dur="500"/>
                                        <p:tgtEl>
                                          <p:spTgt spid="7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7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73"/>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fade">
                                      <p:cBhvr>
                                        <p:cTn id="36" dur="500"/>
                                        <p:tgtEl>
                                          <p:spTgt spid="75"/>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7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75"/>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fade">
                                      <p:cBhvr>
                                        <p:cTn id="45" dur="500"/>
                                        <p:tgtEl>
                                          <p:spTgt spid="7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fade">
                                      <p:cBhvr>
                                        <p:cTn id="48" dur="500"/>
                                        <p:tgtEl>
                                          <p:spTgt spid="77"/>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7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77"/>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78"/>
                                        </p:tgtEl>
                                        <p:attrNameLst>
                                          <p:attrName>style.visibility</p:attrName>
                                        </p:attrNameLst>
                                      </p:cBhvr>
                                      <p:to>
                                        <p:strVal val="visible"/>
                                      </p:to>
                                    </p:set>
                                    <p:animEffect transition="in" filter="fade">
                                      <p:cBhvr>
                                        <p:cTn id="57" dur="500"/>
                                        <p:tgtEl>
                                          <p:spTgt spid="7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4" descr="羊皮纸"/>
          <p:cNvSpPr>
            <a:spLocks noChangeArrowheads="1"/>
          </p:cNvSpPr>
          <p:nvPr/>
        </p:nvSpPr>
        <p:spPr bwMode="auto">
          <a:xfrm>
            <a:off x="2495550" y="981075"/>
            <a:ext cx="6840538" cy="5233988"/>
          </a:xfrm>
          <a:prstGeom prst="verticalScroll">
            <a:avLst>
              <a:gd name="adj" fmla="val 12500"/>
            </a:avLst>
          </a:prstGeom>
          <a:blipFill dpi="0" rotWithShape="1">
            <a:blip r:embed="rId1" cstate="print"/>
            <a:srcRect/>
            <a:tile tx="0" ty="0" sx="100000" sy="100000" flip="none" algn="tl"/>
          </a:blipFill>
          <a:ln w="12700">
            <a:solidFill>
              <a:srgbClr val="FF9900"/>
            </a:solidFill>
            <a:round/>
          </a:ln>
        </p:spPr>
        <p:txBody>
          <a:bodyPr lIns="63500" tIns="97200" rIns="63500" bIns="61200" anchor="ctr"/>
          <a:lstStyle/>
          <a:p>
            <a:pPr algn="ctr" eaLnBrk="0" hangingPunct="0"/>
            <a:endParaRPr lang="zh-CN" altLang="en-US"/>
          </a:p>
        </p:txBody>
      </p:sp>
      <p:sp>
        <p:nvSpPr>
          <p:cNvPr id="18435" name="Rectangle 5"/>
          <p:cNvSpPr>
            <a:spLocks noChangeArrowheads="1"/>
          </p:cNvSpPr>
          <p:nvPr/>
        </p:nvSpPr>
        <p:spPr bwMode="auto">
          <a:xfrm>
            <a:off x="3952875" y="1071564"/>
            <a:ext cx="4679950" cy="511175"/>
          </a:xfrm>
          <a:prstGeom prst="rect">
            <a:avLst/>
          </a:prstGeom>
          <a:noFill/>
          <a:ln w="9525">
            <a:noFill/>
            <a:miter lim="800000"/>
          </a:ln>
        </p:spPr>
        <p:txBody>
          <a:bodyPr/>
          <a:lstStyle/>
          <a:p>
            <a:pPr algn="ctr" eaLnBrk="0" hangingPunct="0">
              <a:lnSpc>
                <a:spcPct val="87000"/>
              </a:lnSpc>
            </a:pPr>
            <a:r>
              <a:rPr lang="zh-CN" altLang="en-US" sz="2800" dirty="0">
                <a:solidFill>
                  <a:srgbClr val="FF0000"/>
                </a:solidFill>
                <a:latin typeface="楷体_GB2312"/>
                <a:ea typeface="楷体_GB2312"/>
                <a:cs typeface="楷体_GB2312"/>
              </a:rPr>
              <a:t>第八部分：虚拟存储器</a:t>
            </a:r>
            <a:endParaRPr lang="zh-CN" altLang="en-US" sz="2800" dirty="0">
              <a:solidFill>
                <a:srgbClr val="FF0000"/>
              </a:solidFill>
              <a:latin typeface="楷体_GB2312"/>
              <a:ea typeface="楷体_GB2312"/>
              <a:cs typeface="楷体_GB2312"/>
            </a:endParaRPr>
          </a:p>
        </p:txBody>
      </p:sp>
      <p:sp>
        <p:nvSpPr>
          <p:cNvPr id="18436" name="Rectangle 6"/>
          <p:cNvSpPr>
            <a:spLocks noChangeArrowheads="1"/>
          </p:cNvSpPr>
          <p:nvPr/>
        </p:nvSpPr>
        <p:spPr bwMode="auto">
          <a:xfrm>
            <a:off x="3810000" y="1857375"/>
            <a:ext cx="4679950" cy="3786188"/>
          </a:xfrm>
          <a:prstGeom prst="rect">
            <a:avLst/>
          </a:prstGeom>
          <a:noFill/>
          <a:ln w="28575">
            <a:solidFill>
              <a:srgbClr val="05AD01"/>
            </a:solidFill>
            <a:miter lim="800000"/>
          </a:ln>
        </p:spPr>
        <p:txBody>
          <a:bodyPr lIns="63500" tIns="133200" rIns="63500" bIns="133200"/>
          <a:lstStyle/>
          <a:p>
            <a:pPr marL="609600" indent="-609600">
              <a:lnSpc>
                <a:spcPct val="75000"/>
              </a:lnSpc>
              <a:spcBef>
                <a:spcPct val="65000"/>
              </a:spcBef>
              <a:buClr>
                <a:srgbClr val="FF0000"/>
              </a:buClr>
              <a:buFont typeface="Wingdings" panose="05000000000000000000" pitchFamily="2" charset="2"/>
              <a:buAutoNum type="ea1JpnChsDbPeriod"/>
            </a:pPr>
            <a:r>
              <a:rPr lang="zh-CN" altLang="en-US" sz="2000" dirty="0">
                <a:solidFill>
                  <a:schemeClr val="accent2"/>
                </a:solidFill>
              </a:rPr>
              <a:t>辅助存储器</a:t>
            </a:r>
            <a:endParaRPr lang="en-US" altLang="zh-CN" sz="2000" dirty="0">
              <a:solidFill>
                <a:schemeClr val="accent2"/>
              </a:solidFill>
            </a:endParaRPr>
          </a:p>
          <a:p>
            <a:pPr marL="809625" lvl="1" indent="-352425">
              <a:lnSpc>
                <a:spcPct val="75000"/>
              </a:lnSpc>
              <a:spcBef>
                <a:spcPct val="65000"/>
              </a:spcBef>
              <a:buClr>
                <a:srgbClr val="FF0000"/>
              </a:buClr>
              <a:buFont typeface="楷体_GB2312"/>
              <a:buAutoNum type="arabicPeriod"/>
            </a:pPr>
            <a:r>
              <a:rPr lang="zh-CN" altLang="en-US" dirty="0">
                <a:solidFill>
                  <a:schemeClr val="accent2"/>
                </a:solidFill>
              </a:rPr>
              <a:t>磁记录方式</a:t>
            </a:r>
            <a:endParaRPr lang="en-US" altLang="zh-CN" dirty="0">
              <a:solidFill>
                <a:schemeClr val="accent2"/>
              </a:solidFill>
            </a:endParaRPr>
          </a:p>
          <a:p>
            <a:pPr marL="809625" lvl="1" indent="-352425">
              <a:lnSpc>
                <a:spcPct val="75000"/>
              </a:lnSpc>
              <a:spcBef>
                <a:spcPct val="65000"/>
              </a:spcBef>
              <a:buClr>
                <a:srgbClr val="FF0000"/>
              </a:buClr>
              <a:buFont typeface="楷体_GB2312"/>
              <a:buAutoNum type="arabicPeriod"/>
            </a:pPr>
            <a:r>
              <a:rPr lang="zh-CN" altLang="en-US" dirty="0">
                <a:solidFill>
                  <a:schemeClr val="accent2"/>
                </a:solidFill>
              </a:rPr>
              <a:t>硬磁盘存储器</a:t>
            </a:r>
            <a:endParaRPr lang="en-US" altLang="zh-CN" dirty="0">
              <a:solidFill>
                <a:schemeClr val="accent2"/>
              </a:solidFill>
            </a:endParaRPr>
          </a:p>
          <a:p>
            <a:pPr marL="809625" lvl="1" indent="-352425">
              <a:lnSpc>
                <a:spcPct val="75000"/>
              </a:lnSpc>
              <a:spcBef>
                <a:spcPct val="65000"/>
              </a:spcBef>
              <a:buClr>
                <a:srgbClr val="FF0000"/>
              </a:buClr>
              <a:buFont typeface="楷体_GB2312"/>
              <a:buAutoNum type="arabicPeriod"/>
            </a:pPr>
            <a:r>
              <a:rPr lang="zh-CN" altLang="en-US" dirty="0">
                <a:solidFill>
                  <a:schemeClr val="accent2"/>
                </a:solidFill>
              </a:rPr>
              <a:t>磁盘的类型</a:t>
            </a:r>
            <a:endParaRPr lang="en-US" altLang="zh-CN" dirty="0">
              <a:solidFill>
                <a:schemeClr val="accent2"/>
              </a:solidFill>
            </a:endParaRPr>
          </a:p>
          <a:p>
            <a:pPr marL="609600" indent="-609600">
              <a:lnSpc>
                <a:spcPct val="75000"/>
              </a:lnSpc>
              <a:spcBef>
                <a:spcPct val="65000"/>
              </a:spcBef>
              <a:buClr>
                <a:srgbClr val="FF0000"/>
              </a:buClr>
              <a:buFont typeface="Wingdings" panose="05000000000000000000" pitchFamily="2" charset="2"/>
              <a:buAutoNum type="ea1JpnChsDbPeriod"/>
            </a:pPr>
            <a:r>
              <a:rPr lang="zh-CN" altLang="en-US" sz="2000" dirty="0">
                <a:solidFill>
                  <a:srgbClr val="B2B2B2"/>
                </a:solidFill>
              </a:rPr>
              <a:t>虚拟存储器</a:t>
            </a:r>
            <a:endParaRPr lang="zh-CN" altLang="en-US" sz="2000" dirty="0">
              <a:solidFill>
                <a:srgbClr val="B2B2B2"/>
              </a:solidFill>
            </a:endParaRPr>
          </a:p>
        </p:txBody>
      </p:sp>
      <p:sp>
        <p:nvSpPr>
          <p:cNvPr id="5" name="左箭头 4"/>
          <p:cNvSpPr>
            <a:spLocks noChangeArrowheads="1"/>
          </p:cNvSpPr>
          <p:nvPr/>
        </p:nvSpPr>
        <p:spPr bwMode="auto">
          <a:xfrm>
            <a:off x="6238876" y="2708920"/>
            <a:ext cx="714375" cy="285750"/>
          </a:xfrm>
          <a:prstGeom prst="leftArrow">
            <a:avLst>
              <a:gd name="adj1" fmla="val 50000"/>
              <a:gd name="adj2" fmla="val 50000"/>
            </a:avLst>
          </a:prstGeom>
          <a:solidFill>
            <a:srgbClr val="FFFF00"/>
          </a:solidFill>
          <a:ln w="12700" algn="ctr">
            <a:solidFill>
              <a:schemeClr val="tx1"/>
            </a:solidFill>
            <a:round/>
          </a:ln>
        </p:spPr>
        <p:txBody>
          <a:bodyPr/>
          <a:lstStyle/>
          <a:p>
            <a:pPr algn="ctr" eaLnBrk="0" hangingPunct="0"/>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63352" y="188640"/>
            <a:ext cx="5257800" cy="373063"/>
          </a:xfrm>
        </p:spPr>
        <p:txBody>
          <a:bodyPr/>
          <a:lstStyle/>
          <a:p>
            <a:r>
              <a:rPr lang="zh-CN" altLang="en-US" dirty="0"/>
              <a:t>页式虚拟存储器</a:t>
            </a:r>
            <a:endParaRPr lang="zh-CN" altLang="en-US" dirty="0"/>
          </a:p>
        </p:txBody>
      </p:sp>
      <p:pic>
        <p:nvPicPr>
          <p:cNvPr id="184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9470" y="764540"/>
            <a:ext cx="10184130" cy="607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42764" y="188640"/>
            <a:ext cx="5257800" cy="373063"/>
          </a:xfrm>
        </p:spPr>
        <p:txBody>
          <a:bodyPr/>
          <a:lstStyle/>
          <a:p>
            <a:r>
              <a:rPr lang="zh-CN" altLang="en-US" dirty="0"/>
              <a:t>页式虚拟存储器</a:t>
            </a:r>
            <a:endParaRPr lang="zh-CN" altLang="en-US" dirty="0"/>
          </a:p>
        </p:txBody>
      </p:sp>
      <p:pic>
        <p:nvPicPr>
          <p:cNvPr id="2" name="图片 1"/>
          <p:cNvPicPr>
            <a:picLocks noChangeAspect="1"/>
          </p:cNvPicPr>
          <p:nvPr/>
        </p:nvPicPr>
        <p:blipFill>
          <a:blip r:embed="rId1"/>
          <a:stretch>
            <a:fillRect/>
          </a:stretch>
        </p:blipFill>
        <p:spPr>
          <a:xfrm>
            <a:off x="1755192" y="1772817"/>
            <a:ext cx="8120509" cy="4608511"/>
          </a:xfrm>
          <a:prstGeom prst="rect">
            <a:avLst/>
          </a:prstGeom>
        </p:spPr>
      </p:pic>
      <p:sp>
        <p:nvSpPr>
          <p:cNvPr id="3" name="矩形 2"/>
          <p:cNvSpPr/>
          <p:nvPr/>
        </p:nvSpPr>
        <p:spPr>
          <a:xfrm>
            <a:off x="6240016" y="5373216"/>
            <a:ext cx="5721475" cy="353943"/>
          </a:xfrm>
          <a:prstGeom prst="rect">
            <a:avLst/>
          </a:prstGeom>
        </p:spPr>
        <p:txBody>
          <a:bodyPr wrap="square">
            <a:spAutoFit/>
          </a:bodyPr>
          <a:lstStyle/>
          <a:p>
            <a:pPr>
              <a:buNone/>
            </a:pPr>
            <a:r>
              <a:rPr lang="zh-CN" altLang="en-US" sz="2000" dirty="0">
                <a:solidFill>
                  <a:srgbClr val="FF0000"/>
                </a:solidFill>
                <a:latin typeface="黑体" panose="02010609060101010101" pitchFamily="49" charset="-122"/>
                <a:ea typeface="黑体" panose="02010609060101010101" pitchFamily="49" charset="-122"/>
              </a:rPr>
              <a:t>②根据实地址，访问主存中的物理页 </a:t>
            </a:r>
            <a:endParaRPr lang="zh-CN" altLang="en-US" sz="2000" dirty="0">
              <a:solidFill>
                <a:srgbClr val="FF0000"/>
              </a:solidFill>
              <a:latin typeface="黑体" panose="02010609060101010101" pitchFamily="49" charset="-122"/>
              <a:ea typeface="黑体" panose="02010609060101010101" pitchFamily="49" charset="-122"/>
            </a:endParaRPr>
          </a:p>
        </p:txBody>
      </p:sp>
      <p:sp>
        <p:nvSpPr>
          <p:cNvPr id="4" name="矩形 3"/>
          <p:cNvSpPr/>
          <p:nvPr/>
        </p:nvSpPr>
        <p:spPr>
          <a:xfrm>
            <a:off x="3215680" y="1763372"/>
            <a:ext cx="5721475" cy="353943"/>
          </a:xfrm>
          <a:prstGeom prst="rect">
            <a:avLst/>
          </a:prstGeom>
        </p:spPr>
        <p:txBody>
          <a:bodyPr wrap="square">
            <a:spAutoFit/>
          </a:bodyPr>
          <a:lstStyle/>
          <a:p>
            <a:pPr>
              <a:buNone/>
            </a:pPr>
            <a:r>
              <a:rPr lang="zh-CN" altLang="en-US" sz="2000" dirty="0">
                <a:solidFill>
                  <a:srgbClr val="FF0000"/>
                </a:solidFill>
                <a:latin typeface="黑体" panose="02010609060101010101" pitchFamily="49" charset="-122"/>
                <a:ea typeface="黑体" panose="02010609060101010101" pitchFamily="49" charset="-122"/>
              </a:rPr>
              <a:t>① 根据虚地址，访问存储器中的页表 </a:t>
            </a:r>
            <a:endParaRPr lang="zh-CN" altLang="en-US" sz="2000" dirty="0">
              <a:solidFill>
                <a:srgbClr val="FF0000"/>
              </a:solidFill>
              <a:latin typeface="黑体" panose="02010609060101010101" pitchFamily="49" charset="-122"/>
              <a:ea typeface="黑体" panose="02010609060101010101" pitchFamily="49" charset="-122"/>
            </a:endParaRPr>
          </a:p>
        </p:txBody>
      </p:sp>
      <p:sp>
        <p:nvSpPr>
          <p:cNvPr id="73" name="Rectangle 59"/>
          <p:cNvSpPr txBox="1">
            <a:spLocks noChangeArrowheads="1"/>
          </p:cNvSpPr>
          <p:nvPr/>
        </p:nvSpPr>
        <p:spPr bwMode="auto">
          <a:xfrm>
            <a:off x="741610" y="931122"/>
            <a:ext cx="8072438" cy="539085"/>
          </a:xfrm>
          <a:prstGeom prst="rect">
            <a:avLst/>
          </a:prstGeom>
          <a:noFill/>
          <a:ln w="12700">
            <a:noFill/>
            <a:miter lim="800000"/>
          </a:ln>
        </p:spPr>
        <p:txBody>
          <a:bodyPr vert="horz" wrap="square" lIns="63500" tIns="97200" rIns="63500" bIns="97200" numCol="1" anchor="t" anchorCtr="0" compatLnSpc="1">
            <a:spAutoFit/>
          </a:bodyPr>
          <a:lstStyle>
            <a:lvl1pPr marL="284480" indent="-284480" algn="l" rtl="0" eaLnBrk="0" fontAlgn="base" hangingPunct="0">
              <a:lnSpc>
                <a:spcPct val="75000"/>
              </a:lnSpc>
              <a:spcBef>
                <a:spcPct val="6500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85000"/>
              </a:lnSpc>
              <a:spcBef>
                <a:spcPct val="4000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5000"/>
              </a:lnSpc>
              <a:spcBef>
                <a:spcPct val="40000"/>
              </a:spcBef>
            </a:pPr>
            <a:r>
              <a:rPr lang="zh-CN" altLang="en-US" kern="0" dirty="0">
                <a:latin typeface="黑体" panose="02010609060101010101" pitchFamily="49" charset="-122"/>
                <a:ea typeface="黑体" panose="02010609060101010101" pitchFamily="49" charset="-122"/>
              </a:rPr>
              <a:t>虚实地址的转换</a:t>
            </a:r>
            <a:endParaRPr lang="zh-CN" altLang="en-US"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335360" y="110509"/>
            <a:ext cx="5257800" cy="373063"/>
          </a:xfrm>
        </p:spPr>
        <p:txBody>
          <a:bodyPr/>
          <a:lstStyle/>
          <a:p>
            <a:r>
              <a:rPr lang="zh-CN" altLang="en-US" dirty="0"/>
              <a:t>页式虚拟存储器</a:t>
            </a:r>
            <a:endParaRPr lang="zh-CN" altLang="en-US" dirty="0"/>
          </a:p>
        </p:txBody>
      </p:sp>
      <p:sp>
        <p:nvSpPr>
          <p:cNvPr id="333883" name="Rectangle 59"/>
          <p:cNvSpPr>
            <a:spLocks noGrp="1" noChangeArrowheads="1"/>
          </p:cNvSpPr>
          <p:nvPr>
            <p:ph type="body" idx="1"/>
          </p:nvPr>
        </p:nvSpPr>
        <p:spPr>
          <a:xfrm>
            <a:off x="407368" y="868922"/>
            <a:ext cx="8072438" cy="556397"/>
          </a:xfrm>
        </p:spPr>
        <p:txBody>
          <a:bodyPr vert="horz" wrap="square" lIns="63500" tIns="97200" rIns="63500" bIns="97200" numCol="1" anchor="t" anchorCtr="0" compatLnSpc="1">
            <a:spAutoFit/>
          </a:bodyPr>
          <a:lstStyle/>
          <a:p>
            <a:pPr>
              <a:lnSpc>
                <a:spcPct val="105000"/>
              </a:lnSpc>
              <a:spcBef>
                <a:spcPct val="40000"/>
              </a:spcBef>
            </a:pPr>
            <a:r>
              <a:rPr lang="zh-CN" altLang="en-US" sz="2400" dirty="0">
                <a:latin typeface="黑体" panose="02010609060101010101" pitchFamily="49" charset="-122"/>
                <a:ea typeface="黑体" panose="02010609060101010101" pitchFamily="49" charset="-122"/>
              </a:rPr>
              <a:t>虚拟地址到物理地址的转换</a:t>
            </a:r>
            <a:endParaRPr lang="zh-CN" altLang="en-US" sz="2400"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2351584" y="1628800"/>
            <a:ext cx="7153275" cy="4467225"/>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63352" y="260648"/>
            <a:ext cx="5257800" cy="373063"/>
          </a:xfrm>
        </p:spPr>
        <p:txBody>
          <a:bodyPr/>
          <a:lstStyle/>
          <a:p>
            <a:r>
              <a:rPr lang="zh-CN" altLang="en-US"/>
              <a:t>页式虚拟存储器</a:t>
            </a:r>
            <a:endParaRPr lang="zh-CN" altLang="en-US"/>
          </a:p>
        </p:txBody>
      </p:sp>
      <p:pic>
        <p:nvPicPr>
          <p:cNvPr id="1638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3392" y="955130"/>
            <a:ext cx="9854108" cy="521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63352" y="260648"/>
            <a:ext cx="5257800" cy="373063"/>
          </a:xfrm>
        </p:spPr>
        <p:txBody>
          <a:bodyPr/>
          <a:lstStyle/>
          <a:p>
            <a:r>
              <a:rPr lang="zh-CN" altLang="en-US" dirty="0"/>
              <a:t>页式虚拟存储器</a:t>
            </a:r>
            <a:endParaRPr lang="zh-CN" altLang="en-US" dirty="0"/>
          </a:p>
        </p:txBody>
      </p:sp>
      <p:sp>
        <p:nvSpPr>
          <p:cNvPr id="333883" name="Rectangle 59"/>
          <p:cNvSpPr>
            <a:spLocks noGrp="1" noChangeArrowheads="1"/>
          </p:cNvSpPr>
          <p:nvPr>
            <p:ph type="body" idx="1"/>
          </p:nvPr>
        </p:nvSpPr>
        <p:spPr>
          <a:xfrm>
            <a:off x="551384" y="764704"/>
            <a:ext cx="9616554" cy="2119902"/>
          </a:xfrm>
        </p:spPr>
        <p:txBody>
          <a:bodyPr vert="horz" wrap="square" lIns="63500" tIns="97200" rIns="63500" bIns="97200" numCol="1" anchor="t" anchorCtr="0" compatLnSpc="1">
            <a:spAutoFit/>
          </a:bodyPr>
          <a:lstStyle/>
          <a:p>
            <a:pPr>
              <a:lnSpc>
                <a:spcPct val="105000"/>
              </a:lnSpc>
              <a:spcBef>
                <a:spcPct val="40000"/>
              </a:spcBef>
            </a:pPr>
            <a:r>
              <a:rPr lang="zh-CN" altLang="en-US" sz="2000" dirty="0"/>
              <a:t>举例</a:t>
            </a:r>
            <a:endParaRPr lang="zh-CN" altLang="en-US" sz="2000" dirty="0"/>
          </a:p>
          <a:p>
            <a:pPr marL="809625" lvl="1" indent="-335280">
              <a:lnSpc>
                <a:spcPct val="105000"/>
              </a:lnSpc>
              <a:spcBef>
                <a:spcPts val="600"/>
              </a:spcBef>
              <a:buNone/>
            </a:pPr>
            <a:r>
              <a:rPr lang="zh-CN" altLang="en-US" dirty="0">
                <a:ea typeface="宋体" panose="02010600030101010101" pitchFamily="2" charset="-122"/>
              </a:rPr>
              <a:t>某计算机虚拟地址</a:t>
            </a:r>
            <a:r>
              <a:rPr lang="en-US" altLang="zh-CN" dirty="0">
                <a:ea typeface="宋体" panose="02010600030101010101" pitchFamily="2" charset="-122"/>
              </a:rPr>
              <a:t>32</a:t>
            </a:r>
            <a:r>
              <a:rPr lang="zh-CN" altLang="en-US" dirty="0">
                <a:ea typeface="宋体" panose="02010600030101010101" pitchFamily="2" charset="-122"/>
              </a:rPr>
              <a:t>位，物理内存</a:t>
            </a:r>
            <a:r>
              <a:rPr lang="en-US" altLang="zh-CN" dirty="0">
                <a:ea typeface="宋体" panose="02010600030101010101" pitchFamily="2" charset="-122"/>
              </a:rPr>
              <a:t>128MB</a:t>
            </a:r>
            <a:r>
              <a:rPr lang="zh-CN" altLang="en-US" dirty="0">
                <a:ea typeface="宋体" panose="02010600030101010101" pitchFamily="2" charset="-122"/>
              </a:rPr>
              <a:t>，页大小</a:t>
            </a:r>
            <a:r>
              <a:rPr lang="en-US" altLang="zh-CN" dirty="0">
                <a:ea typeface="宋体" panose="02010600030101010101" pitchFamily="2" charset="-122"/>
              </a:rPr>
              <a:t>4KB</a:t>
            </a:r>
            <a:r>
              <a:rPr lang="zh-CN" altLang="en-US" dirty="0">
                <a:ea typeface="宋体" panose="02010600030101010101" pitchFamily="2" charset="-122"/>
              </a:rPr>
              <a:t>。</a:t>
            </a:r>
            <a:endParaRPr lang="zh-CN" altLang="en-US" dirty="0">
              <a:ea typeface="宋体" panose="02010600030101010101" pitchFamily="2" charset="-122"/>
            </a:endParaRPr>
          </a:p>
          <a:p>
            <a:pPr marL="809625" lvl="1" indent="-335280">
              <a:lnSpc>
                <a:spcPct val="105000"/>
              </a:lnSpc>
              <a:spcBef>
                <a:spcPts val="600"/>
              </a:spcBef>
              <a:buNone/>
            </a:pPr>
            <a:r>
              <a:rPr lang="zh-CN" altLang="en-US" dirty="0">
                <a:ea typeface="宋体" panose="02010600030101010101" pitchFamily="2" charset="-122"/>
              </a:rPr>
              <a:t>（</a:t>
            </a:r>
            <a:r>
              <a:rPr lang="en-US" altLang="zh-CN" dirty="0">
                <a:ea typeface="宋体" panose="02010600030101010101" pitchFamily="2" charset="-122"/>
              </a:rPr>
              <a:t>1</a:t>
            </a:r>
            <a:r>
              <a:rPr lang="zh-CN" altLang="en-US" dirty="0">
                <a:ea typeface="宋体" panose="02010600030101010101" pitchFamily="2" charset="-122"/>
              </a:rPr>
              <a:t>）程序虚拟空间有多少页？</a:t>
            </a:r>
            <a:endParaRPr lang="en-US" altLang="zh-CN" dirty="0">
              <a:ea typeface="宋体" panose="02010600030101010101" pitchFamily="2" charset="-122"/>
            </a:endParaRPr>
          </a:p>
          <a:p>
            <a:pPr marL="809625" lvl="1" indent="-335280">
              <a:lnSpc>
                <a:spcPct val="105000"/>
              </a:lnSpc>
              <a:spcBef>
                <a:spcPts val="600"/>
              </a:spcBef>
              <a:buNone/>
            </a:pPr>
            <a:r>
              <a:rPr lang="zh-CN" altLang="en-US" dirty="0">
                <a:ea typeface="宋体" panose="02010600030101010101" pitchFamily="2" charset="-122"/>
              </a:rPr>
              <a:t>（</a:t>
            </a:r>
            <a:r>
              <a:rPr lang="en-US" altLang="zh-CN" dirty="0">
                <a:ea typeface="宋体" panose="02010600030101010101" pitchFamily="2" charset="-122"/>
              </a:rPr>
              <a:t>2</a:t>
            </a:r>
            <a:r>
              <a:rPr lang="zh-CN" altLang="en-US" dirty="0">
                <a:ea typeface="宋体" panose="02010600030101010101" pitchFamily="2" charset="-122"/>
              </a:rPr>
              <a:t>）页表项共有多少位？（只考虑有效位及实页号）</a:t>
            </a:r>
            <a:endParaRPr lang="en-US" altLang="zh-CN" dirty="0">
              <a:ea typeface="宋体" panose="02010600030101010101" pitchFamily="2" charset="-122"/>
            </a:endParaRPr>
          </a:p>
          <a:p>
            <a:pPr marL="809625" lvl="1" indent="-335280">
              <a:lnSpc>
                <a:spcPct val="105000"/>
              </a:lnSpc>
              <a:spcBef>
                <a:spcPts val="600"/>
              </a:spcBef>
              <a:buNone/>
            </a:pPr>
            <a:r>
              <a:rPr lang="zh-CN" altLang="en-US" dirty="0">
                <a:ea typeface="宋体" panose="02010600030101010101" pitchFamily="2" charset="-122"/>
              </a:rPr>
              <a:t>（</a:t>
            </a:r>
            <a:r>
              <a:rPr lang="en-US" altLang="zh-CN" dirty="0">
                <a:ea typeface="宋体" panose="02010600030101010101" pitchFamily="2" charset="-122"/>
              </a:rPr>
              <a:t>3</a:t>
            </a:r>
            <a:r>
              <a:rPr lang="zh-CN" altLang="en-US" dirty="0">
                <a:ea typeface="宋体" panose="02010600030101010101" pitchFamily="2" charset="-122"/>
              </a:rPr>
              <a:t>）每个页表占多少内存空间？（只有一个有效位）</a:t>
            </a:r>
            <a:endParaRPr lang="zh-CN" altLang="en-US" dirty="0">
              <a:ea typeface="宋体" panose="02010600030101010101" pitchFamily="2" charset="-122"/>
            </a:endParaRPr>
          </a:p>
        </p:txBody>
      </p:sp>
      <p:sp>
        <p:nvSpPr>
          <p:cNvPr id="11" name="Rectangle 59"/>
          <p:cNvSpPr txBox="1">
            <a:spLocks noChangeArrowheads="1"/>
          </p:cNvSpPr>
          <p:nvPr/>
        </p:nvSpPr>
        <p:spPr bwMode="auto">
          <a:xfrm>
            <a:off x="767408" y="2764954"/>
            <a:ext cx="9543405" cy="2540017"/>
          </a:xfrm>
          <a:prstGeom prst="rect">
            <a:avLst/>
          </a:prstGeom>
          <a:noFill/>
          <a:ln w="12700">
            <a:noFill/>
            <a:miter lim="800000"/>
          </a:ln>
          <a:effectLst/>
        </p:spPr>
        <p:txBody>
          <a:bodyPr wrap="square" lIns="63500" tIns="97200" rIns="63500" bIns="97200">
            <a:spAutoFit/>
          </a:bodyPr>
          <a:lstStyle/>
          <a:p>
            <a:pPr marL="284480" indent="-284480">
              <a:lnSpc>
                <a:spcPct val="105000"/>
              </a:lnSpc>
              <a:buClr>
                <a:srgbClr val="FF0000"/>
              </a:buClr>
              <a:buFont typeface="Wingdings" panose="05000000000000000000" pitchFamily="2" charset="2"/>
              <a:buChar char="v"/>
              <a:defRPr/>
            </a:pPr>
            <a:r>
              <a:rPr lang="zh-CN" altLang="en-US" kern="0" dirty="0">
                <a:latin typeface="微软雅黑" panose="020B0503020204020204" pitchFamily="34" charset="-122"/>
                <a:ea typeface="微软雅黑" panose="020B0503020204020204" pitchFamily="34" charset="-122"/>
              </a:rPr>
              <a:t>解答</a:t>
            </a:r>
            <a:endParaRPr lang="en-US" altLang="zh-CN" kern="0" dirty="0">
              <a:latin typeface="微软雅黑" panose="020B0503020204020204" pitchFamily="34" charset="-122"/>
              <a:ea typeface="微软雅黑" panose="020B0503020204020204" pitchFamily="34" charset="-122"/>
            </a:endParaRPr>
          </a:p>
          <a:p>
            <a:pPr marL="741680" lvl="1" indent="-284480">
              <a:lnSpc>
                <a:spcPct val="105000"/>
              </a:lnSpc>
              <a:buClr>
                <a:srgbClr val="FF0000"/>
              </a:buClr>
              <a:defRPr/>
            </a:pPr>
            <a:r>
              <a:rPr lang="zh-CN" altLang="en-US" kern="0" dirty="0">
                <a:latin typeface="+mn-lt"/>
              </a:rPr>
              <a:t>虚地址</a:t>
            </a:r>
            <a:r>
              <a:rPr lang="en-US" altLang="zh-CN" kern="0" dirty="0">
                <a:latin typeface="+mn-lt"/>
              </a:rPr>
              <a:t>32</a:t>
            </a:r>
            <a:r>
              <a:rPr lang="zh-CN" altLang="en-US" kern="0" dirty="0">
                <a:latin typeface="+mn-lt"/>
              </a:rPr>
              <a:t>位：</a:t>
            </a:r>
            <a:r>
              <a:rPr lang="zh-CN" altLang="en-US" kern="0" dirty="0">
                <a:solidFill>
                  <a:srgbClr val="FF0000"/>
                </a:solidFill>
                <a:latin typeface="+mn-lt"/>
              </a:rPr>
              <a:t>虚页号（</a:t>
            </a:r>
            <a:r>
              <a:rPr lang="en-US" altLang="zh-CN" kern="0" dirty="0">
                <a:solidFill>
                  <a:srgbClr val="FF0000"/>
                </a:solidFill>
                <a:latin typeface="+mn-lt"/>
              </a:rPr>
              <a:t>20</a:t>
            </a:r>
            <a:r>
              <a:rPr lang="zh-CN" altLang="en-US" kern="0" dirty="0">
                <a:solidFill>
                  <a:srgbClr val="FF0000"/>
                </a:solidFill>
                <a:latin typeface="+mn-lt"/>
              </a:rPr>
              <a:t>位）</a:t>
            </a:r>
            <a:r>
              <a:rPr lang="en-US" altLang="zh-CN" kern="0" dirty="0">
                <a:solidFill>
                  <a:srgbClr val="FF0000"/>
                </a:solidFill>
                <a:latin typeface="+mn-lt"/>
              </a:rPr>
              <a:t>+  </a:t>
            </a:r>
            <a:r>
              <a:rPr lang="zh-CN" altLang="en-US" kern="0" dirty="0">
                <a:solidFill>
                  <a:srgbClr val="FF0000"/>
                </a:solidFill>
                <a:latin typeface="+mn-lt"/>
              </a:rPr>
              <a:t>页内偏移（</a:t>
            </a:r>
            <a:r>
              <a:rPr lang="en-US" altLang="zh-CN" kern="0" dirty="0">
                <a:solidFill>
                  <a:srgbClr val="FF0000"/>
                </a:solidFill>
                <a:latin typeface="+mn-lt"/>
              </a:rPr>
              <a:t>12</a:t>
            </a:r>
            <a:r>
              <a:rPr lang="zh-CN" altLang="en-US" kern="0" dirty="0">
                <a:solidFill>
                  <a:srgbClr val="FF0000"/>
                </a:solidFill>
                <a:latin typeface="+mn-lt"/>
              </a:rPr>
              <a:t>位）</a:t>
            </a:r>
            <a:endParaRPr lang="en-US" altLang="zh-CN" kern="0" dirty="0">
              <a:solidFill>
                <a:srgbClr val="FF0000"/>
              </a:solidFill>
              <a:latin typeface="+mn-lt"/>
            </a:endParaRPr>
          </a:p>
          <a:p>
            <a:pPr marL="741680" lvl="1" indent="-284480">
              <a:lnSpc>
                <a:spcPct val="105000"/>
              </a:lnSpc>
              <a:buClr>
                <a:srgbClr val="FF0000"/>
              </a:buClr>
              <a:defRPr/>
            </a:pPr>
            <a:r>
              <a:rPr lang="zh-CN" altLang="en-US" kern="0" dirty="0">
                <a:latin typeface="+mn-lt"/>
              </a:rPr>
              <a:t>每个程序虚拟空间最多可有：</a:t>
            </a:r>
            <a:r>
              <a:rPr lang="en-US" altLang="zh-CN" kern="0" dirty="0">
                <a:solidFill>
                  <a:srgbClr val="FF0000"/>
                </a:solidFill>
                <a:latin typeface="+mn-lt"/>
              </a:rPr>
              <a:t>2</a:t>
            </a:r>
            <a:r>
              <a:rPr lang="en-US" altLang="zh-CN" kern="0" baseline="30000" dirty="0">
                <a:solidFill>
                  <a:srgbClr val="FF0000"/>
                </a:solidFill>
                <a:latin typeface="+mn-lt"/>
              </a:rPr>
              <a:t>20</a:t>
            </a:r>
            <a:r>
              <a:rPr lang="zh-CN" altLang="en-US" kern="0" dirty="0">
                <a:solidFill>
                  <a:srgbClr val="FF0000"/>
                </a:solidFill>
                <a:latin typeface="+mn-lt"/>
              </a:rPr>
              <a:t>个虚页（</a:t>
            </a:r>
            <a:r>
              <a:rPr lang="en-US" altLang="zh-CN" kern="0" dirty="0">
                <a:solidFill>
                  <a:srgbClr val="FF0000"/>
                </a:solidFill>
              </a:rPr>
              <a:t> 2</a:t>
            </a:r>
            <a:r>
              <a:rPr lang="en-US" altLang="zh-CN" kern="0" baseline="30000" dirty="0">
                <a:solidFill>
                  <a:srgbClr val="FF0000"/>
                </a:solidFill>
              </a:rPr>
              <a:t>32 </a:t>
            </a:r>
            <a:r>
              <a:rPr lang="en-US" altLang="zh-CN" kern="0" dirty="0">
                <a:solidFill>
                  <a:srgbClr val="FF0000"/>
                </a:solidFill>
                <a:latin typeface="+mn-lt"/>
              </a:rPr>
              <a:t>/ </a:t>
            </a:r>
            <a:r>
              <a:rPr lang="en-US" altLang="zh-CN" kern="0" dirty="0">
                <a:solidFill>
                  <a:srgbClr val="FF0000"/>
                </a:solidFill>
              </a:rPr>
              <a:t>2</a:t>
            </a:r>
            <a:r>
              <a:rPr lang="en-US" altLang="zh-CN" kern="0" baseline="30000" dirty="0">
                <a:solidFill>
                  <a:srgbClr val="FF0000"/>
                </a:solidFill>
              </a:rPr>
              <a:t>12 </a:t>
            </a:r>
            <a:r>
              <a:rPr lang="zh-CN" altLang="en-US" kern="0" dirty="0">
                <a:solidFill>
                  <a:srgbClr val="FF0000"/>
                </a:solidFill>
                <a:latin typeface="+mn-lt"/>
              </a:rPr>
              <a:t>）</a:t>
            </a:r>
            <a:endParaRPr lang="en-US" altLang="zh-CN" kern="0" dirty="0">
              <a:latin typeface="+mn-lt"/>
            </a:endParaRPr>
          </a:p>
          <a:p>
            <a:pPr marL="741680" lvl="1" indent="-284480">
              <a:lnSpc>
                <a:spcPct val="105000"/>
              </a:lnSpc>
              <a:buClr>
                <a:srgbClr val="FF0000"/>
              </a:buClr>
              <a:defRPr/>
            </a:pPr>
            <a:r>
              <a:rPr lang="zh-CN" altLang="en-US" kern="0" dirty="0">
                <a:latin typeface="+mn-lt"/>
              </a:rPr>
              <a:t>实地址</a:t>
            </a:r>
            <a:r>
              <a:rPr lang="en-US" altLang="zh-CN" kern="0" dirty="0">
                <a:latin typeface="+mn-lt"/>
              </a:rPr>
              <a:t>27</a:t>
            </a:r>
            <a:r>
              <a:rPr lang="zh-CN" altLang="en-US" kern="0" dirty="0">
                <a:latin typeface="+mn-lt"/>
              </a:rPr>
              <a:t>位：</a:t>
            </a:r>
            <a:r>
              <a:rPr lang="zh-CN" altLang="en-US" kern="0" dirty="0">
                <a:solidFill>
                  <a:srgbClr val="FF0000"/>
                </a:solidFill>
                <a:latin typeface="+mn-lt"/>
              </a:rPr>
              <a:t>实页号（</a:t>
            </a:r>
            <a:r>
              <a:rPr lang="en-US" altLang="zh-CN" kern="0" dirty="0">
                <a:solidFill>
                  <a:srgbClr val="FF0000"/>
                </a:solidFill>
                <a:latin typeface="+mn-lt"/>
              </a:rPr>
              <a:t>15</a:t>
            </a:r>
            <a:r>
              <a:rPr lang="zh-CN" altLang="en-US" kern="0" dirty="0">
                <a:solidFill>
                  <a:srgbClr val="FF0000"/>
                </a:solidFill>
                <a:latin typeface="+mn-lt"/>
              </a:rPr>
              <a:t>位）</a:t>
            </a:r>
            <a:r>
              <a:rPr lang="en-US" altLang="zh-CN" kern="0" dirty="0">
                <a:solidFill>
                  <a:srgbClr val="FF0000"/>
                </a:solidFill>
                <a:latin typeface="+mn-lt"/>
              </a:rPr>
              <a:t>+ </a:t>
            </a:r>
            <a:r>
              <a:rPr lang="zh-CN" altLang="en-US" kern="0" dirty="0">
                <a:solidFill>
                  <a:srgbClr val="FF0000"/>
                </a:solidFill>
                <a:latin typeface="+mn-lt"/>
              </a:rPr>
              <a:t>页内偏移（</a:t>
            </a:r>
            <a:r>
              <a:rPr lang="en-US" altLang="zh-CN" kern="0" dirty="0">
                <a:solidFill>
                  <a:srgbClr val="FF0000"/>
                </a:solidFill>
                <a:latin typeface="+mn-lt"/>
              </a:rPr>
              <a:t>12</a:t>
            </a:r>
            <a:r>
              <a:rPr lang="zh-CN" altLang="en-US" kern="0" dirty="0">
                <a:solidFill>
                  <a:srgbClr val="FF0000"/>
                </a:solidFill>
                <a:latin typeface="+mn-lt"/>
              </a:rPr>
              <a:t>位）</a:t>
            </a:r>
            <a:endParaRPr lang="en-US" altLang="zh-CN" kern="0" dirty="0">
              <a:solidFill>
                <a:srgbClr val="FF0000"/>
              </a:solidFill>
              <a:latin typeface="+mn-lt"/>
            </a:endParaRPr>
          </a:p>
          <a:p>
            <a:pPr marL="741680" lvl="1" indent="-284480">
              <a:lnSpc>
                <a:spcPct val="105000"/>
              </a:lnSpc>
              <a:buClr>
                <a:srgbClr val="FF0000"/>
              </a:buClr>
              <a:defRPr/>
            </a:pPr>
            <a:r>
              <a:rPr lang="zh-CN" altLang="en-US" kern="0" dirty="0">
                <a:latin typeface="+mn-lt"/>
              </a:rPr>
              <a:t>每个页表项：</a:t>
            </a:r>
            <a:r>
              <a:rPr lang="en-US" altLang="zh-CN" kern="0" dirty="0">
                <a:latin typeface="+mn-lt"/>
              </a:rPr>
              <a:t>1</a:t>
            </a:r>
            <a:r>
              <a:rPr lang="zh-CN" altLang="en-US" kern="0" dirty="0">
                <a:latin typeface="+mn-lt"/>
              </a:rPr>
              <a:t>位（有效位）</a:t>
            </a:r>
            <a:r>
              <a:rPr lang="en-US" altLang="zh-CN" kern="0" dirty="0">
                <a:latin typeface="+mn-lt"/>
              </a:rPr>
              <a:t>+ 15</a:t>
            </a:r>
            <a:r>
              <a:rPr lang="zh-CN" altLang="en-US" kern="0" dirty="0">
                <a:latin typeface="+mn-lt"/>
              </a:rPr>
              <a:t>位（实页号）</a:t>
            </a:r>
            <a:r>
              <a:rPr lang="en-US" altLang="zh-CN" kern="0" dirty="0">
                <a:latin typeface="+mn-lt"/>
              </a:rPr>
              <a:t>=</a:t>
            </a:r>
            <a:r>
              <a:rPr lang="en-US" altLang="zh-CN" kern="0" dirty="0">
                <a:solidFill>
                  <a:srgbClr val="FF0000"/>
                </a:solidFill>
                <a:latin typeface="+mn-lt"/>
              </a:rPr>
              <a:t>16</a:t>
            </a:r>
            <a:r>
              <a:rPr lang="zh-CN" altLang="en-US" kern="0" dirty="0">
                <a:solidFill>
                  <a:srgbClr val="FF0000"/>
                </a:solidFill>
                <a:latin typeface="+mn-lt"/>
              </a:rPr>
              <a:t>位</a:t>
            </a:r>
            <a:endParaRPr lang="en-US" altLang="zh-CN" kern="0" dirty="0">
              <a:solidFill>
                <a:srgbClr val="FF0000"/>
              </a:solidFill>
              <a:latin typeface="+mn-lt"/>
            </a:endParaRPr>
          </a:p>
          <a:p>
            <a:pPr marL="741680" lvl="1" indent="-284480">
              <a:lnSpc>
                <a:spcPct val="105000"/>
              </a:lnSpc>
              <a:buClr>
                <a:srgbClr val="FF0000"/>
              </a:buClr>
              <a:defRPr/>
            </a:pPr>
            <a:r>
              <a:rPr lang="zh-CN" altLang="en-US" kern="0" dirty="0">
                <a:latin typeface="+mn-lt"/>
              </a:rPr>
              <a:t>每个页表所占空间：</a:t>
            </a:r>
            <a:r>
              <a:rPr lang="en-US" altLang="zh-CN" kern="0" dirty="0">
                <a:latin typeface="+mn-lt"/>
              </a:rPr>
              <a:t>2</a:t>
            </a:r>
            <a:r>
              <a:rPr lang="en-US" altLang="zh-CN" kern="0" baseline="30000" dirty="0">
                <a:latin typeface="+mn-lt"/>
              </a:rPr>
              <a:t>20</a:t>
            </a:r>
            <a:r>
              <a:rPr lang="en-US" altLang="zh-CN" kern="0" dirty="0">
                <a:latin typeface="+mn-lt"/>
              </a:rPr>
              <a:t>×16 = 16Mb = </a:t>
            </a:r>
            <a:r>
              <a:rPr lang="en-US" altLang="zh-CN" kern="0" dirty="0">
                <a:solidFill>
                  <a:srgbClr val="FF0000"/>
                </a:solidFill>
                <a:latin typeface="+mn-lt"/>
              </a:rPr>
              <a:t>2MB</a:t>
            </a:r>
            <a:endParaRPr lang="zh-CN" altLang="en-US" sz="2000" kern="0" dirty="0">
              <a:solidFill>
                <a:srgbClr val="FF0000"/>
              </a:solidFill>
              <a:latin typeface="+mn-lt"/>
            </a:endParaRPr>
          </a:p>
        </p:txBody>
      </p:sp>
      <p:sp>
        <p:nvSpPr>
          <p:cNvPr id="12" name="横卷形 11"/>
          <p:cNvSpPr/>
          <p:nvPr/>
        </p:nvSpPr>
        <p:spPr bwMode="auto">
          <a:xfrm>
            <a:off x="911424" y="5408140"/>
            <a:ext cx="10297144" cy="1285875"/>
          </a:xfrm>
          <a:prstGeom prst="horizontalScroll">
            <a:avLst/>
          </a:prstGeom>
          <a:solidFill>
            <a:srgbClr val="FFFF66"/>
          </a:solidFill>
          <a:ln w="12700" cap="flat" cmpd="sng" algn="ctr">
            <a:solidFill>
              <a:schemeClr val="tx1"/>
            </a:solidFill>
            <a:prstDash val="solid"/>
            <a:round/>
            <a:headEnd type="none" w="med" len="med"/>
            <a:tailEnd type="none" w="med" len="med"/>
          </a:ln>
          <a:effectLst/>
        </p:spPr>
        <p:txBody>
          <a:bodyPr/>
          <a:lstStyle/>
          <a:p>
            <a:pPr eaLnBrk="0" hangingPunct="0">
              <a:lnSpc>
                <a:spcPct val="150000"/>
              </a:lnSpc>
              <a:buNone/>
            </a:pPr>
            <a:r>
              <a:rPr lang="zh-CN" altLang="en-US" dirty="0">
                <a:solidFill>
                  <a:srgbClr val="0B2A7E"/>
                </a:solidFill>
                <a:latin typeface="黑体" panose="02010609060101010101" pitchFamily="49" charset="-122"/>
                <a:ea typeface="黑体" panose="02010609060101010101" pitchFamily="49" charset="-122"/>
              </a:rPr>
              <a:t>多道程序运行时，所有程序的页表都在内存中，页表占用内存空间不可忽视，极端情况下，页表有可能消耗所有内存空间。（</a:t>
            </a:r>
            <a:r>
              <a:rPr lang="zh-CN" altLang="en-US" dirty="0">
                <a:latin typeface="黑体" panose="02010609060101010101" pitchFamily="49" charset="-122"/>
                <a:ea typeface="黑体" panose="02010609060101010101" pitchFamily="49" charset="-122"/>
              </a:rPr>
              <a:t>采用多级页表解决</a:t>
            </a:r>
            <a:r>
              <a:rPr lang="zh-CN" altLang="en-US" dirty="0">
                <a:solidFill>
                  <a:srgbClr val="0B2A7E"/>
                </a:solidFill>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6" name="圆角矩形标注 5"/>
          <p:cNvSpPr/>
          <p:nvPr/>
        </p:nvSpPr>
        <p:spPr bwMode="auto">
          <a:xfrm>
            <a:off x="5179070" y="764704"/>
            <a:ext cx="628898" cy="360040"/>
          </a:xfrm>
          <a:prstGeom prst="wedgeRoundRectCallout">
            <a:avLst>
              <a:gd name="adj1" fmla="val -22129"/>
              <a:gd name="adj2" fmla="val 83232"/>
              <a:gd name="adj3" fmla="val 16667"/>
            </a:avLst>
          </a:prstGeom>
          <a:solidFill>
            <a:srgbClr val="FFFF99">
              <a:alpha val="50000"/>
            </a:srgbClr>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sz="2000" dirty="0">
                <a:solidFill>
                  <a:srgbClr val="FF0000"/>
                </a:solidFill>
              </a:rPr>
              <a:t>2</a:t>
            </a:r>
            <a:r>
              <a:rPr lang="en-US" altLang="zh-CN" sz="2000" baseline="30000" dirty="0">
                <a:solidFill>
                  <a:srgbClr val="FF0000"/>
                </a:solidFill>
              </a:rPr>
              <a:t>27</a:t>
            </a:r>
            <a:endParaRPr kumimoji="0" lang="zh-CN" altLang="en-US" sz="2400" b="0" i="0" u="none" strike="noStrike" cap="none" normalizeH="0" baseline="0" dirty="0">
              <a:ln>
                <a:noFill/>
              </a:ln>
              <a:solidFill>
                <a:schemeClr val="accent1"/>
              </a:solidFill>
              <a:effectLst/>
              <a:latin typeface="Arial" panose="020B0604020202020204" pitchFamily="34" charset="0"/>
            </a:endParaRPr>
          </a:p>
        </p:txBody>
      </p:sp>
      <p:sp>
        <p:nvSpPr>
          <p:cNvPr id="7" name="圆角矩形标注 6"/>
          <p:cNvSpPr/>
          <p:nvPr/>
        </p:nvSpPr>
        <p:spPr bwMode="auto">
          <a:xfrm>
            <a:off x="6960096" y="774723"/>
            <a:ext cx="628898" cy="360040"/>
          </a:xfrm>
          <a:prstGeom prst="wedgeRoundRectCallout">
            <a:avLst>
              <a:gd name="adj1" fmla="val -22129"/>
              <a:gd name="adj2" fmla="val 83232"/>
              <a:gd name="adj3" fmla="val 16667"/>
            </a:avLst>
          </a:prstGeom>
          <a:solidFill>
            <a:srgbClr val="FFFF99">
              <a:alpha val="50000"/>
            </a:srgbClr>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sz="2000" dirty="0">
                <a:solidFill>
                  <a:srgbClr val="FF0000"/>
                </a:solidFill>
              </a:rPr>
              <a:t>2</a:t>
            </a:r>
            <a:r>
              <a:rPr lang="en-US" altLang="zh-CN" sz="2000" baseline="30000" dirty="0">
                <a:solidFill>
                  <a:srgbClr val="FF0000"/>
                </a:solidFill>
              </a:rPr>
              <a:t>12</a:t>
            </a:r>
            <a:endParaRPr kumimoji="0" lang="zh-CN" altLang="en-US" sz="2400" b="0" i="0" u="none" strike="noStrike" cap="none" normalizeH="0" baseline="0" dirty="0">
              <a:ln>
                <a:noFill/>
              </a:ln>
              <a:solidFill>
                <a:schemeClr val="accent1"/>
              </a:solidFill>
              <a:effectLst/>
              <a:latin typeface="Arial" panose="020B0604020202020204" pitchFamily="34" charset="0"/>
            </a:endParaRPr>
          </a:p>
        </p:txBody>
      </p:sp>
      <p:sp>
        <p:nvSpPr>
          <p:cNvPr id="8" name="圆角矩形标注 7"/>
          <p:cNvSpPr/>
          <p:nvPr/>
        </p:nvSpPr>
        <p:spPr bwMode="auto">
          <a:xfrm>
            <a:off x="3503712" y="764704"/>
            <a:ext cx="628898" cy="360040"/>
          </a:xfrm>
          <a:prstGeom prst="wedgeRoundRectCallout">
            <a:avLst>
              <a:gd name="adj1" fmla="val -22129"/>
              <a:gd name="adj2" fmla="val 83232"/>
              <a:gd name="adj3" fmla="val 16667"/>
            </a:avLst>
          </a:prstGeom>
          <a:solidFill>
            <a:srgbClr val="FFFF99">
              <a:alpha val="50000"/>
            </a:srgbClr>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sz="2000" dirty="0">
                <a:solidFill>
                  <a:srgbClr val="FF0000"/>
                </a:solidFill>
              </a:rPr>
              <a:t>2</a:t>
            </a:r>
            <a:r>
              <a:rPr lang="en-US" altLang="zh-CN" sz="2000" baseline="30000" dirty="0">
                <a:solidFill>
                  <a:srgbClr val="FF0000"/>
                </a:solidFill>
              </a:rPr>
              <a:t>32</a:t>
            </a:r>
            <a:endParaRPr kumimoji="0" lang="zh-CN" altLang="en-US" sz="2400" b="0" i="0" u="none" strike="noStrike" cap="none" normalizeH="0" baseline="0" dirty="0">
              <a:ln>
                <a:noFill/>
              </a:ln>
              <a:solidFill>
                <a:schemeClr val="accent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33883">
                                            <p:txEl>
                                              <p:pRg st="2" end="2"/>
                                            </p:txEl>
                                          </p:spTgt>
                                        </p:tgtEl>
                                        <p:attrNameLst>
                                          <p:attrName>style.visibility</p:attrName>
                                        </p:attrNameLst>
                                      </p:cBhvr>
                                      <p:to>
                                        <p:strVal val="visible"/>
                                      </p:to>
                                    </p:set>
                                    <p:animEffect transition="in" filter="fade">
                                      <p:cBhvr>
                                        <p:cTn id="18" dur="500"/>
                                        <p:tgtEl>
                                          <p:spTgt spid="33388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xEl>
                                              <p:pRg st="1" end="1"/>
                                            </p:txEl>
                                          </p:spTgt>
                                        </p:tgtEl>
                                        <p:attrNameLst>
                                          <p:attrName>style.visibility</p:attrName>
                                        </p:attrNameLst>
                                      </p:cBhvr>
                                      <p:to>
                                        <p:strVal val="visible"/>
                                      </p:to>
                                    </p:set>
                                    <p:animEffect transition="in" filter="fade">
                                      <p:cBhvr>
                                        <p:cTn id="28" dur="500"/>
                                        <p:tgtEl>
                                          <p:spTgt spid="11">
                                            <p:txEl>
                                              <p:pRg st="1" end="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animEffect transition="in" filter="fade">
                                      <p:cBhvr>
                                        <p:cTn id="31" dur="500"/>
                                        <p:tgtEl>
                                          <p:spTgt spid="11">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33883">
                                            <p:txEl>
                                              <p:pRg st="3" end="3"/>
                                            </p:txEl>
                                          </p:spTgt>
                                        </p:tgtEl>
                                        <p:attrNameLst>
                                          <p:attrName>style.visibility</p:attrName>
                                        </p:attrNameLst>
                                      </p:cBhvr>
                                      <p:to>
                                        <p:strVal val="visible"/>
                                      </p:to>
                                    </p:set>
                                    <p:animEffect transition="in" filter="fade">
                                      <p:cBhvr>
                                        <p:cTn id="36" dur="500"/>
                                        <p:tgtEl>
                                          <p:spTgt spid="33388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xEl>
                                              <p:pRg st="3" end="3"/>
                                            </p:txEl>
                                          </p:spTgt>
                                        </p:tgtEl>
                                        <p:attrNameLst>
                                          <p:attrName>style.visibility</p:attrName>
                                        </p:attrNameLst>
                                      </p:cBhvr>
                                      <p:to>
                                        <p:strVal val="visible"/>
                                      </p:to>
                                    </p:set>
                                    <p:animEffect transition="in" filter="fade">
                                      <p:cBhvr>
                                        <p:cTn id="41" dur="500"/>
                                        <p:tgtEl>
                                          <p:spTgt spid="11">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1">
                                            <p:txEl>
                                              <p:pRg st="4" end="4"/>
                                            </p:txEl>
                                          </p:spTgt>
                                        </p:tgtEl>
                                        <p:attrNameLst>
                                          <p:attrName>style.visibility</p:attrName>
                                        </p:attrNameLst>
                                      </p:cBhvr>
                                      <p:to>
                                        <p:strVal val="visible"/>
                                      </p:to>
                                    </p:set>
                                    <p:animEffect transition="in" filter="fade">
                                      <p:cBhvr>
                                        <p:cTn id="46" dur="500"/>
                                        <p:tgtEl>
                                          <p:spTgt spid="11">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33883">
                                            <p:txEl>
                                              <p:pRg st="4" end="4"/>
                                            </p:txEl>
                                          </p:spTgt>
                                        </p:tgtEl>
                                        <p:attrNameLst>
                                          <p:attrName>style.visibility</p:attrName>
                                        </p:attrNameLst>
                                      </p:cBhvr>
                                      <p:to>
                                        <p:strVal val="visible"/>
                                      </p:to>
                                    </p:set>
                                    <p:animEffect transition="in" filter="fade">
                                      <p:cBhvr>
                                        <p:cTn id="51" dur="500"/>
                                        <p:tgtEl>
                                          <p:spTgt spid="333883">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1">
                                            <p:txEl>
                                              <p:pRg st="5" end="5"/>
                                            </p:txEl>
                                          </p:spTgt>
                                        </p:tgtEl>
                                        <p:attrNameLst>
                                          <p:attrName>style.visibility</p:attrName>
                                        </p:attrNameLst>
                                      </p:cBhvr>
                                      <p:to>
                                        <p:strVal val="visible"/>
                                      </p:to>
                                    </p:set>
                                    <p:animEffect transition="in" filter="fade">
                                      <p:cBhvr>
                                        <p:cTn id="56" dur="500"/>
                                        <p:tgtEl>
                                          <p:spTgt spid="11">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uiExpand="1" build="p"/>
      <p:bldP spid="12" grpId="0" animBg="1"/>
      <p:bldP spid="6" grpId="0" animBg="1"/>
      <p:bldP spid="7" grpId="0" animBg="1"/>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80054" y="211557"/>
            <a:ext cx="5257800" cy="373063"/>
          </a:xfrm>
        </p:spPr>
        <p:txBody>
          <a:bodyPr/>
          <a:lstStyle/>
          <a:p>
            <a:r>
              <a:rPr lang="zh-CN" altLang="en-US" dirty="0"/>
              <a:t>页式虚拟存储器</a:t>
            </a:r>
            <a:endParaRPr lang="zh-CN" altLang="en-US" dirty="0"/>
          </a:p>
        </p:txBody>
      </p:sp>
      <p:sp>
        <p:nvSpPr>
          <p:cNvPr id="333883" name="Rectangle 59"/>
          <p:cNvSpPr>
            <a:spLocks noGrp="1" noChangeArrowheads="1"/>
          </p:cNvSpPr>
          <p:nvPr>
            <p:ph type="body" idx="1"/>
          </p:nvPr>
        </p:nvSpPr>
        <p:spPr>
          <a:xfrm>
            <a:off x="335360" y="548680"/>
            <a:ext cx="11161240" cy="1950625"/>
          </a:xfrm>
        </p:spPr>
        <p:txBody>
          <a:bodyPr vert="horz" wrap="square" lIns="63500" tIns="97200" rIns="63500" bIns="97200" numCol="1" anchor="t" anchorCtr="0" compatLnSpc="1">
            <a:spAutoFit/>
          </a:bodyPr>
          <a:lstStyle/>
          <a:p>
            <a:pPr>
              <a:lnSpc>
                <a:spcPct val="150000"/>
              </a:lnSpc>
              <a:spcBef>
                <a:spcPct val="40000"/>
              </a:spcBef>
            </a:pPr>
            <a:r>
              <a:rPr lang="zh-CN" altLang="en-US" sz="2000" dirty="0">
                <a:ea typeface="宋体" panose="02010600030101010101" pitchFamily="2" charset="-122"/>
              </a:rPr>
              <a:t>多级页表</a:t>
            </a:r>
            <a:endParaRPr lang="en-US" altLang="zh-CN" sz="2000" dirty="0">
              <a:ea typeface="宋体" panose="02010600030101010101" pitchFamily="2" charset="-122"/>
            </a:endParaRPr>
          </a:p>
          <a:p>
            <a:pPr lvl="1">
              <a:lnSpc>
                <a:spcPct val="150000"/>
              </a:lnSpc>
            </a:pPr>
            <a:r>
              <a:rPr lang="zh-CN" altLang="en-US" dirty="0">
                <a:ea typeface="宋体" panose="02010600030101010101" pitchFamily="2" charset="-122"/>
              </a:rPr>
              <a:t>页面大小为</a:t>
            </a:r>
            <a:r>
              <a:rPr lang="en-US" altLang="zh-CN" dirty="0">
                <a:ea typeface="宋体" panose="02010600030101010101" pitchFamily="2" charset="-122"/>
              </a:rPr>
              <a:t>4KB</a:t>
            </a:r>
            <a:r>
              <a:rPr lang="zh-CN" altLang="en-US" dirty="0">
                <a:ea typeface="宋体" panose="02010600030101010101" pitchFamily="2" charset="-122"/>
              </a:rPr>
              <a:t>的</a:t>
            </a:r>
            <a:r>
              <a:rPr lang="en-US" altLang="zh-CN" dirty="0">
                <a:ea typeface="宋体" panose="02010600030101010101" pitchFamily="2" charset="-122"/>
              </a:rPr>
              <a:t>2GB</a:t>
            </a:r>
            <a:r>
              <a:rPr lang="zh-CN" altLang="en-US" dirty="0">
                <a:ea typeface="宋体" panose="02010600030101010101" pitchFamily="2" charset="-122"/>
              </a:rPr>
              <a:t>虚拟存储器，每个页表项占</a:t>
            </a:r>
            <a:r>
              <a:rPr lang="en-US" altLang="zh-CN" dirty="0">
                <a:ea typeface="宋体" panose="02010600030101010101" pitchFamily="2" charset="-122"/>
              </a:rPr>
              <a:t>4</a:t>
            </a:r>
            <a:r>
              <a:rPr lang="zh-CN" altLang="en-US" dirty="0">
                <a:ea typeface="宋体" panose="02010600030101010101" pitchFamily="2" charset="-122"/>
              </a:rPr>
              <a:t>个字节（</a:t>
            </a:r>
            <a:r>
              <a:rPr lang="en-US" altLang="zh-CN" dirty="0">
                <a:ea typeface="宋体" panose="02010600030101010101" pitchFamily="2" charset="-122"/>
              </a:rPr>
              <a:t>32</a:t>
            </a:r>
            <a:r>
              <a:rPr lang="zh-CN" altLang="en-US" dirty="0">
                <a:ea typeface="宋体" panose="02010600030101010101" pitchFamily="2" charset="-122"/>
              </a:rPr>
              <a:t>位）：</a:t>
            </a:r>
            <a:r>
              <a:rPr lang="en-US" altLang="zh-CN" dirty="0">
                <a:ea typeface="宋体" panose="02010600030101010101" pitchFamily="2" charset="-122"/>
              </a:rPr>
              <a:t>2</a:t>
            </a:r>
            <a:r>
              <a:rPr lang="en-US" altLang="zh-CN" baseline="30000" dirty="0">
                <a:ea typeface="宋体" panose="02010600030101010101" pitchFamily="2" charset="-122"/>
              </a:rPr>
              <a:t>19</a:t>
            </a:r>
            <a:r>
              <a:rPr lang="zh-CN" altLang="en-US" dirty="0">
                <a:ea typeface="宋体" panose="02010600030101010101" pitchFamily="2" charset="-122"/>
              </a:rPr>
              <a:t>*</a:t>
            </a:r>
            <a:r>
              <a:rPr lang="en-US" altLang="zh-CN" dirty="0">
                <a:ea typeface="宋体" panose="02010600030101010101" pitchFamily="2" charset="-122"/>
              </a:rPr>
              <a:t>2</a:t>
            </a:r>
            <a:r>
              <a:rPr lang="en-US" altLang="zh-CN" baseline="30000" dirty="0">
                <a:ea typeface="宋体" panose="02010600030101010101" pitchFamily="2" charset="-122"/>
              </a:rPr>
              <a:t>2</a:t>
            </a:r>
            <a:r>
              <a:rPr lang="en-US" altLang="zh-CN" dirty="0">
                <a:ea typeface="宋体" panose="02010600030101010101" pitchFamily="2" charset="-122"/>
              </a:rPr>
              <a:t>=2MB</a:t>
            </a:r>
            <a:r>
              <a:rPr lang="zh-CN" altLang="en-US" dirty="0">
                <a:ea typeface="宋体" panose="02010600030101010101" pitchFamily="2" charset="-122"/>
              </a:rPr>
              <a:t>。</a:t>
            </a:r>
            <a:endParaRPr lang="en-US" altLang="zh-CN" dirty="0">
              <a:ea typeface="宋体" panose="02010600030101010101" pitchFamily="2" charset="-122"/>
            </a:endParaRPr>
          </a:p>
          <a:p>
            <a:pPr marL="474980" lvl="1" indent="0">
              <a:lnSpc>
                <a:spcPct val="150000"/>
              </a:lnSpc>
              <a:buNone/>
            </a:pPr>
            <a:r>
              <a:rPr lang="en-US" altLang="zh-CN" dirty="0">
                <a:ea typeface="宋体" panose="02010600030101010101" pitchFamily="2" charset="-122"/>
              </a:rPr>
              <a:t>   512</a:t>
            </a:r>
            <a:r>
              <a:rPr lang="zh-CN" altLang="en-US" dirty="0">
                <a:ea typeface="宋体" panose="02010600030101010101" pitchFamily="2" charset="-122"/>
              </a:rPr>
              <a:t>*</a:t>
            </a:r>
            <a:r>
              <a:rPr lang="en-US" altLang="zh-CN" dirty="0">
                <a:ea typeface="宋体" panose="02010600030101010101" pitchFamily="2" charset="-122"/>
              </a:rPr>
              <a:t>4+2</a:t>
            </a:r>
            <a:r>
              <a:rPr lang="zh-CN" altLang="en-US" dirty="0">
                <a:ea typeface="宋体" panose="02010600030101010101" pitchFamily="2" charset="-122"/>
              </a:rPr>
              <a:t>*</a:t>
            </a:r>
            <a:r>
              <a:rPr lang="en-US" altLang="zh-CN" dirty="0">
                <a:ea typeface="宋体" panose="02010600030101010101" pitchFamily="2" charset="-122"/>
              </a:rPr>
              <a:t>1K</a:t>
            </a:r>
            <a:r>
              <a:rPr lang="zh-CN" altLang="en-US" dirty="0">
                <a:ea typeface="宋体" panose="02010600030101010101" pitchFamily="2" charset="-122"/>
              </a:rPr>
              <a:t>*</a:t>
            </a:r>
            <a:r>
              <a:rPr lang="en-US" altLang="zh-CN" dirty="0">
                <a:ea typeface="宋体" panose="02010600030101010101" pitchFamily="2" charset="-122"/>
              </a:rPr>
              <a:t>4 = 10KB </a:t>
            </a:r>
            <a:r>
              <a:rPr lang="zh-CN" altLang="en-US" dirty="0">
                <a:ea typeface="宋体" panose="02010600030101010101" pitchFamily="2" charset="-122"/>
              </a:rPr>
              <a:t>（假定</a:t>
            </a:r>
            <a:r>
              <a:rPr lang="en-US" altLang="zh-CN" dirty="0">
                <a:ea typeface="宋体" panose="02010600030101010101" pitchFamily="2" charset="-122"/>
              </a:rPr>
              <a:t>2</a:t>
            </a:r>
            <a:r>
              <a:rPr lang="zh-CN" altLang="en-US" dirty="0">
                <a:ea typeface="宋体" panose="02010600030101010101" pitchFamily="2" charset="-122"/>
              </a:rPr>
              <a:t>个活跃页表换入内存时，实际占用的内存）</a:t>
            </a:r>
            <a:endParaRPr lang="en-US" altLang="zh-CN" dirty="0">
              <a:ea typeface="宋体" panose="02010600030101010101" pitchFamily="2" charset="-122"/>
            </a:endParaRPr>
          </a:p>
          <a:p>
            <a:pPr lvl="1">
              <a:lnSpc>
                <a:spcPct val="150000"/>
              </a:lnSpc>
            </a:pPr>
            <a:endParaRPr lang="en-US" altLang="zh-CN" sz="1600" dirty="0">
              <a:ea typeface="宋体" panose="02010600030101010101" pitchFamily="2" charset="-122"/>
            </a:endParaRPr>
          </a:p>
        </p:txBody>
      </p:sp>
      <p:grpSp>
        <p:nvGrpSpPr>
          <p:cNvPr id="3" name="组合 2"/>
          <p:cNvGrpSpPr/>
          <p:nvPr/>
        </p:nvGrpSpPr>
        <p:grpSpPr>
          <a:xfrm>
            <a:off x="2708954" y="2060848"/>
            <a:ext cx="6915438" cy="4482900"/>
            <a:chOff x="2708954" y="2132857"/>
            <a:chExt cx="6915438" cy="4482900"/>
          </a:xfrm>
        </p:grpSpPr>
        <p:pic>
          <p:nvPicPr>
            <p:cNvPr id="7" name="Picture 2"/>
            <p:cNvPicPr/>
            <p:nvPr/>
          </p:nvPicPr>
          <p:blipFill>
            <a:blip r:embed="rId1">
              <a:extLst>
                <a:ext uri="{BEBA8EAE-BF5A-486C-A8C5-ECC9F3942E4B}">
                  <a14:imgProps xmlns:a14="http://schemas.microsoft.com/office/drawing/2010/main">
                    <a14:imgLayer r:embed="rId2">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2708954" y="2132857"/>
              <a:ext cx="6915438" cy="4482900"/>
            </a:xfrm>
            <a:prstGeom prst="rect">
              <a:avLst/>
            </a:prstGeom>
            <a:noFill/>
            <a:ln>
              <a:noFill/>
            </a:ln>
          </p:spPr>
        </p:pic>
        <p:sp>
          <p:nvSpPr>
            <p:cNvPr id="9" name="TextBox 8"/>
            <p:cNvSpPr txBox="1"/>
            <p:nvPr/>
          </p:nvSpPr>
          <p:spPr>
            <a:xfrm>
              <a:off x="5562005" y="2400313"/>
              <a:ext cx="864096" cy="249299"/>
            </a:xfrm>
            <a:prstGeom prst="rect">
              <a:avLst/>
            </a:prstGeom>
            <a:noFill/>
          </p:spPr>
          <p:txBody>
            <a:bodyPr wrap="square" rtlCol="0">
              <a:spAutoFit/>
            </a:bodyPr>
            <a:lstStyle/>
            <a:p>
              <a:pPr algn="ctr">
                <a:buNone/>
              </a:pPr>
              <a:r>
                <a:rPr lang="en-US" altLang="zh-CN" sz="1200" dirty="0"/>
                <a:t>12</a:t>
              </a:r>
              <a:endParaRPr lang="zh-CN" altLang="en-US" sz="1200" dirty="0"/>
            </a:p>
          </p:txBody>
        </p:sp>
      </p:grpSp>
      <p:sp>
        <p:nvSpPr>
          <p:cNvPr id="10" name="圆角矩形标注 9"/>
          <p:cNvSpPr/>
          <p:nvPr/>
        </p:nvSpPr>
        <p:spPr bwMode="auto">
          <a:xfrm>
            <a:off x="2394505" y="709240"/>
            <a:ext cx="628898" cy="360040"/>
          </a:xfrm>
          <a:prstGeom prst="wedgeRoundRectCallout">
            <a:avLst>
              <a:gd name="adj1" fmla="val -22129"/>
              <a:gd name="adj2" fmla="val 83232"/>
              <a:gd name="adj3" fmla="val 16667"/>
            </a:avLst>
          </a:prstGeom>
          <a:solidFill>
            <a:srgbClr val="FFFF99">
              <a:alpha val="50000"/>
            </a:srgbClr>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sz="2000" dirty="0">
                <a:solidFill>
                  <a:srgbClr val="FF0000"/>
                </a:solidFill>
              </a:rPr>
              <a:t>2</a:t>
            </a:r>
            <a:r>
              <a:rPr lang="en-US" altLang="zh-CN" sz="2000" baseline="30000" dirty="0">
                <a:solidFill>
                  <a:srgbClr val="FF0000"/>
                </a:solidFill>
              </a:rPr>
              <a:t>12</a:t>
            </a:r>
            <a:endParaRPr kumimoji="0" lang="zh-CN" altLang="en-US" sz="2400" b="0" i="0" u="none" strike="noStrike" cap="none" normalizeH="0" baseline="0" dirty="0">
              <a:ln>
                <a:noFill/>
              </a:ln>
              <a:solidFill>
                <a:schemeClr val="accent1"/>
              </a:solidFill>
              <a:effectLst/>
              <a:latin typeface="Arial" panose="020B0604020202020204" pitchFamily="34" charset="0"/>
            </a:endParaRPr>
          </a:p>
        </p:txBody>
      </p:sp>
      <p:sp>
        <p:nvSpPr>
          <p:cNvPr id="11" name="圆角矩形标注 10"/>
          <p:cNvSpPr/>
          <p:nvPr/>
        </p:nvSpPr>
        <p:spPr bwMode="auto">
          <a:xfrm>
            <a:off x="3380583" y="709240"/>
            <a:ext cx="628898" cy="360040"/>
          </a:xfrm>
          <a:prstGeom prst="wedgeRoundRectCallout">
            <a:avLst>
              <a:gd name="adj1" fmla="val -22129"/>
              <a:gd name="adj2" fmla="val 83232"/>
              <a:gd name="adj3" fmla="val 16667"/>
            </a:avLst>
          </a:prstGeom>
          <a:solidFill>
            <a:srgbClr val="FFFF99">
              <a:alpha val="50000"/>
            </a:srgbClr>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sz="2000" dirty="0">
                <a:solidFill>
                  <a:srgbClr val="FF0000"/>
                </a:solidFill>
              </a:rPr>
              <a:t>2</a:t>
            </a:r>
            <a:r>
              <a:rPr lang="en-US" altLang="zh-CN" sz="2000" baseline="30000" dirty="0">
                <a:solidFill>
                  <a:srgbClr val="FF0000"/>
                </a:solidFill>
              </a:rPr>
              <a:t>31</a:t>
            </a:r>
            <a:endParaRPr kumimoji="0" lang="zh-CN" altLang="en-US" sz="2400" b="0" i="0" u="none" strike="noStrike" cap="none" normalizeH="0" baseline="0" dirty="0">
              <a:ln>
                <a:noFill/>
              </a:ln>
              <a:solidFill>
                <a:schemeClr val="accent1"/>
              </a:solidFill>
              <a:effectLst/>
              <a:latin typeface="Arial" panose="020B0604020202020204" pitchFamily="34" charset="0"/>
            </a:endParaRPr>
          </a:p>
        </p:txBody>
      </p:sp>
      <p:sp>
        <p:nvSpPr>
          <p:cNvPr id="12" name="TextBox 1"/>
          <p:cNvSpPr txBox="1"/>
          <p:nvPr/>
        </p:nvSpPr>
        <p:spPr>
          <a:xfrm>
            <a:off x="1199456" y="4710653"/>
            <a:ext cx="2808312" cy="353943"/>
          </a:xfrm>
          <a:prstGeom prst="rect">
            <a:avLst/>
          </a:prstGeom>
          <a:noFill/>
        </p:spPr>
        <p:txBody>
          <a:bodyPr wrap="square" rtlCol="0">
            <a:spAutoFit/>
          </a:bodyPr>
          <a:lstStyle/>
          <a:p>
            <a:pPr>
              <a:buNone/>
            </a:pPr>
            <a:r>
              <a:rPr lang="zh-CN" altLang="en-US" sz="2000" dirty="0">
                <a:solidFill>
                  <a:srgbClr val="FF0000"/>
                </a:solidFill>
              </a:rPr>
              <a:t>一级页表常驻内存</a:t>
            </a:r>
            <a:endParaRPr lang="zh-CN" altLang="en-US" sz="2000" dirty="0">
              <a:solidFill>
                <a:srgbClr val="FF0000"/>
              </a:solidFill>
            </a:endParaRPr>
          </a:p>
        </p:txBody>
      </p:sp>
      <p:sp>
        <p:nvSpPr>
          <p:cNvPr id="14" name="TextBox 12"/>
          <p:cNvSpPr txBox="1"/>
          <p:nvPr/>
        </p:nvSpPr>
        <p:spPr>
          <a:xfrm>
            <a:off x="9405698" y="3356992"/>
            <a:ext cx="1728192" cy="615553"/>
          </a:xfrm>
          <a:prstGeom prst="rect">
            <a:avLst/>
          </a:prstGeom>
          <a:noFill/>
        </p:spPr>
        <p:txBody>
          <a:bodyPr wrap="square" rtlCol="0">
            <a:spAutoFit/>
          </a:bodyPr>
          <a:lstStyle/>
          <a:p>
            <a:pPr>
              <a:buNone/>
            </a:pPr>
            <a:r>
              <a:rPr lang="zh-CN" altLang="en-US" sz="2000" dirty="0">
                <a:solidFill>
                  <a:srgbClr val="FF0000"/>
                </a:solidFill>
              </a:rPr>
              <a:t>活跃二级页表换入内存</a:t>
            </a:r>
            <a:endParaRPr lang="zh-CN" altLang="en-US" sz="2000" dirty="0">
              <a:solidFill>
                <a:srgbClr val="FF0000"/>
              </a:solidFill>
            </a:endParaRPr>
          </a:p>
        </p:txBody>
      </p:sp>
      <p:cxnSp>
        <p:nvCxnSpPr>
          <p:cNvPr id="15" name="直接箭头连接符 14"/>
          <p:cNvCxnSpPr/>
          <p:nvPr/>
        </p:nvCxnSpPr>
        <p:spPr bwMode="auto">
          <a:xfrm>
            <a:off x="3431704" y="4887624"/>
            <a:ext cx="1152128" cy="201212"/>
          </a:xfrm>
          <a:prstGeom prst="straightConnector1">
            <a:avLst/>
          </a:prstGeom>
          <a:noFill/>
          <a:ln w="19050" cap="flat" cmpd="sng" algn="ctr">
            <a:solidFill>
              <a:srgbClr val="FF0000"/>
            </a:solidFill>
            <a:prstDash val="solid"/>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33883">
                                            <p:txEl>
                                              <p:pRg st="2" end="2"/>
                                            </p:txEl>
                                          </p:spTgt>
                                        </p:tgtEl>
                                        <p:attrNameLst>
                                          <p:attrName>style.visibility</p:attrName>
                                        </p:attrNameLst>
                                      </p:cBhvr>
                                      <p:to>
                                        <p:strVal val="visible"/>
                                      </p:to>
                                    </p:set>
                                    <p:animEffect transition="in" filter="fade">
                                      <p:cBhvr>
                                        <p:cTn id="23" dur="500"/>
                                        <p:tgtEl>
                                          <p:spTgt spid="3338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79376" y="211906"/>
            <a:ext cx="5257800" cy="373063"/>
          </a:xfrm>
        </p:spPr>
        <p:txBody>
          <a:bodyPr/>
          <a:lstStyle/>
          <a:p>
            <a:r>
              <a:rPr lang="zh-CN" altLang="en-US" dirty="0"/>
              <a:t>页式虚拟存储器</a:t>
            </a:r>
            <a:endParaRPr lang="zh-CN" altLang="en-US" dirty="0"/>
          </a:p>
        </p:txBody>
      </p:sp>
      <p:sp>
        <p:nvSpPr>
          <p:cNvPr id="333883" name="Rectangle 59"/>
          <p:cNvSpPr>
            <a:spLocks noGrp="1" noChangeArrowheads="1"/>
          </p:cNvSpPr>
          <p:nvPr>
            <p:ph type="body" idx="1"/>
          </p:nvPr>
        </p:nvSpPr>
        <p:spPr>
          <a:xfrm>
            <a:off x="623392" y="980729"/>
            <a:ext cx="9937104" cy="3280220"/>
          </a:xfrm>
        </p:spPr>
        <p:txBody>
          <a:bodyPr vert="horz" wrap="square" lIns="63500" tIns="97200" rIns="63500" bIns="97200" numCol="1" anchor="t" anchorCtr="0" compatLnSpc="1">
            <a:spAutoFit/>
          </a:bodyPr>
          <a:lstStyle/>
          <a:p>
            <a:pPr>
              <a:lnSpc>
                <a:spcPct val="120000"/>
              </a:lnSpc>
            </a:pPr>
            <a:r>
              <a:rPr lang="zh-CN" altLang="en-US" sz="2000" dirty="0">
                <a:ea typeface="宋体" panose="02010600030101010101" pitchFamily="2" charset="-122"/>
              </a:rPr>
              <a:t>快表</a:t>
            </a:r>
            <a:r>
              <a:rPr lang="en-US" altLang="zh-CN" sz="2000" dirty="0" err="1">
                <a:ea typeface="宋体" panose="02010600030101010101" pitchFamily="2" charset="-122"/>
              </a:rPr>
              <a:t>TLB（Translation</a:t>
            </a:r>
            <a:r>
              <a:rPr lang="en-US" altLang="zh-CN" sz="2000" dirty="0">
                <a:ea typeface="宋体" panose="02010600030101010101" pitchFamily="2" charset="-122"/>
              </a:rPr>
              <a:t> </a:t>
            </a:r>
            <a:r>
              <a:rPr lang="en-US" altLang="zh-CN" sz="2000" dirty="0" err="1">
                <a:ea typeface="宋体" panose="02010600030101010101" pitchFamily="2" charset="-122"/>
              </a:rPr>
              <a:t>Lookaside</a:t>
            </a:r>
            <a:r>
              <a:rPr lang="en-US" altLang="zh-CN" sz="2000" dirty="0">
                <a:ea typeface="宋体" panose="02010600030101010101" pitchFamily="2" charset="-122"/>
              </a:rPr>
              <a:t> Buffer</a:t>
            </a:r>
            <a:r>
              <a:rPr lang="zh-CN" altLang="en-US" sz="2000" dirty="0">
                <a:ea typeface="宋体" panose="02010600030101010101" pitchFamily="2" charset="-122"/>
              </a:rPr>
              <a:t>，转换后备缓冲器）</a:t>
            </a:r>
            <a:endParaRPr lang="zh-CN" altLang="en-US" sz="2000" dirty="0">
              <a:ea typeface="宋体" panose="02010600030101010101" pitchFamily="2" charset="-122"/>
            </a:endParaRPr>
          </a:p>
          <a:p>
            <a:pPr marL="809625" lvl="1" indent="-335280">
              <a:lnSpc>
                <a:spcPct val="140000"/>
              </a:lnSpc>
            </a:pPr>
            <a:r>
              <a:rPr lang="zh-CN" altLang="en-US" sz="1800" dirty="0">
                <a:ea typeface="宋体" panose="02010600030101010101" pitchFamily="2" charset="-122"/>
              </a:rPr>
              <a:t>使用</a:t>
            </a:r>
            <a:r>
              <a:rPr lang="en-US" altLang="zh-CN" sz="1800" dirty="0">
                <a:ea typeface="宋体" panose="02010600030101010101" pitchFamily="2" charset="-122"/>
              </a:rPr>
              <a:t>VM</a:t>
            </a:r>
            <a:r>
              <a:rPr lang="zh-CN" altLang="en-US" sz="1800" dirty="0">
                <a:ea typeface="宋体" panose="02010600030101010101" pitchFamily="2" charset="-122"/>
              </a:rPr>
              <a:t>的优势：</a:t>
            </a:r>
            <a:r>
              <a:rPr lang="zh-CN" altLang="en-US" sz="1800" dirty="0">
                <a:solidFill>
                  <a:srgbClr val="FF0000"/>
                </a:solidFill>
                <a:ea typeface="宋体" panose="02010600030101010101" pitchFamily="2" charset="-122"/>
              </a:rPr>
              <a:t>加速</a:t>
            </a:r>
            <a:r>
              <a:rPr lang="zh-CN" altLang="en-US" sz="1800" dirty="0">
                <a:ea typeface="宋体" panose="02010600030101010101" pitchFamily="2" charset="-122"/>
              </a:rPr>
              <a:t>访问速度，</a:t>
            </a:r>
            <a:r>
              <a:rPr lang="zh-CN" altLang="en-US" sz="1800" dirty="0">
                <a:solidFill>
                  <a:srgbClr val="FF0000"/>
                </a:solidFill>
                <a:ea typeface="宋体" panose="02010600030101010101" pitchFamily="2" charset="-122"/>
              </a:rPr>
              <a:t>管理</a:t>
            </a:r>
            <a:r>
              <a:rPr lang="zh-CN" altLang="en-US" sz="1800" dirty="0">
                <a:ea typeface="宋体" panose="02010600030101010101" pitchFamily="2" charset="-122"/>
              </a:rPr>
              <a:t>内存</a:t>
            </a:r>
            <a:endParaRPr lang="en-US" altLang="zh-CN" sz="1800" dirty="0">
              <a:ea typeface="宋体" panose="02010600030101010101" pitchFamily="2" charset="-122"/>
            </a:endParaRPr>
          </a:p>
          <a:p>
            <a:pPr marL="809625" lvl="1" indent="-335280">
              <a:lnSpc>
                <a:spcPct val="140000"/>
              </a:lnSpc>
            </a:pPr>
            <a:r>
              <a:rPr lang="zh-CN" altLang="en-US" sz="1800" dirty="0">
                <a:ea typeface="宋体" panose="02010600030101010101" pitchFamily="2" charset="-122"/>
              </a:rPr>
              <a:t>存在问题：每次虚拟存储器的访问带来</a:t>
            </a:r>
            <a:r>
              <a:rPr lang="zh-CN" altLang="en-US" sz="1800" dirty="0">
                <a:solidFill>
                  <a:srgbClr val="FF0000"/>
                </a:solidFill>
                <a:ea typeface="宋体" panose="02010600030101010101" pitchFamily="2" charset="-122"/>
              </a:rPr>
              <a:t>两次存储器访问</a:t>
            </a:r>
            <a:r>
              <a:rPr lang="zh-CN" altLang="en-US" sz="1800" dirty="0">
                <a:ea typeface="宋体" panose="02010600030101010101" pitchFamily="2" charset="-122"/>
              </a:rPr>
              <a:t>，一次访问</a:t>
            </a:r>
            <a:r>
              <a:rPr lang="zh-CN" altLang="en-US" sz="1800" dirty="0">
                <a:solidFill>
                  <a:srgbClr val="FF0000"/>
                </a:solidFill>
                <a:ea typeface="宋体" panose="02010600030101010101" pitchFamily="2" charset="-122"/>
              </a:rPr>
              <a:t>页表</a:t>
            </a:r>
            <a:r>
              <a:rPr lang="zh-CN" altLang="en-US" sz="1800" dirty="0">
                <a:ea typeface="宋体" panose="02010600030101010101" pitchFamily="2" charset="-122"/>
              </a:rPr>
              <a:t>，一次访问所需数据（或指令），简单的虚拟存储器速度慢。</a:t>
            </a:r>
            <a:endParaRPr lang="zh-CN" altLang="en-US" sz="1800" dirty="0">
              <a:ea typeface="宋体" panose="02010600030101010101" pitchFamily="2" charset="-122"/>
            </a:endParaRPr>
          </a:p>
          <a:p>
            <a:pPr marL="809625" lvl="1" indent="-335280">
              <a:lnSpc>
                <a:spcPct val="140000"/>
              </a:lnSpc>
            </a:pPr>
            <a:r>
              <a:rPr lang="zh-CN" altLang="en-US" sz="1800" dirty="0">
                <a:ea typeface="宋体" panose="02010600030101010101" pitchFamily="2" charset="-122"/>
              </a:rPr>
              <a:t>解决办法：使用一个小的高速缓存存储部分活跃的页表项，称为</a:t>
            </a:r>
            <a:r>
              <a:rPr lang="en-US" altLang="zh-CN" sz="1800" dirty="0">
                <a:ea typeface="宋体" panose="02010600030101010101" pitchFamily="2" charset="-122"/>
              </a:rPr>
              <a:t>TLB</a:t>
            </a:r>
            <a:r>
              <a:rPr lang="zh-CN" altLang="en-US" sz="1800" dirty="0">
                <a:ea typeface="宋体" panose="02010600030101010101" pitchFamily="2" charset="-122"/>
              </a:rPr>
              <a:t>（快表）</a:t>
            </a:r>
            <a:r>
              <a:rPr lang="en-US" altLang="zh-CN" sz="1800" dirty="0">
                <a:ea typeface="宋体" panose="02010600030101010101" pitchFamily="2" charset="-122"/>
              </a:rPr>
              <a:t>，</a:t>
            </a:r>
            <a:r>
              <a:rPr lang="zh-CN" altLang="en-US" sz="1800" dirty="0">
                <a:ea typeface="宋体" panose="02010600030101010101" pitchFamily="2" charset="-122"/>
              </a:rPr>
              <a:t>它包含了最近使用的那些页表项。</a:t>
            </a:r>
            <a:endParaRPr lang="en-US" altLang="zh-CN" sz="1800" dirty="0">
              <a:ea typeface="宋体" panose="02010600030101010101" pitchFamily="2" charset="-122"/>
            </a:endParaRPr>
          </a:p>
          <a:p>
            <a:pPr marL="809625" lvl="1" indent="-335280">
              <a:lnSpc>
                <a:spcPct val="140000"/>
              </a:lnSpc>
            </a:pPr>
            <a:r>
              <a:rPr lang="en-US" altLang="zh-CN" sz="1800" dirty="0">
                <a:ea typeface="宋体" panose="02010600030101010101" pitchFamily="2" charset="-122"/>
              </a:rPr>
              <a:t>TLB</a:t>
            </a:r>
            <a:r>
              <a:rPr lang="zh-CN" altLang="en-US" sz="1800" dirty="0">
                <a:ea typeface="宋体" panose="02010600030101010101" pitchFamily="2" charset="-122"/>
              </a:rPr>
              <a:t>内容：标记（全相联结构为虚页号）、数据块（实页号）、有效位、修改位。</a:t>
            </a:r>
            <a:endParaRPr lang="en-US" altLang="zh-CN" sz="1800" dirty="0">
              <a:ea typeface="宋体" panose="02010600030101010101" pitchFamily="2" charset="-122"/>
            </a:endParaRPr>
          </a:p>
          <a:p>
            <a:pPr marL="809625" lvl="1" indent="-335280">
              <a:lnSpc>
                <a:spcPct val="140000"/>
              </a:lnSpc>
            </a:pPr>
            <a:r>
              <a:rPr lang="en-US" altLang="zh-CN" sz="1800" dirty="0">
                <a:ea typeface="宋体" panose="02010600030101010101" pitchFamily="2" charset="-122"/>
              </a:rPr>
              <a:t>TLB</a:t>
            </a:r>
            <a:r>
              <a:rPr lang="zh-CN" altLang="en-US" sz="1800" dirty="0">
                <a:ea typeface="宋体" panose="02010600030101010101" pitchFamily="2" charset="-122"/>
              </a:rPr>
              <a:t>一般采用</a:t>
            </a:r>
            <a:r>
              <a:rPr lang="zh-CN" altLang="en-US" sz="1800" dirty="0">
                <a:solidFill>
                  <a:srgbClr val="FF0000"/>
                </a:solidFill>
                <a:ea typeface="宋体" panose="02010600030101010101" pitchFamily="2" charset="-122"/>
              </a:rPr>
              <a:t>全相联</a:t>
            </a:r>
            <a:r>
              <a:rPr lang="zh-CN" altLang="en-US" sz="1800" dirty="0">
                <a:ea typeface="宋体" panose="02010600030101010101" pitchFamily="2" charset="-122"/>
              </a:rPr>
              <a:t>（或组相联）</a:t>
            </a:r>
            <a:endParaRPr lang="en-US" altLang="zh-CN" sz="1800" dirty="0">
              <a:ea typeface="宋体" panose="02010600030101010101" pitchFamily="2" charset="-122"/>
            </a:endParaRPr>
          </a:p>
        </p:txBody>
      </p:sp>
      <p:graphicFrame>
        <p:nvGraphicFramePr>
          <p:cNvPr id="5" name="表格 4"/>
          <p:cNvGraphicFramePr>
            <a:graphicFrameLocks noGrp="1"/>
          </p:cNvGraphicFramePr>
          <p:nvPr/>
        </p:nvGraphicFramePr>
        <p:xfrm>
          <a:off x="3744416" y="4751412"/>
          <a:ext cx="6096000" cy="1485900"/>
        </p:xfrm>
        <a:graphic>
          <a:graphicData uri="http://schemas.openxmlformats.org/drawingml/2006/table">
            <a:tbl>
              <a:tblPr/>
              <a:tblGrid>
                <a:gridCol w="500062"/>
                <a:gridCol w="642938"/>
                <a:gridCol w="2214562"/>
                <a:gridCol w="2738438"/>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虚页号</a:t>
                      </a:r>
                      <a:endParaRPr kumimoji="0" lang="zh-CN" altLang="en-US" sz="16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实页号</a:t>
                      </a:r>
                      <a:endParaRPr kumimoji="0" lang="zh-CN" altLang="en-US"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虚页号</a:t>
                      </a:r>
                      <a:endParaRPr kumimoji="0" lang="zh-CN" altLang="en-US" sz="16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实页号</a:t>
                      </a:r>
                      <a:endParaRPr kumimoji="0" lang="zh-CN" altLang="en-US"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虚页号</a:t>
                      </a:r>
                      <a:endParaRPr kumimoji="0" lang="zh-CN" altLang="en-US" sz="16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实页号</a:t>
                      </a:r>
                      <a:endParaRPr kumimoji="0" lang="zh-CN" altLang="en-US"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虚页号</a:t>
                      </a:r>
                      <a:endParaRPr kumimoji="0" lang="zh-CN" altLang="en-US" sz="16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实页号</a:t>
                      </a:r>
                      <a:endParaRPr kumimoji="0" lang="zh-CN" altLang="en-US"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8943" name="TextBox 5"/>
          <p:cNvSpPr txBox="1">
            <a:spLocks noChangeArrowheads="1"/>
          </p:cNvSpPr>
          <p:nvPr/>
        </p:nvSpPr>
        <p:spPr bwMode="auto">
          <a:xfrm>
            <a:off x="3431705" y="4465663"/>
            <a:ext cx="955650" cy="301621"/>
          </a:xfrm>
          <a:prstGeom prst="rect">
            <a:avLst/>
          </a:prstGeom>
          <a:noFill/>
          <a:ln w="9525">
            <a:noFill/>
            <a:miter lim="800000"/>
          </a:ln>
        </p:spPr>
        <p:txBody>
          <a:bodyPr wrap="square">
            <a:spAutoFit/>
          </a:bodyPr>
          <a:lstStyle/>
          <a:p>
            <a:pPr algn="ctr" eaLnBrk="0" hangingPunct="0">
              <a:buNone/>
            </a:pPr>
            <a:r>
              <a:rPr lang="zh-CN" altLang="en-US" sz="1600" dirty="0">
                <a:solidFill>
                  <a:schemeClr val="accent2"/>
                </a:solidFill>
                <a:latin typeface="黑体" panose="02010609060101010101" pitchFamily="49" charset="-122"/>
                <a:ea typeface="黑体" panose="02010609060101010101" pitchFamily="49" charset="-122"/>
              </a:rPr>
              <a:t>有效位</a:t>
            </a:r>
            <a:endParaRPr lang="zh-CN" altLang="en-US" sz="1600" dirty="0">
              <a:solidFill>
                <a:schemeClr val="accent2"/>
              </a:solidFill>
              <a:latin typeface="黑体" panose="02010609060101010101" pitchFamily="49" charset="-122"/>
              <a:ea typeface="黑体" panose="02010609060101010101" pitchFamily="49" charset="-122"/>
            </a:endParaRPr>
          </a:p>
        </p:txBody>
      </p:sp>
      <p:sp>
        <p:nvSpPr>
          <p:cNvPr id="38944" name="TextBox 6"/>
          <p:cNvSpPr txBox="1">
            <a:spLocks noChangeArrowheads="1"/>
          </p:cNvSpPr>
          <p:nvPr/>
        </p:nvSpPr>
        <p:spPr bwMode="auto">
          <a:xfrm>
            <a:off x="4172471" y="4465663"/>
            <a:ext cx="915417" cy="301621"/>
          </a:xfrm>
          <a:prstGeom prst="rect">
            <a:avLst/>
          </a:prstGeom>
          <a:noFill/>
          <a:ln w="9525">
            <a:noFill/>
            <a:miter lim="800000"/>
          </a:ln>
        </p:spPr>
        <p:txBody>
          <a:bodyPr wrap="square">
            <a:spAutoFit/>
          </a:bodyPr>
          <a:lstStyle/>
          <a:p>
            <a:pPr algn="ctr" eaLnBrk="0" hangingPunct="0">
              <a:buNone/>
            </a:pPr>
            <a:r>
              <a:rPr lang="zh-CN" altLang="en-US" sz="1600" dirty="0">
                <a:solidFill>
                  <a:schemeClr val="accent2"/>
                </a:solidFill>
                <a:latin typeface="黑体" panose="02010609060101010101" pitchFamily="49" charset="-122"/>
                <a:ea typeface="黑体" panose="02010609060101010101" pitchFamily="49" charset="-122"/>
              </a:rPr>
              <a:t>修改位</a:t>
            </a:r>
            <a:endParaRPr lang="zh-CN" altLang="en-US" sz="1600" dirty="0">
              <a:solidFill>
                <a:schemeClr val="accent2"/>
              </a:solidFill>
              <a:latin typeface="黑体" panose="02010609060101010101" pitchFamily="49" charset="-122"/>
              <a:ea typeface="黑体" panose="02010609060101010101" pitchFamily="49" charset="-122"/>
            </a:endParaRPr>
          </a:p>
        </p:txBody>
      </p:sp>
      <p:sp>
        <p:nvSpPr>
          <p:cNvPr id="38945" name="TextBox 7"/>
          <p:cNvSpPr txBox="1">
            <a:spLocks noChangeArrowheads="1"/>
          </p:cNvSpPr>
          <p:nvPr/>
        </p:nvSpPr>
        <p:spPr bwMode="auto">
          <a:xfrm>
            <a:off x="4958853" y="4465663"/>
            <a:ext cx="2071688" cy="301621"/>
          </a:xfrm>
          <a:prstGeom prst="rect">
            <a:avLst/>
          </a:prstGeom>
          <a:noFill/>
          <a:ln w="9525">
            <a:noFill/>
            <a:miter lim="800000"/>
          </a:ln>
        </p:spPr>
        <p:txBody>
          <a:bodyPr>
            <a:spAutoFit/>
          </a:bodyPr>
          <a:lstStyle/>
          <a:p>
            <a:pPr algn="ctr" eaLnBrk="0" hangingPunct="0">
              <a:buNone/>
            </a:pPr>
            <a:r>
              <a:rPr lang="zh-CN" altLang="en-US" sz="1600" dirty="0">
                <a:solidFill>
                  <a:schemeClr val="accent2"/>
                </a:solidFill>
                <a:latin typeface="黑体" panose="02010609060101010101" pitchFamily="49" charset="-122"/>
                <a:ea typeface="黑体" panose="02010609060101010101" pitchFamily="49" charset="-122"/>
              </a:rPr>
              <a:t>标记（</a:t>
            </a:r>
            <a:r>
              <a:rPr lang="en-US" altLang="zh-CN" sz="1600" dirty="0">
                <a:solidFill>
                  <a:schemeClr val="accent2"/>
                </a:solidFill>
                <a:latin typeface="黑体" panose="02010609060101010101" pitchFamily="49" charset="-122"/>
                <a:ea typeface="黑体" panose="02010609060101010101" pitchFamily="49" charset="-122"/>
              </a:rPr>
              <a:t>tag)</a:t>
            </a:r>
            <a:endParaRPr lang="zh-CN" altLang="en-US" sz="1600" dirty="0">
              <a:solidFill>
                <a:schemeClr val="accent2"/>
              </a:solidFill>
              <a:latin typeface="黑体" panose="02010609060101010101" pitchFamily="49" charset="-122"/>
              <a:ea typeface="黑体" panose="02010609060101010101" pitchFamily="49" charset="-122"/>
            </a:endParaRPr>
          </a:p>
        </p:txBody>
      </p:sp>
      <p:sp>
        <p:nvSpPr>
          <p:cNvPr id="38946" name="TextBox 8"/>
          <p:cNvSpPr txBox="1">
            <a:spLocks noChangeArrowheads="1"/>
          </p:cNvSpPr>
          <p:nvPr/>
        </p:nvSpPr>
        <p:spPr bwMode="auto">
          <a:xfrm>
            <a:off x="7316292" y="4465663"/>
            <a:ext cx="2071687" cy="301621"/>
          </a:xfrm>
          <a:prstGeom prst="rect">
            <a:avLst/>
          </a:prstGeom>
          <a:noFill/>
          <a:ln w="9525">
            <a:noFill/>
            <a:miter lim="800000"/>
          </a:ln>
        </p:spPr>
        <p:txBody>
          <a:bodyPr>
            <a:spAutoFit/>
          </a:bodyPr>
          <a:lstStyle/>
          <a:p>
            <a:pPr algn="ctr" eaLnBrk="0" hangingPunct="0">
              <a:buNone/>
            </a:pPr>
            <a:r>
              <a:rPr lang="zh-CN" altLang="en-US" sz="1600">
                <a:solidFill>
                  <a:schemeClr val="accent2"/>
                </a:solidFill>
                <a:latin typeface="黑体" panose="02010609060101010101" pitchFamily="49" charset="-122"/>
                <a:ea typeface="黑体" panose="02010609060101010101" pitchFamily="49" charset="-122"/>
              </a:rPr>
              <a:t>数据</a:t>
            </a:r>
            <a:endParaRPr lang="zh-CN" altLang="en-US" sz="1600">
              <a:solidFill>
                <a:schemeClr val="accent2"/>
              </a:solidFill>
              <a:latin typeface="黑体" panose="02010609060101010101" pitchFamily="49" charset="-122"/>
              <a:ea typeface="黑体" panose="02010609060101010101" pitchFamily="49" charset="-122"/>
            </a:endParaRPr>
          </a:p>
        </p:txBody>
      </p:sp>
      <p:sp>
        <p:nvSpPr>
          <p:cNvPr id="38947" name="TextBox 9"/>
          <p:cNvSpPr txBox="1">
            <a:spLocks noChangeArrowheads="1"/>
          </p:cNvSpPr>
          <p:nvPr/>
        </p:nvSpPr>
        <p:spPr bwMode="auto">
          <a:xfrm>
            <a:off x="1994198" y="5185742"/>
            <a:ext cx="1678781" cy="609398"/>
          </a:xfrm>
          <a:prstGeom prst="rect">
            <a:avLst/>
          </a:prstGeom>
          <a:noFill/>
          <a:ln w="9525">
            <a:noFill/>
            <a:miter lim="800000"/>
          </a:ln>
        </p:spPr>
        <p:txBody>
          <a:bodyPr wrap="square">
            <a:spAutoFit/>
          </a:bodyPr>
          <a:lstStyle/>
          <a:p>
            <a:pPr algn="ctr" eaLnBrk="0" hangingPunct="0">
              <a:buNone/>
            </a:pPr>
            <a:r>
              <a:rPr lang="zh-CN" altLang="en-US" sz="1600" dirty="0">
                <a:solidFill>
                  <a:schemeClr val="accent2"/>
                </a:solidFill>
                <a:latin typeface="黑体" panose="02010609060101010101" pitchFamily="49" charset="-122"/>
                <a:ea typeface="黑体" panose="02010609060101010101" pitchFamily="49" charset="-122"/>
              </a:rPr>
              <a:t>快表（</a:t>
            </a:r>
            <a:r>
              <a:rPr lang="en-US" altLang="zh-CN" sz="1600" dirty="0">
                <a:solidFill>
                  <a:schemeClr val="accent2"/>
                </a:solidFill>
                <a:latin typeface="黑体" panose="02010609060101010101" pitchFamily="49" charset="-122"/>
                <a:ea typeface="黑体" panose="02010609060101010101" pitchFamily="49" charset="-122"/>
              </a:rPr>
              <a:t>TLB</a:t>
            </a:r>
            <a:r>
              <a:rPr lang="zh-CN" altLang="en-US" sz="1600" dirty="0">
                <a:solidFill>
                  <a:schemeClr val="accent2"/>
                </a:solidFill>
                <a:latin typeface="黑体" panose="02010609060101010101" pitchFamily="49" charset="-122"/>
                <a:ea typeface="黑体" panose="02010609060101010101" pitchFamily="49" charset="-122"/>
              </a:rPr>
              <a:t>）</a:t>
            </a:r>
            <a:endParaRPr lang="en-US" altLang="zh-CN" sz="1600" dirty="0">
              <a:solidFill>
                <a:schemeClr val="accent2"/>
              </a:solidFill>
              <a:latin typeface="黑体" panose="02010609060101010101" pitchFamily="49" charset="-122"/>
              <a:ea typeface="黑体" panose="02010609060101010101" pitchFamily="49" charset="-122"/>
            </a:endParaRPr>
          </a:p>
          <a:p>
            <a:pPr algn="ctr">
              <a:buNone/>
            </a:pPr>
            <a:r>
              <a:rPr lang="zh-CN" altLang="en-US" sz="1600" dirty="0">
                <a:solidFill>
                  <a:schemeClr val="accent2"/>
                </a:solidFill>
                <a:latin typeface="黑体" panose="02010609060101010101" pitchFamily="49" charset="-122"/>
                <a:ea typeface="黑体" panose="02010609060101010101" pitchFamily="49" charset="-122"/>
              </a:rPr>
              <a:t>（</a:t>
            </a:r>
            <a:r>
              <a:rPr lang="zh-CN" altLang="en-US" sz="1600" dirty="0">
                <a:solidFill>
                  <a:srgbClr val="FF0000"/>
                </a:solidFill>
                <a:latin typeface="黑体" panose="02010609060101010101" pitchFamily="49" charset="-122"/>
                <a:ea typeface="黑体" panose="02010609060101010101" pitchFamily="49" charset="-122"/>
              </a:rPr>
              <a:t>全相联</a:t>
            </a:r>
            <a:r>
              <a:rPr lang="zh-CN" altLang="en-US" sz="1600" dirty="0">
                <a:solidFill>
                  <a:schemeClr val="accent2"/>
                </a:solidFill>
                <a:latin typeface="黑体" panose="02010609060101010101" pitchFamily="49" charset="-122"/>
                <a:ea typeface="黑体" panose="02010609060101010101" pitchFamily="49" charset="-122"/>
              </a:rPr>
              <a:t>）</a:t>
            </a:r>
            <a:endParaRPr lang="zh-CN" altLang="en-US" sz="1600" dirty="0">
              <a:solidFill>
                <a:schemeClr val="accent2"/>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3883">
                                            <p:txEl>
                                              <p:pRg st="1" end="1"/>
                                            </p:txEl>
                                          </p:spTgt>
                                        </p:tgtEl>
                                        <p:attrNameLst>
                                          <p:attrName>style.visibility</p:attrName>
                                        </p:attrNameLst>
                                      </p:cBhvr>
                                      <p:to>
                                        <p:strVal val="visible"/>
                                      </p:to>
                                    </p:set>
                                    <p:animEffect transition="in" filter="fade">
                                      <p:cBhvr>
                                        <p:cTn id="7" dur="500"/>
                                        <p:tgtEl>
                                          <p:spTgt spid="33388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3883">
                                            <p:txEl>
                                              <p:pRg st="2" end="2"/>
                                            </p:txEl>
                                          </p:spTgt>
                                        </p:tgtEl>
                                        <p:attrNameLst>
                                          <p:attrName>style.visibility</p:attrName>
                                        </p:attrNameLst>
                                      </p:cBhvr>
                                      <p:to>
                                        <p:strVal val="visible"/>
                                      </p:to>
                                    </p:set>
                                    <p:animEffect transition="in" filter="fade">
                                      <p:cBhvr>
                                        <p:cTn id="12" dur="500"/>
                                        <p:tgtEl>
                                          <p:spTgt spid="33388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3883">
                                            <p:txEl>
                                              <p:pRg st="3" end="3"/>
                                            </p:txEl>
                                          </p:spTgt>
                                        </p:tgtEl>
                                        <p:attrNameLst>
                                          <p:attrName>style.visibility</p:attrName>
                                        </p:attrNameLst>
                                      </p:cBhvr>
                                      <p:to>
                                        <p:strVal val="visible"/>
                                      </p:to>
                                    </p:set>
                                    <p:animEffect transition="in" filter="fade">
                                      <p:cBhvr>
                                        <p:cTn id="17" dur="500"/>
                                        <p:tgtEl>
                                          <p:spTgt spid="3338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3883">
                                            <p:txEl>
                                              <p:pRg st="4" end="4"/>
                                            </p:txEl>
                                          </p:spTgt>
                                        </p:tgtEl>
                                        <p:attrNameLst>
                                          <p:attrName>style.visibility</p:attrName>
                                        </p:attrNameLst>
                                      </p:cBhvr>
                                      <p:to>
                                        <p:strVal val="visible"/>
                                      </p:to>
                                    </p:set>
                                    <p:animEffect transition="in" filter="fade">
                                      <p:cBhvr>
                                        <p:cTn id="22" dur="500"/>
                                        <p:tgtEl>
                                          <p:spTgt spid="3338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3883">
                                            <p:txEl>
                                              <p:pRg st="5" end="5"/>
                                            </p:txEl>
                                          </p:spTgt>
                                        </p:tgtEl>
                                        <p:attrNameLst>
                                          <p:attrName>style.visibility</p:attrName>
                                        </p:attrNameLst>
                                      </p:cBhvr>
                                      <p:to>
                                        <p:strVal val="visible"/>
                                      </p:to>
                                    </p:set>
                                    <p:animEffect transition="in" filter="fade">
                                      <p:cBhvr>
                                        <p:cTn id="27" dur="500"/>
                                        <p:tgtEl>
                                          <p:spTgt spid="3338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335360" y="188640"/>
            <a:ext cx="5257800" cy="373063"/>
          </a:xfrm>
        </p:spPr>
        <p:txBody>
          <a:bodyPr/>
          <a:lstStyle/>
          <a:p>
            <a:r>
              <a:rPr lang="zh-CN" altLang="en-US"/>
              <a:t>页式虚拟存储器</a:t>
            </a:r>
            <a:endParaRPr lang="zh-CN" altLang="en-US"/>
          </a:p>
        </p:txBody>
      </p:sp>
      <p:pic>
        <p:nvPicPr>
          <p:cNvPr id="194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63552" y="836712"/>
            <a:ext cx="8496944" cy="5813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367363" y="283706"/>
            <a:ext cx="5257800" cy="373062"/>
          </a:xfrm>
        </p:spPr>
        <p:txBody>
          <a:bodyPr/>
          <a:lstStyle/>
          <a:p>
            <a:r>
              <a:rPr lang="zh-CN" altLang="en-US"/>
              <a:t>页式虚拟存储器</a:t>
            </a:r>
            <a:endParaRPr lang="zh-CN" altLang="en-US"/>
          </a:p>
        </p:txBody>
      </p:sp>
      <p:graphicFrame>
        <p:nvGraphicFramePr>
          <p:cNvPr id="3" name="对象 2"/>
          <p:cNvGraphicFramePr>
            <a:graphicFrameLocks noGrp="1" noChangeAspect="1"/>
          </p:cNvGraphicFramePr>
          <p:nvPr/>
        </p:nvGraphicFramePr>
        <p:xfrm>
          <a:off x="5831581" y="908721"/>
          <a:ext cx="5160963" cy="5614987"/>
        </p:xfrm>
        <a:graphic>
          <a:graphicData uri="http://schemas.openxmlformats.org/presentationml/2006/ole">
            <mc:AlternateContent xmlns:mc="http://schemas.openxmlformats.org/markup-compatibility/2006">
              <mc:Choice xmlns:v="urn:schemas-microsoft-com:vml" Requires="v">
                <p:oleObj spid="_x0000_s22910" name="Visio" r:id="rId1" imgW="8013700" imgH="8712200" progId="Visio.Drawing.11">
                  <p:embed/>
                </p:oleObj>
              </mc:Choice>
              <mc:Fallback>
                <p:oleObj name="Visio" r:id="rId1" imgW="8013700" imgH="8712200" progId="Visio.Drawing.11">
                  <p:embed/>
                  <p:pic>
                    <p:nvPicPr>
                      <p:cNvPr id="0" name="图片 22909"/>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1581" y="908721"/>
                        <a:ext cx="5160963" cy="5614987"/>
                      </a:xfrm>
                      <a:prstGeom prst="rect">
                        <a:avLst/>
                      </a:prstGeom>
                      <a:noFill/>
                      <a:ln>
                        <a:noFill/>
                      </a:ln>
                      <a:effectLst/>
                      <a:extLst>
                        <a:ext uri="{909E8E84-426E-40DD-AFC4-6F175D3DCCD1}">
                          <a14:hiddenFill xmlns:a14="http://schemas.microsoft.com/office/drawing/2010/main">
                            <a:solidFill>
                              <a:srgbClr val="FFFFC9"/>
                            </a:solidFill>
                          </a14:hiddenFill>
                        </a:ext>
                        <a:ext uri="{91240B29-F687-4F45-9708-019B960494DF}">
                          <a14:hiddenLine xmlns:a14="http://schemas.microsoft.com/office/drawing/2010/main" w="12700">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图片 1"/>
          <p:cNvPicPr>
            <a:picLocks noChangeAspect="1"/>
          </p:cNvPicPr>
          <p:nvPr/>
        </p:nvPicPr>
        <p:blipFill>
          <a:blip r:embed="rId3"/>
          <a:stretch>
            <a:fillRect/>
          </a:stretch>
        </p:blipFill>
        <p:spPr>
          <a:xfrm>
            <a:off x="207165" y="1052737"/>
            <a:ext cx="5456787" cy="5256583"/>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4943872" y="0"/>
            <a:ext cx="5256584" cy="68580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endParaRPr lang="zh-CN" altLang="en-US" sz="2400" b="0">
              <a:solidFill>
                <a:schemeClr val="accent1"/>
              </a:solidFill>
            </a:endParaRPr>
          </a:p>
        </p:txBody>
      </p:sp>
      <p:sp>
        <p:nvSpPr>
          <p:cNvPr id="12291" name="Rectangle 2"/>
          <p:cNvSpPr>
            <a:spLocks noGrp="1" noChangeArrowheads="1"/>
          </p:cNvSpPr>
          <p:nvPr>
            <p:ph type="title"/>
          </p:nvPr>
        </p:nvSpPr>
        <p:spPr>
          <a:xfrm>
            <a:off x="118120" y="254286"/>
            <a:ext cx="5257800" cy="373062"/>
          </a:xfrm>
        </p:spPr>
        <p:txBody>
          <a:bodyPr/>
          <a:lstStyle/>
          <a:p>
            <a:r>
              <a:rPr lang="zh-CN" altLang="en-US" dirty="0"/>
              <a:t>页式虚拟存储器</a:t>
            </a:r>
            <a:endParaRPr lang="zh-CN" altLang="en-US" dirty="0"/>
          </a:p>
        </p:txBody>
      </p:sp>
      <p:sp>
        <p:nvSpPr>
          <p:cNvPr id="4" name="内容占位符 3"/>
          <p:cNvSpPr>
            <a:spLocks noGrp="1"/>
          </p:cNvSpPr>
          <p:nvPr>
            <p:ph idx="1"/>
          </p:nvPr>
        </p:nvSpPr>
        <p:spPr>
          <a:xfrm>
            <a:off x="371364" y="742439"/>
            <a:ext cx="4356484" cy="2959785"/>
          </a:xfrm>
        </p:spPr>
        <p:txBody>
          <a:bodyPr/>
          <a:lstStyle/>
          <a:p>
            <a:pPr>
              <a:lnSpc>
                <a:spcPct val="150000"/>
              </a:lnSpc>
            </a:pPr>
            <a:r>
              <a:rPr lang="en-US" altLang="zh-CN" sz="2000" dirty="0"/>
              <a:t>CPU</a:t>
            </a:r>
            <a:r>
              <a:rPr lang="zh-CN" altLang="en-US" sz="2000" dirty="0"/>
              <a:t>通过</a:t>
            </a:r>
            <a:r>
              <a:rPr lang="en-US" altLang="zh-CN" sz="2000" dirty="0"/>
              <a:t>TLB</a:t>
            </a:r>
            <a:r>
              <a:rPr lang="zh-CN" altLang="en-US" sz="2000" dirty="0"/>
              <a:t>和</a:t>
            </a:r>
            <a:r>
              <a:rPr lang="en-US" altLang="zh-CN" sz="2000" dirty="0"/>
              <a:t>Cache</a:t>
            </a:r>
            <a:r>
              <a:rPr lang="zh-CN" altLang="en-US" sz="2000" dirty="0"/>
              <a:t>访问的过程</a:t>
            </a:r>
            <a:endParaRPr lang="en-US" altLang="zh-CN" sz="2000" dirty="0"/>
          </a:p>
          <a:p>
            <a:pPr lvl="1">
              <a:lnSpc>
                <a:spcPct val="150000"/>
              </a:lnSpc>
            </a:pPr>
            <a:r>
              <a:rPr lang="en-US" altLang="zh-CN" sz="1800" dirty="0"/>
              <a:t>TLB</a:t>
            </a:r>
            <a:r>
              <a:rPr lang="zh-CN" altLang="en-US" sz="1800" dirty="0"/>
              <a:t>和</a:t>
            </a:r>
            <a:r>
              <a:rPr lang="en-US" altLang="zh-CN" sz="1800" dirty="0"/>
              <a:t>Cache</a:t>
            </a:r>
            <a:r>
              <a:rPr lang="zh-CN" altLang="en-US" sz="1800" dirty="0"/>
              <a:t>都采用组相联</a:t>
            </a:r>
            <a:endParaRPr lang="en-US" altLang="zh-CN" sz="1800" dirty="0"/>
          </a:p>
          <a:p>
            <a:pPr lvl="1">
              <a:lnSpc>
                <a:spcPct val="150000"/>
              </a:lnSpc>
            </a:pPr>
            <a:r>
              <a:rPr lang="zh-CN" altLang="en-US" sz="1800" dirty="0"/>
              <a:t>以虚拟页号为依据访问</a:t>
            </a:r>
            <a:r>
              <a:rPr lang="en-US" altLang="zh-CN" sz="1800" dirty="0"/>
              <a:t>TLB</a:t>
            </a:r>
            <a:r>
              <a:rPr lang="zh-CN" altLang="en-US" sz="1800" dirty="0"/>
              <a:t>获取物理页号</a:t>
            </a:r>
            <a:endParaRPr lang="en-US" altLang="zh-CN" sz="1800" dirty="0"/>
          </a:p>
          <a:p>
            <a:pPr lvl="1">
              <a:lnSpc>
                <a:spcPct val="150000"/>
              </a:lnSpc>
            </a:pPr>
            <a:r>
              <a:rPr lang="zh-CN" altLang="en-US" sz="1800" dirty="0"/>
              <a:t>以物理地址为依据访问</a:t>
            </a:r>
            <a:r>
              <a:rPr lang="en-US" altLang="zh-CN" sz="1800" dirty="0"/>
              <a:t>Cache</a:t>
            </a:r>
            <a:r>
              <a:rPr lang="zh-CN" altLang="en-US" sz="1800" dirty="0"/>
              <a:t>获取最终数据</a:t>
            </a:r>
            <a:endParaRPr lang="en-US" altLang="zh-CN" sz="1800" dirty="0"/>
          </a:p>
          <a:p>
            <a:pPr lvl="1">
              <a:lnSpc>
                <a:spcPct val="150000"/>
              </a:lnSpc>
            </a:pPr>
            <a:endParaRPr lang="zh-CN" altLang="en-US" sz="1600" dirty="0"/>
          </a:p>
        </p:txBody>
      </p:sp>
      <p:pic>
        <p:nvPicPr>
          <p:cNvPr id="55300" name="Picture 4"/>
          <p:cNvPicPr>
            <a:picLocks noChangeAspect="1" noChangeArrowheads="1"/>
          </p:cNvPicPr>
          <p:nvPr/>
        </p:nvPicPr>
        <p:blipFill>
          <a:blip r:embed="rId1" cstate="print"/>
          <a:srcRect/>
          <a:stretch>
            <a:fillRect/>
          </a:stretch>
        </p:blipFill>
        <p:spPr bwMode="auto">
          <a:xfrm>
            <a:off x="5231904" y="197105"/>
            <a:ext cx="4824536" cy="6616271"/>
          </a:xfrm>
          <a:prstGeom prst="rect">
            <a:avLst/>
          </a:prstGeom>
          <a:noFill/>
          <a:ln w="9525">
            <a:noFill/>
            <a:miter lim="800000"/>
            <a:headEnd/>
            <a:tailEnd/>
          </a:ln>
        </p:spPr>
      </p:pic>
      <p:sp>
        <p:nvSpPr>
          <p:cNvPr id="2" name="TextBox 1"/>
          <p:cNvSpPr txBox="1"/>
          <p:nvPr/>
        </p:nvSpPr>
        <p:spPr>
          <a:xfrm>
            <a:off x="7968208" y="15008"/>
            <a:ext cx="2592288" cy="544765"/>
          </a:xfrm>
          <a:prstGeom prst="rect">
            <a:avLst/>
          </a:prstGeom>
          <a:noFill/>
        </p:spPr>
        <p:txBody>
          <a:bodyPr wrap="square" rtlCol="0">
            <a:spAutoFit/>
          </a:bodyPr>
          <a:lstStyle/>
          <a:p>
            <a:pPr>
              <a:buNone/>
            </a:pPr>
            <a:r>
              <a:rPr lang="en-US" altLang="zh-CN" sz="1400" dirty="0"/>
              <a:t>CPU</a:t>
            </a:r>
            <a:r>
              <a:rPr lang="zh-CN" altLang="en-US" sz="1400" dirty="0"/>
              <a:t>给出的虚地址</a:t>
            </a:r>
            <a:endParaRPr lang="en-US" altLang="zh-CN" sz="1400" dirty="0"/>
          </a:p>
          <a:p>
            <a:pPr>
              <a:buNone/>
            </a:pPr>
            <a:r>
              <a:rPr lang="zh-CN" altLang="en-US" sz="1400" dirty="0"/>
              <a:t>（编译器地址）</a:t>
            </a:r>
            <a:endParaRPr lang="zh-CN" altLang="en-US" sz="1400" dirty="0"/>
          </a:p>
        </p:txBody>
      </p:sp>
      <p:sp>
        <p:nvSpPr>
          <p:cNvPr id="3" name="TextBox 2"/>
          <p:cNvSpPr txBox="1"/>
          <p:nvPr/>
        </p:nvSpPr>
        <p:spPr>
          <a:xfrm>
            <a:off x="4814033" y="3111010"/>
            <a:ext cx="2232248" cy="275460"/>
          </a:xfrm>
          <a:prstGeom prst="rect">
            <a:avLst/>
          </a:prstGeom>
          <a:noFill/>
        </p:spPr>
        <p:txBody>
          <a:bodyPr wrap="square" rtlCol="0">
            <a:spAutoFit/>
          </a:bodyPr>
          <a:lstStyle/>
          <a:p>
            <a:pPr>
              <a:buNone/>
            </a:pPr>
            <a:r>
              <a:rPr lang="zh-CN" altLang="en-US" sz="1400" dirty="0"/>
              <a:t>数据在内存中的实际地址</a:t>
            </a:r>
            <a:endParaRPr lang="zh-CN" altLang="en-US" sz="1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91344" y="225017"/>
            <a:ext cx="5257800" cy="373062"/>
          </a:xfrm>
        </p:spPr>
        <p:txBody>
          <a:bodyPr/>
          <a:lstStyle/>
          <a:p>
            <a:r>
              <a:rPr lang="zh-CN" altLang="en-US" dirty="0"/>
              <a:t>硬磁盘基本结构</a:t>
            </a:r>
            <a:endParaRPr lang="en-US" altLang="zh-CN" dirty="0"/>
          </a:p>
        </p:txBody>
      </p:sp>
      <p:sp>
        <p:nvSpPr>
          <p:cNvPr id="19459" name="Rectangle 3"/>
          <p:cNvSpPr>
            <a:spLocks noGrp="1" noChangeArrowheads="1"/>
          </p:cNvSpPr>
          <p:nvPr>
            <p:ph type="body" idx="1"/>
          </p:nvPr>
        </p:nvSpPr>
        <p:spPr>
          <a:xfrm>
            <a:off x="479376" y="836712"/>
            <a:ext cx="7962082" cy="2436564"/>
          </a:xfrm>
        </p:spPr>
        <p:txBody>
          <a:bodyPr/>
          <a:lstStyle/>
          <a:p>
            <a:r>
              <a:rPr lang="zh-CN" altLang="en-US" sz="2800" dirty="0"/>
              <a:t>硬磁盘存储器的基本结构 </a:t>
            </a:r>
            <a:endParaRPr lang="en-US" altLang="zh-CN" sz="2800" dirty="0"/>
          </a:p>
          <a:p>
            <a:pPr lvl="1">
              <a:lnSpc>
                <a:spcPct val="150000"/>
              </a:lnSpc>
            </a:pPr>
            <a:r>
              <a:rPr lang="zh-CN" altLang="en-US" dirty="0"/>
              <a:t>磁盘控制器 ＋ 磁盘驱动器（盘片） </a:t>
            </a:r>
            <a:endParaRPr lang="en-US" altLang="zh-CN" dirty="0"/>
          </a:p>
          <a:p>
            <a:pPr lvl="1">
              <a:lnSpc>
                <a:spcPct val="150000"/>
              </a:lnSpc>
            </a:pPr>
            <a:r>
              <a:rPr lang="zh-CN" altLang="en-US" dirty="0"/>
              <a:t>磁盘控制器：将主机发来的命令转化为对驱动器的控制命令，实现主机和驱动器之间的数据格式转化和传送，并控制驱动器读写 </a:t>
            </a:r>
            <a:endParaRPr lang="en-US" altLang="zh-CN" dirty="0"/>
          </a:p>
          <a:p>
            <a:pPr lvl="1">
              <a:lnSpc>
                <a:spcPct val="150000"/>
              </a:lnSpc>
            </a:pPr>
            <a:r>
              <a:rPr lang="zh-CN" altLang="en-US" dirty="0"/>
              <a:t>磁盘驱动器（盘片） ：存储和读写数据 </a:t>
            </a:r>
            <a:endParaRPr lang="zh-CN" altLang="en-US"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99656" y="4005065"/>
            <a:ext cx="5924550" cy="199072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118120" y="254286"/>
            <a:ext cx="5257800" cy="373062"/>
          </a:xfrm>
        </p:spPr>
        <p:txBody>
          <a:bodyPr/>
          <a:lstStyle/>
          <a:p>
            <a:r>
              <a:rPr lang="zh-CN" altLang="en-US" dirty="0"/>
              <a:t>页式虚拟存储器</a:t>
            </a:r>
            <a:endParaRPr lang="zh-CN" altLang="en-US" dirty="0"/>
          </a:p>
        </p:txBody>
      </p:sp>
      <p:sp>
        <p:nvSpPr>
          <p:cNvPr id="77" name="内容占位符 3"/>
          <p:cNvSpPr>
            <a:spLocks noGrp="1"/>
          </p:cNvSpPr>
          <p:nvPr>
            <p:ph idx="1"/>
          </p:nvPr>
        </p:nvSpPr>
        <p:spPr>
          <a:xfrm>
            <a:off x="479376" y="1177969"/>
            <a:ext cx="6948772" cy="4483279"/>
          </a:xfrm>
        </p:spPr>
        <p:txBody>
          <a:bodyPr/>
          <a:lstStyle/>
          <a:p>
            <a:pPr>
              <a:lnSpc>
                <a:spcPct val="150000"/>
              </a:lnSpc>
            </a:pPr>
            <a:r>
              <a:rPr lang="zh-CN" altLang="en-US" sz="2400" dirty="0"/>
              <a:t>优点：</a:t>
            </a:r>
            <a:endParaRPr lang="en-US" altLang="zh-CN" sz="2400" dirty="0"/>
          </a:p>
          <a:p>
            <a:pPr lvl="1">
              <a:lnSpc>
                <a:spcPct val="150000"/>
              </a:lnSpc>
            </a:pPr>
            <a:r>
              <a:rPr lang="zh-CN" altLang="en-US" b="0" dirty="0"/>
              <a:t>每个进程有</a:t>
            </a:r>
            <a:r>
              <a:rPr lang="zh-CN" altLang="en-US" dirty="0"/>
              <a:t>独立</a:t>
            </a:r>
            <a:r>
              <a:rPr lang="zh-CN" altLang="en-US" b="0" dirty="0"/>
              <a:t>的虚拟地址空间</a:t>
            </a:r>
            <a:endParaRPr lang="en-US" altLang="zh-CN" b="0" dirty="0"/>
          </a:p>
          <a:p>
            <a:pPr lvl="1">
              <a:lnSpc>
                <a:spcPct val="150000"/>
              </a:lnSpc>
            </a:pPr>
            <a:r>
              <a:rPr lang="zh-CN" altLang="en-US" b="0" dirty="0"/>
              <a:t>简化了</a:t>
            </a:r>
            <a:r>
              <a:rPr lang="zh-CN" altLang="en-US" dirty="0"/>
              <a:t>链接</a:t>
            </a:r>
            <a:r>
              <a:rPr lang="zh-CN" altLang="en-US" b="0" dirty="0"/>
              <a:t>：</a:t>
            </a:r>
            <a:endParaRPr lang="en-US" altLang="zh-CN" b="0" dirty="0"/>
          </a:p>
          <a:p>
            <a:pPr lvl="2">
              <a:lnSpc>
                <a:spcPct val="150000"/>
              </a:lnSpc>
            </a:pPr>
            <a:r>
              <a:rPr lang="zh-CN" altLang="en-US" b="0" dirty="0"/>
              <a:t>固定地址，和代码、数据的物理存储器中最终的位置无关</a:t>
            </a:r>
            <a:endParaRPr lang="en-US" altLang="zh-CN" b="0" dirty="0"/>
          </a:p>
          <a:p>
            <a:pPr lvl="1">
              <a:lnSpc>
                <a:spcPct val="150000"/>
              </a:lnSpc>
            </a:pPr>
            <a:r>
              <a:rPr lang="zh-CN" altLang="en-US" b="0" dirty="0"/>
              <a:t>简化了程序</a:t>
            </a:r>
            <a:r>
              <a:rPr lang="zh-CN" altLang="en-US" dirty="0"/>
              <a:t>加载</a:t>
            </a:r>
            <a:r>
              <a:rPr lang="zh-CN" altLang="en-US" b="0" dirty="0"/>
              <a:t>：</a:t>
            </a:r>
            <a:endParaRPr lang="en-US" altLang="zh-CN" b="0" dirty="0"/>
          </a:p>
          <a:p>
            <a:pPr lvl="2">
              <a:lnSpc>
                <a:spcPct val="150000"/>
              </a:lnSpc>
            </a:pPr>
            <a:r>
              <a:rPr lang="zh-CN" altLang="en-US" b="0" dirty="0"/>
              <a:t>为代码和数据分配虚拟页 </a:t>
            </a:r>
            <a:r>
              <a:rPr lang="en-US" altLang="zh-CN" b="0" dirty="0"/>
              <a:t>= </a:t>
            </a:r>
            <a:r>
              <a:rPr lang="zh-CN" altLang="en-US" b="0" dirty="0"/>
              <a:t>创建 </a:t>
            </a:r>
            <a:r>
              <a:rPr lang="en-US" altLang="zh-CN" b="0" dirty="0"/>
              <a:t>PTE </a:t>
            </a:r>
            <a:r>
              <a:rPr lang="zh-CN" altLang="en-US" b="0" dirty="0"/>
              <a:t>页表项，设置为 </a:t>
            </a:r>
            <a:r>
              <a:rPr lang="en-US" altLang="zh-CN" b="0" dirty="0"/>
              <a:t>invalid</a:t>
            </a:r>
            <a:endParaRPr lang="en-US" altLang="zh-CN" b="0" dirty="0"/>
          </a:p>
          <a:p>
            <a:pPr lvl="2">
              <a:lnSpc>
                <a:spcPct val="150000"/>
              </a:lnSpc>
            </a:pPr>
            <a:r>
              <a:rPr lang="en-US" altLang="zh-CN" b="0" dirty="0"/>
              <a:t>PTE </a:t>
            </a:r>
            <a:r>
              <a:rPr lang="zh-CN" altLang="en-US" b="0" dirty="0"/>
              <a:t>指向磁盘目标文件中合适的位置</a:t>
            </a:r>
            <a:endParaRPr lang="en-US" altLang="zh-CN" b="0" dirty="0"/>
          </a:p>
          <a:p>
            <a:pPr lvl="2">
              <a:lnSpc>
                <a:spcPct val="150000"/>
              </a:lnSpc>
            </a:pPr>
            <a:r>
              <a:rPr lang="zh-CN" altLang="en-US" b="0" dirty="0"/>
              <a:t>访问到的页按需加载</a:t>
            </a:r>
            <a:endParaRPr lang="en-US" altLang="zh-CN" b="0" dirty="0"/>
          </a:p>
          <a:p>
            <a:pPr lvl="1">
              <a:lnSpc>
                <a:spcPct val="150000"/>
              </a:lnSpc>
            </a:pPr>
            <a:endParaRPr lang="zh-CN" altLang="en-US" sz="1800" dirty="0"/>
          </a:p>
        </p:txBody>
      </p:sp>
      <p:grpSp>
        <p:nvGrpSpPr>
          <p:cNvPr id="78" name="组合 77"/>
          <p:cNvGrpSpPr/>
          <p:nvPr/>
        </p:nvGrpSpPr>
        <p:grpSpPr>
          <a:xfrm>
            <a:off x="7752184" y="1772816"/>
            <a:ext cx="3994404" cy="3559810"/>
            <a:chOff x="767468" y="1182687"/>
            <a:chExt cx="5358695" cy="5126039"/>
          </a:xfrm>
        </p:grpSpPr>
        <p:sp>
          <p:nvSpPr>
            <p:cNvPr id="79" name="Text Box 4"/>
            <p:cNvSpPr txBox="1">
              <a:spLocks noChangeArrowheads="1"/>
            </p:cNvSpPr>
            <p:nvPr/>
          </p:nvSpPr>
          <p:spPr bwMode="auto">
            <a:xfrm>
              <a:off x="2670175" y="1182688"/>
              <a:ext cx="3455988" cy="806450"/>
            </a:xfrm>
            <a:prstGeom prst="rect">
              <a:avLst/>
            </a:prstGeom>
            <a:solidFill>
              <a:srgbClr val="CCFFCC"/>
            </a:solidFill>
            <a:ln w="9525">
              <a:solidFill>
                <a:schemeClr val="tx1"/>
              </a:solidFill>
              <a:miter lim="800000"/>
            </a:ln>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None/>
              </a:pPr>
              <a:r>
                <a:rPr lang="zh-CN" altLang="en-US" sz="2000" dirty="0"/>
                <a:t>栈段</a:t>
              </a:r>
              <a:endParaRPr lang="en-US" altLang="zh-CN" sz="2000" dirty="0"/>
            </a:p>
          </p:txBody>
        </p:sp>
        <p:sp>
          <p:nvSpPr>
            <p:cNvPr id="80" name="Text Box 5"/>
            <p:cNvSpPr txBox="1">
              <a:spLocks noChangeArrowheads="1"/>
            </p:cNvSpPr>
            <p:nvPr/>
          </p:nvSpPr>
          <p:spPr bwMode="auto">
            <a:xfrm>
              <a:off x="767468" y="1182687"/>
              <a:ext cx="184555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spcBef>
                  <a:spcPct val="50000"/>
                </a:spcBef>
                <a:buNone/>
              </a:pPr>
              <a:r>
                <a:rPr lang="en-US" altLang="zh-CN" dirty="0"/>
                <a:t>0x7FFFFFFF</a:t>
              </a:r>
              <a:endParaRPr lang="en-US" altLang="zh-CN" dirty="0"/>
            </a:p>
          </p:txBody>
        </p:sp>
        <p:sp>
          <p:nvSpPr>
            <p:cNvPr id="81" name="Text Box 6"/>
            <p:cNvSpPr txBox="1">
              <a:spLocks noChangeArrowheads="1"/>
            </p:cNvSpPr>
            <p:nvPr/>
          </p:nvSpPr>
          <p:spPr bwMode="auto">
            <a:xfrm>
              <a:off x="2670175" y="3082925"/>
              <a:ext cx="3455988" cy="806450"/>
            </a:xfrm>
            <a:prstGeom prst="rect">
              <a:avLst/>
            </a:prstGeom>
            <a:solidFill>
              <a:srgbClr val="CCFFFF"/>
            </a:solidFill>
            <a:ln w="9525">
              <a:solidFill>
                <a:schemeClr val="tx1"/>
              </a:solidFill>
              <a:miter lim="800000"/>
            </a:ln>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None/>
              </a:pPr>
              <a:r>
                <a:rPr lang="zh-CN" altLang="en-US" sz="2000" dirty="0"/>
                <a:t>堆段</a:t>
              </a:r>
              <a:endParaRPr lang="en-US" altLang="zh-CN" sz="2000" dirty="0"/>
            </a:p>
          </p:txBody>
        </p:sp>
        <p:sp>
          <p:nvSpPr>
            <p:cNvPr id="82" name="Text Box 7"/>
            <p:cNvSpPr txBox="1">
              <a:spLocks noChangeArrowheads="1"/>
            </p:cNvSpPr>
            <p:nvPr/>
          </p:nvSpPr>
          <p:spPr bwMode="auto">
            <a:xfrm>
              <a:off x="2670175" y="3889375"/>
              <a:ext cx="3455988" cy="635000"/>
            </a:xfrm>
            <a:prstGeom prst="rect">
              <a:avLst/>
            </a:prstGeom>
            <a:solidFill>
              <a:srgbClr val="CCFFFF"/>
            </a:solidFill>
            <a:ln w="9525">
              <a:solidFill>
                <a:schemeClr val="tx1"/>
              </a:solidFill>
              <a:miter lim="800000"/>
            </a:ln>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None/>
              </a:pPr>
              <a:r>
                <a:rPr lang="zh-CN" altLang="en-US" sz="2000" dirty="0"/>
                <a:t>全局变量</a:t>
              </a:r>
              <a:endParaRPr lang="en-US" altLang="zh-CN" sz="2000" dirty="0"/>
            </a:p>
          </p:txBody>
        </p:sp>
        <p:sp>
          <p:nvSpPr>
            <p:cNvPr id="83" name="Text Box 8"/>
            <p:cNvSpPr txBox="1">
              <a:spLocks noChangeArrowheads="1"/>
            </p:cNvSpPr>
            <p:nvPr/>
          </p:nvSpPr>
          <p:spPr bwMode="auto">
            <a:xfrm>
              <a:off x="2670175" y="4524375"/>
              <a:ext cx="3455988" cy="1036638"/>
            </a:xfrm>
            <a:prstGeom prst="rect">
              <a:avLst/>
            </a:prstGeom>
            <a:solidFill>
              <a:srgbClr val="FFFFCC"/>
            </a:solidFill>
            <a:ln w="9525">
              <a:solidFill>
                <a:schemeClr val="tx1"/>
              </a:solidFill>
              <a:miter lim="800000"/>
            </a:ln>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None/>
              </a:pPr>
              <a:r>
                <a:rPr lang="zh-CN" altLang="en-US" sz="2000" dirty="0"/>
                <a:t>代码段</a:t>
              </a:r>
              <a:endParaRPr lang="en-US" altLang="zh-CN" sz="2000" dirty="0"/>
            </a:p>
          </p:txBody>
        </p:sp>
        <p:sp>
          <p:nvSpPr>
            <p:cNvPr id="84" name="Text Box 9"/>
            <p:cNvSpPr txBox="1">
              <a:spLocks noChangeArrowheads="1"/>
            </p:cNvSpPr>
            <p:nvPr/>
          </p:nvSpPr>
          <p:spPr bwMode="auto">
            <a:xfrm>
              <a:off x="2670175" y="5561013"/>
              <a:ext cx="3455988" cy="690563"/>
            </a:xfrm>
            <a:prstGeom prst="rect">
              <a:avLst/>
            </a:prstGeom>
            <a:solidFill>
              <a:srgbClr val="EAEAEA"/>
            </a:solidFill>
            <a:ln w="9525">
              <a:solidFill>
                <a:schemeClr val="tx1"/>
              </a:solidFill>
              <a:miter lim="800000"/>
            </a:ln>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None/>
              </a:pPr>
              <a:r>
                <a:rPr lang="zh-CN" altLang="en-US" sz="2000" dirty="0"/>
                <a:t>预留</a:t>
              </a:r>
              <a:endParaRPr lang="en-US" altLang="zh-CN" sz="2000" dirty="0"/>
            </a:p>
          </p:txBody>
        </p:sp>
        <p:sp>
          <p:nvSpPr>
            <p:cNvPr id="85" name="Text Box 10"/>
            <p:cNvSpPr txBox="1">
              <a:spLocks noChangeArrowheads="1"/>
            </p:cNvSpPr>
            <p:nvPr/>
          </p:nvSpPr>
          <p:spPr bwMode="auto">
            <a:xfrm>
              <a:off x="2670175" y="1989138"/>
              <a:ext cx="3455988" cy="1093788"/>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endParaRPr lang="zh-CN" altLang="zh-CN" sz="2000"/>
            </a:p>
          </p:txBody>
        </p:sp>
        <p:sp>
          <p:nvSpPr>
            <p:cNvPr id="86" name="Text Box 11"/>
            <p:cNvSpPr txBox="1">
              <a:spLocks noChangeArrowheads="1"/>
            </p:cNvSpPr>
            <p:nvPr/>
          </p:nvSpPr>
          <p:spPr bwMode="auto">
            <a:xfrm>
              <a:off x="767468" y="5259554"/>
              <a:ext cx="1845557" cy="358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spcBef>
                  <a:spcPct val="50000"/>
                </a:spcBef>
                <a:buNone/>
              </a:pPr>
              <a:r>
                <a:rPr lang="en-US" altLang="zh-CN" dirty="0"/>
                <a:t>0x0400000</a:t>
              </a:r>
              <a:endParaRPr lang="en-US" altLang="zh-CN" dirty="0"/>
            </a:p>
          </p:txBody>
        </p:sp>
        <p:sp>
          <p:nvSpPr>
            <p:cNvPr id="87" name="Text Box 12"/>
            <p:cNvSpPr txBox="1">
              <a:spLocks noChangeArrowheads="1"/>
            </p:cNvSpPr>
            <p:nvPr/>
          </p:nvSpPr>
          <p:spPr bwMode="auto">
            <a:xfrm>
              <a:off x="864070" y="4221088"/>
              <a:ext cx="1748955" cy="358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spcBef>
                  <a:spcPct val="50000"/>
                </a:spcBef>
                <a:buNone/>
              </a:pPr>
              <a:r>
                <a:rPr lang="en-US" altLang="zh-CN" dirty="0"/>
                <a:t>0x10000000</a:t>
              </a:r>
              <a:endParaRPr lang="en-US" altLang="zh-CN" dirty="0"/>
            </a:p>
          </p:txBody>
        </p:sp>
        <p:sp>
          <p:nvSpPr>
            <p:cNvPr id="88" name="Text Box 13"/>
            <p:cNvSpPr txBox="1">
              <a:spLocks noChangeArrowheads="1"/>
            </p:cNvSpPr>
            <p:nvPr/>
          </p:nvSpPr>
          <p:spPr bwMode="auto">
            <a:xfrm>
              <a:off x="1057275" y="6021388"/>
              <a:ext cx="15557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spcBef>
                  <a:spcPct val="50000"/>
                </a:spcBef>
                <a:buNone/>
              </a:pPr>
              <a:r>
                <a:rPr lang="en-US" altLang="zh-CN" dirty="0"/>
                <a:t>0</a:t>
              </a:r>
              <a:endParaRPr lang="en-US" altLang="zh-CN" dirty="0"/>
            </a:p>
          </p:txBody>
        </p:sp>
        <p:sp>
          <p:nvSpPr>
            <p:cNvPr id="89" name="Line 16"/>
            <p:cNvSpPr>
              <a:spLocks noChangeShapeType="1"/>
            </p:cNvSpPr>
            <p:nvPr/>
          </p:nvSpPr>
          <p:spPr bwMode="auto">
            <a:xfrm flipV="1">
              <a:off x="4398963" y="2679700"/>
              <a:ext cx="0" cy="403225"/>
            </a:xfrm>
            <a:prstGeom prst="line">
              <a:avLst/>
            </a:prstGeom>
            <a:noFill/>
            <a:ln w="19050">
              <a:solidFill>
                <a:schemeClr val="tx1"/>
              </a:solidFill>
              <a:round/>
              <a:tailEnd type="arrow" w="lg" len="lg"/>
            </a:ln>
            <a:extLst>
              <a:ext uri="{909E8E84-426E-40DD-AFC4-6F175D3DCCD1}">
                <a14:hiddenFill xmlns:a14="http://schemas.microsoft.com/office/drawing/2010/main">
                  <a:noFill/>
                </a14:hiddenFill>
              </a:ext>
            </a:extLst>
          </p:spPr>
          <p:txBody>
            <a:bodyPr/>
            <a:lstStyle/>
            <a:p>
              <a:endParaRPr lang="zh-CN" altLang="en-US" sz="2000"/>
            </a:p>
          </p:txBody>
        </p:sp>
        <p:sp>
          <p:nvSpPr>
            <p:cNvPr id="90" name="Line 17"/>
            <p:cNvSpPr>
              <a:spLocks noChangeShapeType="1"/>
            </p:cNvSpPr>
            <p:nvPr/>
          </p:nvSpPr>
          <p:spPr bwMode="auto">
            <a:xfrm>
              <a:off x="4398963" y="1989138"/>
              <a:ext cx="0" cy="403225"/>
            </a:xfrm>
            <a:prstGeom prst="line">
              <a:avLst/>
            </a:prstGeom>
            <a:noFill/>
            <a:ln w="19050">
              <a:solidFill>
                <a:schemeClr val="tx1"/>
              </a:solidFill>
              <a:round/>
              <a:tailEnd type="arrow" w="lg" len="lg"/>
            </a:ln>
            <a:extLst>
              <a:ext uri="{909E8E84-426E-40DD-AFC4-6F175D3DCCD1}">
                <a14:hiddenFill xmlns:a14="http://schemas.microsoft.com/office/drawing/2010/main">
                  <a:noFill/>
                </a14:hiddenFill>
              </a:ext>
            </a:extLst>
          </p:spPr>
          <p:txBody>
            <a:bodyPr/>
            <a:lstStyle/>
            <a:p>
              <a:endParaRPr lang="zh-CN" altLang="en-US" sz="2000"/>
            </a:p>
          </p:txBody>
        </p:sp>
      </p:gr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118120" y="254286"/>
            <a:ext cx="5257800" cy="373062"/>
          </a:xfrm>
        </p:spPr>
        <p:txBody>
          <a:bodyPr/>
          <a:lstStyle/>
          <a:p>
            <a:r>
              <a:rPr lang="zh-CN" altLang="en-US" dirty="0"/>
              <a:t>页式虚拟存储器</a:t>
            </a:r>
            <a:endParaRPr lang="zh-CN" altLang="en-US" dirty="0"/>
          </a:p>
        </p:txBody>
      </p:sp>
      <p:sp>
        <p:nvSpPr>
          <p:cNvPr id="77" name="内容占位符 3"/>
          <p:cNvSpPr>
            <a:spLocks noGrp="1"/>
          </p:cNvSpPr>
          <p:nvPr>
            <p:ph idx="1"/>
          </p:nvPr>
        </p:nvSpPr>
        <p:spPr>
          <a:xfrm>
            <a:off x="353408" y="1386946"/>
            <a:ext cx="4560516" cy="2867452"/>
          </a:xfrm>
        </p:spPr>
        <p:txBody>
          <a:bodyPr/>
          <a:lstStyle/>
          <a:p>
            <a:pPr>
              <a:lnSpc>
                <a:spcPct val="150000"/>
              </a:lnSpc>
            </a:pPr>
            <a:r>
              <a:rPr lang="zh-CN" altLang="en-US" sz="2400" dirty="0"/>
              <a:t>优点：</a:t>
            </a:r>
            <a:endParaRPr lang="en-US" altLang="zh-CN" sz="2400" dirty="0"/>
          </a:p>
          <a:p>
            <a:pPr lvl="1">
              <a:lnSpc>
                <a:spcPct val="150000"/>
              </a:lnSpc>
            </a:pPr>
            <a:r>
              <a:rPr lang="zh-CN" altLang="en-US" b="0" dirty="0"/>
              <a:t>简化了</a:t>
            </a:r>
            <a:r>
              <a:rPr lang="zh-CN" altLang="en-US" dirty="0"/>
              <a:t>存储空间分配</a:t>
            </a:r>
            <a:r>
              <a:rPr lang="zh-CN" altLang="en-US" b="0" dirty="0"/>
              <a:t>：</a:t>
            </a:r>
            <a:endParaRPr lang="en-US" altLang="zh-CN" b="0" dirty="0"/>
          </a:p>
          <a:p>
            <a:pPr lvl="2">
              <a:lnSpc>
                <a:spcPct val="150000"/>
              </a:lnSpc>
            </a:pPr>
            <a:r>
              <a:rPr lang="zh-CN" altLang="en-US" b="0" dirty="0"/>
              <a:t>连续的虚页可映射到任意的实页</a:t>
            </a:r>
            <a:endParaRPr lang="en-US" altLang="zh-CN" b="0" dirty="0"/>
          </a:p>
          <a:p>
            <a:pPr lvl="1">
              <a:lnSpc>
                <a:spcPct val="150000"/>
              </a:lnSpc>
            </a:pPr>
            <a:r>
              <a:rPr lang="zh-CN" altLang="en-US" b="0" dirty="0"/>
              <a:t>方便进程间</a:t>
            </a:r>
            <a:r>
              <a:rPr lang="zh-CN" altLang="en-US" dirty="0"/>
              <a:t>共享</a:t>
            </a:r>
            <a:r>
              <a:rPr lang="zh-CN" altLang="en-US" b="0" dirty="0"/>
              <a:t>数据和代码</a:t>
            </a:r>
            <a:endParaRPr lang="en-US" altLang="zh-CN" b="0" dirty="0"/>
          </a:p>
          <a:p>
            <a:pPr lvl="1">
              <a:lnSpc>
                <a:spcPct val="150000"/>
              </a:lnSpc>
            </a:pPr>
            <a:endParaRPr lang="zh-CN" altLang="en-US" sz="1800" dirty="0"/>
          </a:p>
        </p:txBody>
      </p:sp>
      <p:grpSp>
        <p:nvGrpSpPr>
          <p:cNvPr id="2" name="组合 1"/>
          <p:cNvGrpSpPr/>
          <p:nvPr/>
        </p:nvGrpSpPr>
        <p:grpSpPr>
          <a:xfrm>
            <a:off x="5015880" y="1700808"/>
            <a:ext cx="7085013" cy="3679686"/>
            <a:chOff x="993775" y="3178314"/>
            <a:chExt cx="7085013" cy="3679686"/>
          </a:xfrm>
        </p:grpSpPr>
        <p:sp>
          <p:nvSpPr>
            <p:cNvPr id="4" name="Rectangle 3"/>
            <p:cNvSpPr>
              <a:spLocks noChangeArrowheads="1"/>
            </p:cNvSpPr>
            <p:nvPr/>
          </p:nvSpPr>
          <p:spPr bwMode="auto">
            <a:xfrm>
              <a:off x="993775" y="3352800"/>
              <a:ext cx="1368425" cy="1169987"/>
            </a:xfrm>
            <a:prstGeom prst="rect">
              <a:avLst/>
            </a:prstGeom>
            <a:noFill/>
            <a:ln w="9525">
              <a:noFill/>
              <a:round/>
            </a:ln>
            <a:effectLst/>
          </p:spPr>
          <p:txBody>
            <a:bodyPr lIns="90360" tIns="44280" rIns="90360" bIns="4428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i="1" dirty="0">
                  <a:solidFill>
                    <a:schemeClr val="tx1">
                      <a:lumMod val="50000"/>
                      <a:lumOff val="50000"/>
                    </a:schemeClr>
                  </a:solidFill>
                  <a:latin typeface="Calibri" panose="020F0502020204030204" pitchFamily="34" charset="0"/>
                </a:rPr>
                <a:t>Virtual Address Space for Process 1:</a:t>
              </a:r>
              <a:endParaRPr lang="en-GB" sz="1800" i="1" dirty="0">
                <a:solidFill>
                  <a:schemeClr val="tx1">
                    <a:lumMod val="50000"/>
                    <a:lumOff val="50000"/>
                  </a:schemeClr>
                </a:solidFill>
                <a:latin typeface="Calibri" panose="020F0502020204030204" pitchFamily="34" charset="0"/>
              </a:endParaRPr>
            </a:p>
          </p:txBody>
        </p:sp>
        <p:sp>
          <p:nvSpPr>
            <p:cNvPr id="5" name="Rectangle 4"/>
            <p:cNvSpPr>
              <a:spLocks noChangeArrowheads="1"/>
            </p:cNvSpPr>
            <p:nvPr/>
          </p:nvSpPr>
          <p:spPr bwMode="auto">
            <a:xfrm>
              <a:off x="6731356" y="3326876"/>
              <a:ext cx="1066800" cy="1396962"/>
            </a:xfrm>
            <a:prstGeom prst="rect">
              <a:avLst/>
            </a:prstGeom>
            <a:noFill/>
            <a:ln w="9525">
              <a:noFill/>
              <a:round/>
            </a:ln>
            <a:effectLst/>
          </p:spPr>
          <p:txBody>
            <a:bodyPr lIns="90360" tIns="44280" rIns="90360" bIns="4428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i="1" dirty="0">
                  <a:solidFill>
                    <a:schemeClr val="tx1">
                      <a:lumMod val="50000"/>
                      <a:lumOff val="50000"/>
                    </a:schemeClr>
                  </a:solidFill>
                  <a:latin typeface="Calibri" panose="020F0502020204030204" pitchFamily="34" charset="0"/>
                </a:rPr>
                <a:t>Physical </a:t>
              </a:r>
              <a:endParaRPr lang="en-GB" sz="1800" i="1" dirty="0">
                <a:solidFill>
                  <a:schemeClr val="tx1">
                    <a:lumMod val="50000"/>
                    <a:lumOff val="50000"/>
                  </a:schemeClr>
                </a:solidFill>
                <a:latin typeface="Calibri" panose="020F0502020204030204" pitchFamily="34" charset="0"/>
              </a:endParaRPr>
            </a:p>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i="1" dirty="0">
                  <a:solidFill>
                    <a:schemeClr val="tx1">
                      <a:lumMod val="50000"/>
                      <a:lumOff val="50000"/>
                    </a:schemeClr>
                  </a:solidFill>
                  <a:latin typeface="Calibri" panose="020F0502020204030204" pitchFamily="34" charset="0"/>
                </a:rPr>
                <a:t>Address </a:t>
              </a:r>
              <a:endParaRPr lang="en-GB" sz="1800" i="1" dirty="0">
                <a:solidFill>
                  <a:schemeClr val="tx1">
                    <a:lumMod val="50000"/>
                    <a:lumOff val="50000"/>
                  </a:schemeClr>
                </a:solidFill>
                <a:latin typeface="Calibri" panose="020F0502020204030204" pitchFamily="34" charset="0"/>
              </a:endParaRPr>
            </a:p>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i="1" dirty="0">
                  <a:solidFill>
                    <a:schemeClr val="tx1">
                      <a:lumMod val="50000"/>
                      <a:lumOff val="50000"/>
                    </a:schemeClr>
                  </a:solidFill>
                  <a:latin typeface="Calibri" panose="020F0502020204030204" pitchFamily="34" charset="0"/>
                </a:rPr>
                <a:t>Space (DRAM)</a:t>
              </a:r>
              <a:endParaRPr lang="en-GB" sz="1800" i="1" dirty="0">
                <a:solidFill>
                  <a:schemeClr val="tx1">
                    <a:lumMod val="50000"/>
                    <a:lumOff val="50000"/>
                  </a:schemeClr>
                </a:solidFill>
                <a:latin typeface="Calibri" panose="020F0502020204030204" pitchFamily="34" charset="0"/>
              </a:endParaRPr>
            </a:p>
          </p:txBody>
        </p:sp>
        <p:sp>
          <p:nvSpPr>
            <p:cNvPr id="6" name="Rectangle 24"/>
            <p:cNvSpPr>
              <a:spLocks noChangeArrowheads="1"/>
            </p:cNvSpPr>
            <p:nvPr/>
          </p:nvSpPr>
          <p:spPr bwMode="auto">
            <a:xfrm>
              <a:off x="2359919" y="3276600"/>
              <a:ext cx="279400" cy="301625"/>
            </a:xfrm>
            <a:prstGeom prst="rect">
              <a:avLst/>
            </a:prstGeom>
            <a:noFill/>
            <a:ln w="9525">
              <a:noFill/>
              <a:round/>
            </a:ln>
            <a:effectLst/>
          </p:spPr>
          <p:txBody>
            <a:bodyPr wrap="none" lIns="90360" tIns="44280" rIns="90360" bIns="4428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latin typeface="Calibri" panose="020F0502020204030204" pitchFamily="34" charset="0"/>
                </a:rPr>
                <a:t>0</a:t>
              </a:r>
              <a:endParaRPr lang="en-GB" sz="1400" b="1" dirty="0">
                <a:latin typeface="Calibri" panose="020F0502020204030204" pitchFamily="34" charset="0"/>
              </a:endParaRPr>
            </a:p>
          </p:txBody>
        </p:sp>
        <p:sp>
          <p:nvSpPr>
            <p:cNvPr id="7" name="Rectangle 26"/>
            <p:cNvSpPr>
              <a:spLocks noChangeArrowheads="1"/>
            </p:cNvSpPr>
            <p:nvPr/>
          </p:nvSpPr>
          <p:spPr bwMode="auto">
            <a:xfrm>
              <a:off x="2192338" y="4576227"/>
              <a:ext cx="446981" cy="300573"/>
            </a:xfrm>
            <a:prstGeom prst="rect">
              <a:avLst/>
            </a:prstGeom>
            <a:noFill/>
            <a:ln w="9525">
              <a:noFill/>
              <a:round/>
            </a:ln>
            <a:effectLst/>
          </p:spPr>
          <p:txBody>
            <a:bodyPr wrap="none" lIns="90360" tIns="44280" rIns="90360" bIns="4428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latin typeface="Calibri" panose="020F0502020204030204" pitchFamily="34" charset="0"/>
                </a:rPr>
                <a:t>N-1</a:t>
              </a:r>
              <a:endParaRPr lang="en-GB" sz="1400" b="1" dirty="0">
                <a:latin typeface="Calibri" panose="020F0502020204030204" pitchFamily="34" charset="0"/>
              </a:endParaRPr>
            </a:p>
          </p:txBody>
        </p:sp>
        <p:sp>
          <p:nvSpPr>
            <p:cNvPr id="8" name="Rectangle 37"/>
            <p:cNvSpPr>
              <a:spLocks noChangeArrowheads="1"/>
            </p:cNvSpPr>
            <p:nvPr/>
          </p:nvSpPr>
          <p:spPr bwMode="auto">
            <a:xfrm>
              <a:off x="6629400" y="4840555"/>
              <a:ext cx="1449388" cy="597897"/>
            </a:xfrm>
            <a:prstGeom prst="rect">
              <a:avLst/>
            </a:prstGeom>
            <a:noFill/>
            <a:ln w="9525">
              <a:noFill/>
              <a:round/>
            </a:ln>
            <a:effectLst/>
          </p:spPr>
          <p:txBody>
            <a:bodyPr wrap="square" lIns="90360" tIns="44280" rIns="90360" bIns="4428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latin typeface="Calibri" panose="020F0502020204030204" pitchFamily="34" charset="0"/>
                </a:rPr>
                <a:t>(e.g., read-only </a:t>
              </a:r>
              <a:endParaRPr lang="en-GB" sz="1400" b="1" dirty="0">
                <a:latin typeface="Calibri" panose="020F0502020204030204" pitchFamily="34" charset="0"/>
              </a:endParaRPr>
            </a:p>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solidFill>
                    <a:srgbClr val="FF0000"/>
                  </a:solidFill>
                  <a:latin typeface="Calibri" panose="020F0502020204030204" pitchFamily="34" charset="0"/>
                </a:rPr>
                <a:t>library</a:t>
              </a:r>
              <a:r>
                <a:rPr lang="en-GB" sz="1400" b="1" dirty="0">
                  <a:latin typeface="Calibri" panose="020F0502020204030204" pitchFamily="34" charset="0"/>
                </a:rPr>
                <a:t> code)</a:t>
              </a:r>
              <a:endParaRPr lang="en-GB" sz="1400" b="1" dirty="0">
                <a:latin typeface="Calibri" panose="020F0502020204030204" pitchFamily="34" charset="0"/>
              </a:endParaRPr>
            </a:p>
          </p:txBody>
        </p:sp>
        <p:sp>
          <p:nvSpPr>
            <p:cNvPr id="9" name="Rectangle 40"/>
            <p:cNvSpPr>
              <a:spLocks noChangeArrowheads="1"/>
            </p:cNvSpPr>
            <p:nvPr/>
          </p:nvSpPr>
          <p:spPr bwMode="auto">
            <a:xfrm>
              <a:off x="993775" y="5334000"/>
              <a:ext cx="1368425" cy="1169987"/>
            </a:xfrm>
            <a:prstGeom prst="rect">
              <a:avLst/>
            </a:prstGeom>
            <a:noFill/>
            <a:ln w="9525">
              <a:noFill/>
              <a:round/>
            </a:ln>
            <a:effectLst/>
          </p:spPr>
          <p:txBody>
            <a:bodyPr lIns="90360" tIns="44280" rIns="90360" bIns="4428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i="1" dirty="0">
                  <a:solidFill>
                    <a:schemeClr val="tx1">
                      <a:lumMod val="50000"/>
                      <a:lumOff val="50000"/>
                    </a:schemeClr>
                  </a:solidFill>
                  <a:latin typeface="Calibri" panose="020F0502020204030204" pitchFamily="34" charset="0"/>
                </a:rPr>
                <a:t>Virtual Address Space for Process 2:</a:t>
              </a:r>
              <a:endParaRPr lang="en-GB" sz="1800" i="1" dirty="0">
                <a:solidFill>
                  <a:schemeClr val="tx1">
                    <a:lumMod val="50000"/>
                    <a:lumOff val="50000"/>
                  </a:schemeClr>
                </a:solidFill>
                <a:latin typeface="Calibri" panose="020F0502020204030204" pitchFamily="34" charset="0"/>
              </a:endParaRPr>
            </a:p>
          </p:txBody>
        </p:sp>
        <p:sp>
          <p:nvSpPr>
            <p:cNvPr id="10" name="Rectangle 44"/>
            <p:cNvSpPr/>
            <p:nvPr/>
          </p:nvSpPr>
          <p:spPr bwMode="auto">
            <a:xfrm>
              <a:off x="2616556" y="3431909"/>
              <a:ext cx="914400" cy="255587"/>
            </a:xfrm>
            <a:prstGeom prst="rect">
              <a:avLst/>
            </a:prstGeom>
            <a:noFill/>
            <a:ln w="12700" cap="flat" cmpd="sng" algn="ctr">
              <a:solidFill>
                <a:schemeClr val="tx1"/>
              </a:solidFill>
              <a:prstDash val="solid"/>
              <a:round/>
              <a:headEnd type="none" w="med" len="med"/>
              <a:tailEnd type="arrow" w="med" len="med"/>
            </a:ln>
            <a:effectLst/>
          </p:spPr>
          <p:txBody>
            <a:bodyPr rtlCol="0" anchor="ctr"/>
            <a:lstStyle/>
            <a:p>
              <a:pPr algn="ctr">
                <a:buNone/>
              </a:pPr>
              <a:endParaRPr lang="en-US" sz="1600" dirty="0">
                <a:latin typeface="+mn-lt"/>
              </a:endParaRPr>
            </a:p>
          </p:txBody>
        </p:sp>
        <p:sp>
          <p:nvSpPr>
            <p:cNvPr id="11" name="Rectangle 45"/>
            <p:cNvSpPr/>
            <p:nvPr/>
          </p:nvSpPr>
          <p:spPr bwMode="auto">
            <a:xfrm>
              <a:off x="2616556" y="3687496"/>
              <a:ext cx="914400" cy="255587"/>
            </a:xfrm>
            <a:prstGeom prst="rect">
              <a:avLst/>
            </a:prstGeom>
            <a:solidFill>
              <a:schemeClr val="accent2">
                <a:lumMod val="40000"/>
                <a:lumOff val="60000"/>
              </a:schemeClr>
            </a:solidFill>
            <a:ln w="12700" cap="flat" cmpd="sng" algn="ctr">
              <a:solidFill>
                <a:schemeClr val="tx1"/>
              </a:solidFill>
              <a:prstDash val="solid"/>
              <a:round/>
              <a:headEnd type="none" w="med" len="med"/>
              <a:tailEnd type="arrow" w="med" len="med"/>
            </a:ln>
            <a:effectLst/>
          </p:spPr>
          <p:txBody>
            <a:bodyPr rtlCol="0" anchor="ctr"/>
            <a:lstStyle/>
            <a:p>
              <a:pPr algn="ctr">
                <a:buNone/>
              </a:pPr>
              <a:r>
                <a:rPr lang="en-US" sz="1600" dirty="0">
                  <a:latin typeface="+mn-lt"/>
                </a:rPr>
                <a:t>VP 1</a:t>
              </a:r>
              <a:endParaRPr lang="en-US" sz="1600" dirty="0">
                <a:latin typeface="+mn-lt"/>
              </a:endParaRPr>
            </a:p>
          </p:txBody>
        </p:sp>
        <p:sp>
          <p:nvSpPr>
            <p:cNvPr id="12" name="Rectangle 46"/>
            <p:cNvSpPr/>
            <p:nvPr/>
          </p:nvSpPr>
          <p:spPr bwMode="auto">
            <a:xfrm>
              <a:off x="2616556" y="3939553"/>
              <a:ext cx="914400" cy="255587"/>
            </a:xfrm>
            <a:prstGeom prst="rect">
              <a:avLst/>
            </a:prstGeom>
            <a:solidFill>
              <a:schemeClr val="accent2">
                <a:lumMod val="40000"/>
                <a:lumOff val="60000"/>
              </a:schemeClr>
            </a:solidFill>
            <a:ln w="12700" cap="flat" cmpd="sng" algn="ctr">
              <a:solidFill>
                <a:schemeClr val="tx1"/>
              </a:solidFill>
              <a:prstDash val="solid"/>
              <a:round/>
              <a:headEnd type="none" w="med" len="med"/>
              <a:tailEnd type="arrow" w="med" len="med"/>
            </a:ln>
            <a:effectLst/>
          </p:spPr>
          <p:txBody>
            <a:bodyPr rtlCol="0" anchor="ctr"/>
            <a:lstStyle/>
            <a:p>
              <a:pPr algn="ctr">
                <a:buNone/>
              </a:pPr>
              <a:r>
                <a:rPr lang="en-US" sz="1600" dirty="0">
                  <a:latin typeface="+mn-lt"/>
                </a:rPr>
                <a:t>VP 2</a:t>
              </a:r>
              <a:endParaRPr lang="en-US" sz="1600" dirty="0">
                <a:latin typeface="+mn-lt"/>
              </a:endParaRPr>
            </a:p>
          </p:txBody>
        </p:sp>
        <p:sp>
          <p:nvSpPr>
            <p:cNvPr id="13" name="Rectangle 47"/>
            <p:cNvSpPr/>
            <p:nvPr/>
          </p:nvSpPr>
          <p:spPr bwMode="auto">
            <a:xfrm>
              <a:off x="2616556" y="4449496"/>
              <a:ext cx="914400" cy="255587"/>
            </a:xfrm>
            <a:prstGeom prst="rect">
              <a:avLst/>
            </a:prstGeom>
            <a:noFill/>
            <a:ln w="12700" cap="flat" cmpd="sng" algn="ctr">
              <a:solidFill>
                <a:schemeClr val="tx1"/>
              </a:solidFill>
              <a:prstDash val="solid"/>
              <a:round/>
              <a:headEnd type="none" w="med" len="med"/>
              <a:tailEnd type="arrow" w="med" len="med"/>
            </a:ln>
            <a:effectLst/>
          </p:spPr>
          <p:txBody>
            <a:bodyPr rtlCol="0" anchor="ctr"/>
            <a:lstStyle/>
            <a:p>
              <a:pPr algn="ctr">
                <a:buNone/>
              </a:pPr>
              <a:endParaRPr lang="en-US" sz="1600" dirty="0">
                <a:latin typeface="+mn-lt"/>
              </a:endParaRPr>
            </a:p>
          </p:txBody>
        </p:sp>
        <p:sp>
          <p:nvSpPr>
            <p:cNvPr id="14" name="Text Box 38"/>
            <p:cNvSpPr txBox="1">
              <a:spLocks noChangeArrowheads="1"/>
            </p:cNvSpPr>
            <p:nvPr/>
          </p:nvSpPr>
          <p:spPr bwMode="auto">
            <a:xfrm>
              <a:off x="2838717" y="4068472"/>
              <a:ext cx="365227" cy="333210"/>
            </a:xfrm>
            <a:prstGeom prst="rect">
              <a:avLst/>
            </a:prstGeom>
            <a:noFill/>
            <a:ln w="9525">
              <a:noFill/>
              <a:round/>
            </a:ln>
            <a:effectLst/>
          </p:spPr>
          <p:txBody>
            <a:bodyPr wrap="none" lIns="90360" tIns="44280" rIns="90360" bIns="44280">
              <a:spAutoFit/>
            </a:bodyPr>
            <a:lstStyle/>
            <a:p>
              <a:pPr>
                <a:lnSpc>
                  <a:spcPct val="88000"/>
                </a:lnSpc>
                <a:spcBef>
                  <a:spcPts val="9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dirty="0">
                  <a:solidFill>
                    <a:srgbClr val="003300"/>
                  </a:solidFill>
                  <a:latin typeface="Calibri" panose="020F0502020204030204" pitchFamily="34" charset="0"/>
                </a:rPr>
                <a:t>...</a:t>
              </a:r>
              <a:endParaRPr lang="en-GB" b="1" dirty="0">
                <a:solidFill>
                  <a:srgbClr val="003300"/>
                </a:solidFill>
                <a:latin typeface="Calibri" panose="020F0502020204030204" pitchFamily="34" charset="0"/>
              </a:endParaRPr>
            </a:p>
          </p:txBody>
        </p:sp>
        <p:sp>
          <p:nvSpPr>
            <p:cNvPr id="15" name="Rectangle 24"/>
            <p:cNvSpPr>
              <a:spLocks noChangeArrowheads="1"/>
            </p:cNvSpPr>
            <p:nvPr/>
          </p:nvSpPr>
          <p:spPr bwMode="auto">
            <a:xfrm>
              <a:off x="2359919" y="5257800"/>
              <a:ext cx="279400" cy="301625"/>
            </a:xfrm>
            <a:prstGeom prst="rect">
              <a:avLst/>
            </a:prstGeom>
            <a:noFill/>
            <a:ln w="9525">
              <a:noFill/>
              <a:round/>
            </a:ln>
            <a:effectLst/>
          </p:spPr>
          <p:txBody>
            <a:bodyPr wrap="none" lIns="90360" tIns="44280" rIns="90360" bIns="4428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latin typeface="Calibri" panose="020F0502020204030204" pitchFamily="34" charset="0"/>
                </a:rPr>
                <a:t>0</a:t>
              </a:r>
              <a:endParaRPr lang="en-GB" sz="1400" b="1" dirty="0">
                <a:latin typeface="Calibri" panose="020F0502020204030204" pitchFamily="34" charset="0"/>
              </a:endParaRPr>
            </a:p>
          </p:txBody>
        </p:sp>
        <p:sp>
          <p:nvSpPr>
            <p:cNvPr id="16" name="Rectangle 26"/>
            <p:cNvSpPr>
              <a:spLocks noChangeArrowheads="1"/>
            </p:cNvSpPr>
            <p:nvPr/>
          </p:nvSpPr>
          <p:spPr bwMode="auto">
            <a:xfrm>
              <a:off x="2192338" y="6557427"/>
              <a:ext cx="446981" cy="300573"/>
            </a:xfrm>
            <a:prstGeom prst="rect">
              <a:avLst/>
            </a:prstGeom>
            <a:noFill/>
            <a:ln w="9525">
              <a:noFill/>
              <a:round/>
            </a:ln>
            <a:effectLst/>
          </p:spPr>
          <p:txBody>
            <a:bodyPr wrap="none" lIns="90360" tIns="44280" rIns="90360" bIns="4428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latin typeface="Calibri" panose="020F0502020204030204" pitchFamily="34" charset="0"/>
                </a:rPr>
                <a:t>N-1</a:t>
              </a:r>
              <a:endParaRPr lang="en-GB" sz="1400" b="1" dirty="0">
                <a:latin typeface="Calibri" panose="020F0502020204030204" pitchFamily="34" charset="0"/>
              </a:endParaRPr>
            </a:p>
          </p:txBody>
        </p:sp>
        <p:sp>
          <p:nvSpPr>
            <p:cNvPr id="17" name="Rectangle 51"/>
            <p:cNvSpPr/>
            <p:nvPr/>
          </p:nvSpPr>
          <p:spPr bwMode="auto">
            <a:xfrm>
              <a:off x="2616556" y="5409310"/>
              <a:ext cx="914400" cy="255587"/>
            </a:xfrm>
            <a:prstGeom prst="rect">
              <a:avLst/>
            </a:prstGeom>
            <a:noFill/>
            <a:ln w="12700" cap="flat" cmpd="sng" algn="ctr">
              <a:solidFill>
                <a:schemeClr val="tx1"/>
              </a:solidFill>
              <a:prstDash val="solid"/>
              <a:round/>
              <a:headEnd type="none" w="med" len="med"/>
              <a:tailEnd type="arrow" w="med" len="med"/>
            </a:ln>
            <a:effectLst/>
          </p:spPr>
          <p:txBody>
            <a:bodyPr rtlCol="0" anchor="ctr"/>
            <a:lstStyle/>
            <a:p>
              <a:pPr algn="ctr">
                <a:buNone/>
              </a:pPr>
              <a:endParaRPr lang="en-US" sz="1600" dirty="0">
                <a:latin typeface="+mn-lt"/>
              </a:endParaRPr>
            </a:p>
          </p:txBody>
        </p:sp>
        <p:sp>
          <p:nvSpPr>
            <p:cNvPr id="18" name="Rectangle 52"/>
            <p:cNvSpPr/>
            <p:nvPr/>
          </p:nvSpPr>
          <p:spPr bwMode="auto">
            <a:xfrm>
              <a:off x="2616556" y="5664897"/>
              <a:ext cx="914400" cy="255587"/>
            </a:xfrm>
            <a:prstGeom prst="rect">
              <a:avLst/>
            </a:prstGeom>
            <a:solidFill>
              <a:schemeClr val="accent2">
                <a:lumMod val="40000"/>
                <a:lumOff val="60000"/>
              </a:schemeClr>
            </a:solidFill>
            <a:ln w="12700" cap="flat" cmpd="sng" algn="ctr">
              <a:solidFill>
                <a:schemeClr val="tx1"/>
              </a:solidFill>
              <a:prstDash val="solid"/>
              <a:round/>
              <a:headEnd type="none" w="med" len="med"/>
              <a:tailEnd type="arrow" w="med" len="med"/>
            </a:ln>
            <a:effectLst/>
          </p:spPr>
          <p:txBody>
            <a:bodyPr rtlCol="0" anchor="ctr"/>
            <a:lstStyle/>
            <a:p>
              <a:pPr algn="ctr">
                <a:buNone/>
              </a:pPr>
              <a:r>
                <a:rPr lang="en-US" sz="1600" dirty="0">
                  <a:latin typeface="+mn-lt"/>
                </a:rPr>
                <a:t>VP 1</a:t>
              </a:r>
              <a:endParaRPr lang="en-US" sz="1600" dirty="0">
                <a:latin typeface="+mn-lt"/>
              </a:endParaRPr>
            </a:p>
          </p:txBody>
        </p:sp>
        <p:sp>
          <p:nvSpPr>
            <p:cNvPr id="19" name="Rectangle 53"/>
            <p:cNvSpPr/>
            <p:nvPr/>
          </p:nvSpPr>
          <p:spPr bwMode="auto">
            <a:xfrm>
              <a:off x="2616556" y="5916954"/>
              <a:ext cx="914400" cy="255587"/>
            </a:xfrm>
            <a:prstGeom prst="rect">
              <a:avLst/>
            </a:prstGeom>
            <a:solidFill>
              <a:schemeClr val="accent2">
                <a:lumMod val="40000"/>
                <a:lumOff val="60000"/>
              </a:schemeClr>
            </a:solidFill>
            <a:ln w="12700" cap="flat" cmpd="sng" algn="ctr">
              <a:solidFill>
                <a:schemeClr val="tx1"/>
              </a:solidFill>
              <a:prstDash val="solid"/>
              <a:round/>
              <a:headEnd type="none" w="med" len="med"/>
              <a:tailEnd type="arrow" w="med" len="med"/>
            </a:ln>
            <a:effectLst/>
          </p:spPr>
          <p:txBody>
            <a:bodyPr rtlCol="0" anchor="ctr"/>
            <a:lstStyle/>
            <a:p>
              <a:pPr algn="ctr">
                <a:buNone/>
              </a:pPr>
              <a:r>
                <a:rPr lang="en-US" sz="1600" dirty="0">
                  <a:latin typeface="+mn-lt"/>
                </a:rPr>
                <a:t>VP 2</a:t>
              </a:r>
              <a:endParaRPr lang="en-US" sz="1600" dirty="0">
                <a:latin typeface="+mn-lt"/>
              </a:endParaRPr>
            </a:p>
          </p:txBody>
        </p:sp>
        <p:sp>
          <p:nvSpPr>
            <p:cNvPr id="20" name="Rectangle 54"/>
            <p:cNvSpPr/>
            <p:nvPr/>
          </p:nvSpPr>
          <p:spPr bwMode="auto">
            <a:xfrm>
              <a:off x="2616556" y="6426897"/>
              <a:ext cx="914400" cy="255587"/>
            </a:xfrm>
            <a:prstGeom prst="rect">
              <a:avLst/>
            </a:prstGeom>
            <a:noFill/>
            <a:ln w="12700" cap="flat" cmpd="sng" algn="ctr">
              <a:solidFill>
                <a:schemeClr val="tx1"/>
              </a:solidFill>
              <a:prstDash val="solid"/>
              <a:round/>
              <a:headEnd type="none" w="med" len="med"/>
              <a:tailEnd type="arrow" w="med" len="med"/>
            </a:ln>
            <a:effectLst/>
          </p:spPr>
          <p:txBody>
            <a:bodyPr rtlCol="0" anchor="ctr"/>
            <a:lstStyle/>
            <a:p>
              <a:pPr algn="ctr">
                <a:buNone/>
              </a:pPr>
              <a:endParaRPr lang="en-US" sz="1600" dirty="0">
                <a:latin typeface="+mn-lt"/>
              </a:endParaRPr>
            </a:p>
          </p:txBody>
        </p:sp>
        <p:sp>
          <p:nvSpPr>
            <p:cNvPr id="21" name="Text Box 38"/>
            <p:cNvSpPr txBox="1">
              <a:spLocks noChangeArrowheads="1"/>
            </p:cNvSpPr>
            <p:nvPr/>
          </p:nvSpPr>
          <p:spPr bwMode="auto">
            <a:xfrm>
              <a:off x="2838717" y="6045873"/>
              <a:ext cx="365227" cy="333210"/>
            </a:xfrm>
            <a:prstGeom prst="rect">
              <a:avLst/>
            </a:prstGeom>
            <a:noFill/>
            <a:ln w="9525">
              <a:noFill/>
              <a:round/>
            </a:ln>
            <a:effectLst/>
          </p:spPr>
          <p:txBody>
            <a:bodyPr wrap="none" lIns="90360" tIns="44280" rIns="90360" bIns="44280">
              <a:spAutoFit/>
            </a:bodyPr>
            <a:lstStyle/>
            <a:p>
              <a:pPr>
                <a:lnSpc>
                  <a:spcPct val="88000"/>
                </a:lnSpc>
                <a:spcBef>
                  <a:spcPts val="9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dirty="0">
                  <a:solidFill>
                    <a:srgbClr val="003300"/>
                  </a:solidFill>
                  <a:latin typeface="Calibri" panose="020F0502020204030204" pitchFamily="34" charset="0"/>
                </a:rPr>
                <a:t>...</a:t>
              </a:r>
              <a:endParaRPr lang="en-GB" b="1" dirty="0">
                <a:solidFill>
                  <a:srgbClr val="003300"/>
                </a:solidFill>
                <a:latin typeface="Calibri" panose="020F0502020204030204" pitchFamily="34" charset="0"/>
              </a:endParaRPr>
            </a:p>
          </p:txBody>
        </p:sp>
        <p:sp>
          <p:nvSpPr>
            <p:cNvPr id="22" name="Rectangle 56"/>
            <p:cNvSpPr/>
            <p:nvPr/>
          </p:nvSpPr>
          <p:spPr bwMode="auto">
            <a:xfrm>
              <a:off x="5715000" y="3429000"/>
              <a:ext cx="914400" cy="255587"/>
            </a:xfrm>
            <a:prstGeom prst="rect">
              <a:avLst/>
            </a:prstGeom>
            <a:noFill/>
            <a:ln w="12700" cap="flat" cmpd="sng" algn="ctr">
              <a:solidFill>
                <a:schemeClr val="tx1"/>
              </a:solidFill>
              <a:prstDash val="solid"/>
              <a:round/>
              <a:headEnd type="none" w="med" len="med"/>
              <a:tailEnd type="arrow" w="med" len="med"/>
            </a:ln>
            <a:effectLst/>
          </p:spPr>
          <p:txBody>
            <a:bodyPr rtlCol="0" anchor="ctr"/>
            <a:lstStyle/>
            <a:p>
              <a:pPr algn="ctr">
                <a:buNone/>
              </a:pPr>
              <a:endParaRPr lang="en-US" sz="1600" dirty="0">
                <a:latin typeface="+mn-lt"/>
              </a:endParaRPr>
            </a:p>
          </p:txBody>
        </p:sp>
        <p:sp>
          <p:nvSpPr>
            <p:cNvPr id="23" name="Rectangle 57"/>
            <p:cNvSpPr/>
            <p:nvPr/>
          </p:nvSpPr>
          <p:spPr bwMode="auto">
            <a:xfrm>
              <a:off x="5715000" y="3683001"/>
              <a:ext cx="914400" cy="255587"/>
            </a:xfrm>
            <a:prstGeom prst="rect">
              <a:avLst/>
            </a:prstGeom>
            <a:noFill/>
            <a:ln w="12700" cap="flat" cmpd="sng" algn="ctr">
              <a:solidFill>
                <a:schemeClr val="tx1"/>
              </a:solidFill>
              <a:prstDash val="solid"/>
              <a:round/>
              <a:headEnd type="none" w="med" len="med"/>
              <a:tailEnd type="arrow" w="med" len="med"/>
            </a:ln>
            <a:effectLst/>
          </p:spPr>
          <p:txBody>
            <a:bodyPr rtlCol="0" anchor="ctr"/>
            <a:lstStyle/>
            <a:p>
              <a:pPr algn="ctr">
                <a:buNone/>
              </a:pPr>
              <a:endParaRPr lang="en-US" sz="1600" dirty="0">
                <a:latin typeface="+mn-lt"/>
              </a:endParaRPr>
            </a:p>
          </p:txBody>
        </p:sp>
        <p:sp>
          <p:nvSpPr>
            <p:cNvPr id="24" name="Rectangle 58"/>
            <p:cNvSpPr/>
            <p:nvPr/>
          </p:nvSpPr>
          <p:spPr bwMode="auto">
            <a:xfrm>
              <a:off x="5715000" y="3943083"/>
              <a:ext cx="914400" cy="255587"/>
            </a:xfrm>
            <a:prstGeom prst="rect">
              <a:avLst/>
            </a:prstGeom>
            <a:solidFill>
              <a:schemeClr val="accent2">
                <a:lumMod val="40000"/>
                <a:lumOff val="60000"/>
              </a:schemeClr>
            </a:solidFill>
            <a:ln w="12700" cap="flat" cmpd="sng" algn="ctr">
              <a:solidFill>
                <a:schemeClr val="tx1"/>
              </a:solidFill>
              <a:prstDash val="solid"/>
              <a:round/>
              <a:headEnd type="none" w="med" len="med"/>
              <a:tailEnd type="arrow" w="med" len="med"/>
            </a:ln>
            <a:effectLst/>
          </p:spPr>
          <p:txBody>
            <a:bodyPr rtlCol="0" anchor="ctr"/>
            <a:lstStyle/>
            <a:p>
              <a:pPr algn="ctr">
                <a:buNone/>
              </a:pPr>
              <a:r>
                <a:rPr lang="en-US" sz="1600" dirty="0">
                  <a:latin typeface="+mn-lt"/>
                </a:rPr>
                <a:t>PP 2</a:t>
              </a:r>
              <a:endParaRPr lang="en-US" sz="1600" dirty="0">
                <a:latin typeface="+mn-lt"/>
              </a:endParaRPr>
            </a:p>
          </p:txBody>
        </p:sp>
        <p:sp>
          <p:nvSpPr>
            <p:cNvPr id="25" name="Rectangle 59"/>
            <p:cNvSpPr/>
            <p:nvPr/>
          </p:nvSpPr>
          <p:spPr bwMode="auto">
            <a:xfrm>
              <a:off x="5715000" y="4196208"/>
              <a:ext cx="914400" cy="255587"/>
            </a:xfrm>
            <a:prstGeom prst="rect">
              <a:avLst/>
            </a:prstGeom>
            <a:noFill/>
            <a:ln w="12700" cap="flat" cmpd="sng" algn="ctr">
              <a:solidFill>
                <a:schemeClr val="tx1"/>
              </a:solidFill>
              <a:prstDash val="solid"/>
              <a:round/>
              <a:headEnd type="none" w="med" len="med"/>
              <a:tailEnd type="arrow" w="med" len="med"/>
            </a:ln>
            <a:effectLst/>
          </p:spPr>
          <p:txBody>
            <a:bodyPr rtlCol="0" anchor="ctr"/>
            <a:lstStyle/>
            <a:p>
              <a:pPr algn="ctr">
                <a:buNone/>
              </a:pPr>
              <a:endParaRPr lang="en-US" sz="1600" dirty="0">
                <a:latin typeface="+mn-lt"/>
              </a:endParaRPr>
            </a:p>
          </p:txBody>
        </p:sp>
        <p:sp>
          <p:nvSpPr>
            <p:cNvPr id="26" name="Rectangle 60"/>
            <p:cNvSpPr/>
            <p:nvPr/>
          </p:nvSpPr>
          <p:spPr bwMode="auto">
            <a:xfrm>
              <a:off x="5715000" y="4451795"/>
              <a:ext cx="914400" cy="255587"/>
            </a:xfrm>
            <a:prstGeom prst="rect">
              <a:avLst/>
            </a:prstGeom>
            <a:noFill/>
            <a:ln w="12700" cap="flat" cmpd="sng" algn="ctr">
              <a:solidFill>
                <a:schemeClr val="tx1"/>
              </a:solidFill>
              <a:prstDash val="solid"/>
              <a:round/>
              <a:headEnd type="none" w="med" len="med"/>
              <a:tailEnd type="arrow" w="med" len="med"/>
            </a:ln>
            <a:effectLst/>
          </p:spPr>
          <p:txBody>
            <a:bodyPr rtlCol="0" anchor="ctr"/>
            <a:lstStyle/>
            <a:p>
              <a:pPr algn="ctr">
                <a:buNone/>
              </a:pPr>
              <a:endParaRPr lang="en-US" sz="1600" dirty="0">
                <a:latin typeface="+mn-lt"/>
              </a:endParaRPr>
            </a:p>
          </p:txBody>
        </p:sp>
        <p:sp>
          <p:nvSpPr>
            <p:cNvPr id="27" name="Rectangle 61"/>
            <p:cNvSpPr/>
            <p:nvPr/>
          </p:nvSpPr>
          <p:spPr bwMode="auto">
            <a:xfrm>
              <a:off x="5715000" y="4710291"/>
              <a:ext cx="914400" cy="255587"/>
            </a:xfrm>
            <a:prstGeom prst="rect">
              <a:avLst/>
            </a:prstGeom>
            <a:noFill/>
            <a:ln w="12700" cap="flat" cmpd="sng" algn="ctr">
              <a:solidFill>
                <a:schemeClr val="tx1"/>
              </a:solidFill>
              <a:prstDash val="solid"/>
              <a:round/>
              <a:headEnd type="none" w="med" len="med"/>
              <a:tailEnd type="arrow" w="med" len="med"/>
            </a:ln>
            <a:effectLst/>
          </p:spPr>
          <p:txBody>
            <a:bodyPr rtlCol="0" anchor="ctr"/>
            <a:lstStyle/>
            <a:p>
              <a:pPr algn="ctr">
                <a:buNone/>
              </a:pPr>
              <a:endParaRPr lang="en-US" sz="1600" dirty="0">
                <a:latin typeface="+mn-lt"/>
              </a:endParaRPr>
            </a:p>
          </p:txBody>
        </p:sp>
        <p:sp>
          <p:nvSpPr>
            <p:cNvPr id="28" name="Rectangle 62"/>
            <p:cNvSpPr/>
            <p:nvPr/>
          </p:nvSpPr>
          <p:spPr bwMode="auto">
            <a:xfrm>
              <a:off x="5715000" y="4965878"/>
              <a:ext cx="914400" cy="255587"/>
            </a:xfrm>
            <a:prstGeom prst="rect">
              <a:avLst/>
            </a:prstGeom>
            <a:solidFill>
              <a:schemeClr val="accent2">
                <a:lumMod val="40000"/>
                <a:lumOff val="60000"/>
              </a:schemeClr>
            </a:solidFill>
            <a:ln w="12700" cap="flat" cmpd="sng" algn="ctr">
              <a:solidFill>
                <a:schemeClr val="tx1"/>
              </a:solidFill>
              <a:prstDash val="solid"/>
              <a:round/>
              <a:headEnd type="none" w="med" len="med"/>
              <a:tailEnd type="arrow" w="med" len="med"/>
            </a:ln>
            <a:effectLst/>
          </p:spPr>
          <p:txBody>
            <a:bodyPr rtlCol="0" anchor="ctr"/>
            <a:lstStyle/>
            <a:p>
              <a:pPr algn="ctr">
                <a:buNone/>
              </a:pPr>
              <a:r>
                <a:rPr lang="en-US" sz="1600" dirty="0">
                  <a:solidFill>
                    <a:srgbClr val="C00000"/>
                  </a:solidFill>
                  <a:latin typeface="+mn-lt"/>
                </a:rPr>
                <a:t>PP 6</a:t>
              </a:r>
              <a:endParaRPr lang="en-US" sz="1600" dirty="0">
                <a:solidFill>
                  <a:srgbClr val="C00000"/>
                </a:solidFill>
                <a:latin typeface="+mn-lt"/>
              </a:endParaRPr>
            </a:p>
          </p:txBody>
        </p:sp>
        <p:sp>
          <p:nvSpPr>
            <p:cNvPr id="29" name="Rectangle 63"/>
            <p:cNvSpPr/>
            <p:nvPr/>
          </p:nvSpPr>
          <p:spPr bwMode="auto">
            <a:xfrm>
              <a:off x="5715000" y="5225442"/>
              <a:ext cx="914400" cy="255587"/>
            </a:xfrm>
            <a:prstGeom prst="rect">
              <a:avLst/>
            </a:prstGeom>
            <a:noFill/>
            <a:ln w="12700" cap="flat" cmpd="sng" algn="ctr">
              <a:solidFill>
                <a:schemeClr val="tx1"/>
              </a:solidFill>
              <a:prstDash val="solid"/>
              <a:round/>
              <a:headEnd type="none" w="med" len="med"/>
              <a:tailEnd type="arrow" w="med" len="med"/>
            </a:ln>
            <a:effectLst/>
          </p:spPr>
          <p:txBody>
            <a:bodyPr rtlCol="0" anchor="ctr"/>
            <a:lstStyle/>
            <a:p>
              <a:pPr algn="ctr">
                <a:buNone/>
              </a:pPr>
              <a:endParaRPr lang="en-US" sz="1600" dirty="0">
                <a:latin typeface="+mn-lt"/>
              </a:endParaRPr>
            </a:p>
          </p:txBody>
        </p:sp>
        <p:sp>
          <p:nvSpPr>
            <p:cNvPr id="30" name="Rectangle 64"/>
            <p:cNvSpPr/>
            <p:nvPr/>
          </p:nvSpPr>
          <p:spPr bwMode="auto">
            <a:xfrm>
              <a:off x="5715000" y="5481029"/>
              <a:ext cx="914400" cy="255587"/>
            </a:xfrm>
            <a:prstGeom prst="rect">
              <a:avLst/>
            </a:prstGeom>
            <a:solidFill>
              <a:schemeClr val="accent2">
                <a:lumMod val="40000"/>
                <a:lumOff val="60000"/>
              </a:schemeClr>
            </a:solidFill>
            <a:ln w="12700" cap="flat" cmpd="sng" algn="ctr">
              <a:solidFill>
                <a:schemeClr val="tx1"/>
              </a:solidFill>
              <a:prstDash val="solid"/>
              <a:round/>
              <a:headEnd type="none" w="med" len="med"/>
              <a:tailEnd type="arrow" w="med" len="med"/>
            </a:ln>
            <a:effectLst/>
          </p:spPr>
          <p:txBody>
            <a:bodyPr rtlCol="0" anchor="ctr"/>
            <a:lstStyle/>
            <a:p>
              <a:pPr algn="ctr">
                <a:buNone/>
              </a:pPr>
              <a:r>
                <a:rPr lang="en-US" sz="1600" dirty="0">
                  <a:latin typeface="+mn-lt"/>
                </a:rPr>
                <a:t>PP 8</a:t>
              </a:r>
              <a:endParaRPr lang="en-US" sz="1600" dirty="0">
                <a:latin typeface="+mn-lt"/>
              </a:endParaRPr>
            </a:p>
          </p:txBody>
        </p:sp>
        <p:sp>
          <p:nvSpPr>
            <p:cNvPr id="31" name="Rectangle 65"/>
            <p:cNvSpPr/>
            <p:nvPr/>
          </p:nvSpPr>
          <p:spPr bwMode="auto">
            <a:xfrm>
              <a:off x="5715000" y="5739525"/>
              <a:ext cx="914400" cy="255587"/>
            </a:xfrm>
            <a:prstGeom prst="rect">
              <a:avLst/>
            </a:prstGeom>
            <a:noFill/>
            <a:ln w="12700" cap="flat" cmpd="sng" algn="ctr">
              <a:solidFill>
                <a:schemeClr val="tx1"/>
              </a:solidFill>
              <a:prstDash val="solid"/>
              <a:round/>
              <a:headEnd type="none" w="med" len="med"/>
              <a:tailEnd type="arrow" w="med" len="med"/>
            </a:ln>
            <a:effectLst/>
          </p:spPr>
          <p:txBody>
            <a:bodyPr rtlCol="0" anchor="ctr"/>
            <a:lstStyle/>
            <a:p>
              <a:pPr algn="ctr">
                <a:buNone/>
              </a:pPr>
              <a:endParaRPr lang="en-US" sz="1600" dirty="0">
                <a:latin typeface="+mn-lt"/>
              </a:endParaRPr>
            </a:p>
          </p:txBody>
        </p:sp>
        <p:sp>
          <p:nvSpPr>
            <p:cNvPr id="32" name="Rectangle 66"/>
            <p:cNvSpPr/>
            <p:nvPr/>
          </p:nvSpPr>
          <p:spPr bwMode="auto">
            <a:xfrm>
              <a:off x="5715000" y="6400800"/>
              <a:ext cx="914400" cy="255587"/>
            </a:xfrm>
            <a:prstGeom prst="rect">
              <a:avLst/>
            </a:prstGeom>
            <a:noFill/>
            <a:ln w="12700" cap="flat" cmpd="sng" algn="ctr">
              <a:solidFill>
                <a:schemeClr val="tx1"/>
              </a:solidFill>
              <a:prstDash val="solid"/>
              <a:round/>
              <a:headEnd type="none" w="med" len="med"/>
              <a:tailEnd type="arrow" w="med" len="med"/>
            </a:ln>
            <a:effectLst/>
          </p:spPr>
          <p:txBody>
            <a:bodyPr rtlCol="0" anchor="ctr"/>
            <a:lstStyle/>
            <a:p>
              <a:pPr algn="ctr">
                <a:buNone/>
              </a:pPr>
              <a:endParaRPr lang="en-US" sz="1600" dirty="0">
                <a:latin typeface="+mn-lt"/>
              </a:endParaRPr>
            </a:p>
          </p:txBody>
        </p:sp>
        <p:sp>
          <p:nvSpPr>
            <p:cNvPr id="33" name="Text Box 38"/>
            <p:cNvSpPr txBox="1">
              <a:spLocks noChangeArrowheads="1"/>
            </p:cNvSpPr>
            <p:nvPr/>
          </p:nvSpPr>
          <p:spPr bwMode="auto">
            <a:xfrm>
              <a:off x="5960177" y="5948784"/>
              <a:ext cx="365227" cy="333210"/>
            </a:xfrm>
            <a:prstGeom prst="rect">
              <a:avLst/>
            </a:prstGeom>
            <a:noFill/>
            <a:ln w="9525">
              <a:noFill/>
              <a:round/>
            </a:ln>
            <a:effectLst/>
          </p:spPr>
          <p:txBody>
            <a:bodyPr wrap="none" lIns="90360" tIns="44280" rIns="90360" bIns="44280">
              <a:spAutoFit/>
            </a:bodyPr>
            <a:lstStyle/>
            <a:p>
              <a:pPr>
                <a:lnSpc>
                  <a:spcPct val="88000"/>
                </a:lnSpc>
                <a:spcBef>
                  <a:spcPts val="9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dirty="0">
                  <a:solidFill>
                    <a:srgbClr val="003300"/>
                  </a:solidFill>
                  <a:latin typeface="Calibri" panose="020F0502020204030204" pitchFamily="34" charset="0"/>
                </a:rPr>
                <a:t>...</a:t>
              </a:r>
              <a:endParaRPr lang="en-GB" b="1" dirty="0">
                <a:solidFill>
                  <a:srgbClr val="003300"/>
                </a:solidFill>
                <a:latin typeface="Calibri" panose="020F0502020204030204" pitchFamily="34" charset="0"/>
              </a:endParaRPr>
            </a:p>
          </p:txBody>
        </p:sp>
        <p:sp>
          <p:nvSpPr>
            <p:cNvPr id="34" name="Rectangle 24"/>
            <p:cNvSpPr>
              <a:spLocks noChangeArrowheads="1"/>
            </p:cNvSpPr>
            <p:nvPr/>
          </p:nvSpPr>
          <p:spPr bwMode="auto">
            <a:xfrm>
              <a:off x="5474234" y="3276600"/>
              <a:ext cx="279400" cy="301625"/>
            </a:xfrm>
            <a:prstGeom prst="rect">
              <a:avLst/>
            </a:prstGeom>
            <a:noFill/>
            <a:ln w="9525">
              <a:noFill/>
              <a:round/>
            </a:ln>
            <a:effectLst/>
          </p:spPr>
          <p:txBody>
            <a:bodyPr wrap="none" lIns="90360" tIns="44280" rIns="90360" bIns="4428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latin typeface="Calibri" panose="020F0502020204030204" pitchFamily="34" charset="0"/>
                </a:rPr>
                <a:t>0</a:t>
              </a:r>
              <a:endParaRPr lang="en-GB" sz="1400" b="1" dirty="0">
                <a:latin typeface="Calibri" panose="020F0502020204030204" pitchFamily="34" charset="0"/>
              </a:endParaRPr>
            </a:p>
          </p:txBody>
        </p:sp>
        <p:sp>
          <p:nvSpPr>
            <p:cNvPr id="35" name="Rectangle 26"/>
            <p:cNvSpPr>
              <a:spLocks noChangeArrowheads="1"/>
            </p:cNvSpPr>
            <p:nvPr/>
          </p:nvSpPr>
          <p:spPr bwMode="auto">
            <a:xfrm>
              <a:off x="5261580" y="6550988"/>
              <a:ext cx="485453" cy="300573"/>
            </a:xfrm>
            <a:prstGeom prst="rect">
              <a:avLst/>
            </a:prstGeom>
            <a:noFill/>
            <a:ln w="9525">
              <a:noFill/>
              <a:round/>
            </a:ln>
            <a:effectLst/>
          </p:spPr>
          <p:txBody>
            <a:bodyPr wrap="none" lIns="90360" tIns="44280" rIns="90360" bIns="4428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latin typeface="Calibri" panose="020F0502020204030204" pitchFamily="34" charset="0"/>
                </a:rPr>
                <a:t>M</a:t>
              </a:r>
              <a:r>
                <a:rPr lang="en-GB" sz="1400" b="1" dirty="0">
                  <a:latin typeface="Calibri" panose="020F0502020204030204" pitchFamily="34" charset="0"/>
                </a:rPr>
                <a:t>-1</a:t>
              </a:r>
              <a:endParaRPr lang="en-GB" sz="1400" b="1" dirty="0">
                <a:latin typeface="Calibri" panose="020F0502020204030204" pitchFamily="34" charset="0"/>
              </a:endParaRPr>
            </a:p>
          </p:txBody>
        </p:sp>
        <p:cxnSp>
          <p:nvCxnSpPr>
            <p:cNvPr id="36" name="Straight Arrow Connector 73"/>
            <p:cNvCxnSpPr>
              <a:stCxn id="11" idx="3"/>
              <a:endCxn id="24" idx="1"/>
            </p:cNvCxnSpPr>
            <p:nvPr/>
          </p:nvCxnSpPr>
          <p:spPr bwMode="auto">
            <a:xfrm>
              <a:off x="3530956" y="3815290"/>
              <a:ext cx="2184044" cy="255587"/>
            </a:xfrm>
            <a:prstGeom prst="straightConnector1">
              <a:avLst/>
            </a:prstGeom>
            <a:noFill/>
            <a:ln w="25400" cap="flat" cmpd="sng" algn="ctr">
              <a:solidFill>
                <a:schemeClr val="tx1"/>
              </a:solidFill>
              <a:prstDash val="solid"/>
              <a:round/>
              <a:headEnd type="none" w="med" len="med"/>
              <a:tailEnd type="arrow"/>
            </a:ln>
            <a:effectLst/>
          </p:spPr>
        </p:cxnSp>
        <p:cxnSp>
          <p:nvCxnSpPr>
            <p:cNvPr id="37" name="Straight Arrow Connector 75"/>
            <p:cNvCxnSpPr>
              <a:stCxn id="12" idx="3"/>
              <a:endCxn id="28" idx="1"/>
            </p:cNvCxnSpPr>
            <p:nvPr/>
          </p:nvCxnSpPr>
          <p:spPr bwMode="auto">
            <a:xfrm>
              <a:off x="3530956" y="4067347"/>
              <a:ext cx="2184044" cy="1026325"/>
            </a:xfrm>
            <a:prstGeom prst="straightConnector1">
              <a:avLst/>
            </a:prstGeom>
            <a:noFill/>
            <a:ln w="25400" cap="flat" cmpd="sng" algn="ctr">
              <a:solidFill>
                <a:schemeClr val="tx1"/>
              </a:solidFill>
              <a:prstDash val="solid"/>
              <a:round/>
              <a:headEnd type="none" w="med" len="med"/>
              <a:tailEnd type="arrow"/>
            </a:ln>
            <a:effectLst/>
          </p:spPr>
        </p:cxnSp>
        <p:cxnSp>
          <p:nvCxnSpPr>
            <p:cNvPr id="38" name="Straight Arrow Connector 77"/>
            <p:cNvCxnSpPr>
              <a:stCxn id="19" idx="3"/>
              <a:endCxn id="28" idx="1"/>
            </p:cNvCxnSpPr>
            <p:nvPr/>
          </p:nvCxnSpPr>
          <p:spPr bwMode="auto">
            <a:xfrm flipV="1">
              <a:off x="3530956" y="5093672"/>
              <a:ext cx="2184044" cy="951076"/>
            </a:xfrm>
            <a:prstGeom prst="straightConnector1">
              <a:avLst/>
            </a:prstGeom>
            <a:noFill/>
            <a:ln w="25400" cap="flat" cmpd="sng" algn="ctr">
              <a:solidFill>
                <a:schemeClr val="tx1"/>
              </a:solidFill>
              <a:prstDash val="solid"/>
              <a:round/>
              <a:headEnd type="none" w="med" len="med"/>
              <a:tailEnd type="arrow"/>
            </a:ln>
            <a:effectLst/>
          </p:spPr>
        </p:cxnSp>
        <p:cxnSp>
          <p:nvCxnSpPr>
            <p:cNvPr id="39" name="Straight Arrow Connector 79"/>
            <p:cNvCxnSpPr>
              <a:stCxn id="18" idx="3"/>
              <a:endCxn id="30" idx="1"/>
            </p:cNvCxnSpPr>
            <p:nvPr/>
          </p:nvCxnSpPr>
          <p:spPr bwMode="auto">
            <a:xfrm flipV="1">
              <a:off x="3530956" y="5608823"/>
              <a:ext cx="2184044" cy="183868"/>
            </a:xfrm>
            <a:prstGeom prst="straightConnector1">
              <a:avLst/>
            </a:prstGeom>
            <a:noFill/>
            <a:ln w="25400" cap="flat" cmpd="sng" algn="ctr">
              <a:solidFill>
                <a:schemeClr val="tx1"/>
              </a:solidFill>
              <a:prstDash val="solid"/>
              <a:round/>
              <a:headEnd type="none" w="med" len="med"/>
              <a:tailEnd type="arrow"/>
            </a:ln>
            <a:effectLst/>
          </p:spPr>
        </p:cxnSp>
        <p:sp>
          <p:nvSpPr>
            <p:cNvPr id="40" name="Rectangle 80"/>
            <p:cNvSpPr/>
            <p:nvPr/>
          </p:nvSpPr>
          <p:spPr>
            <a:xfrm>
              <a:off x="3911530" y="3178314"/>
              <a:ext cx="1350050" cy="738985"/>
            </a:xfrm>
            <a:prstGeom prst="rect">
              <a:avLst/>
            </a:prstGeom>
          </p:spPr>
          <p:txBody>
            <a:bodyPr wrap="none">
              <a:spAutoFit/>
            </a:bodyPr>
            <a:lstStyle/>
            <a:p>
              <a:pPr algn="ctr">
                <a:buNone/>
              </a:pPr>
              <a:r>
                <a:rPr lang="en-GB" sz="2000" i="1" dirty="0">
                  <a:solidFill>
                    <a:schemeClr val="tx1">
                      <a:lumMod val="50000"/>
                      <a:lumOff val="50000"/>
                    </a:schemeClr>
                  </a:solidFill>
                  <a:latin typeface="Calibri" panose="020F0502020204030204" pitchFamily="34" charset="0"/>
                </a:rPr>
                <a:t>Address </a:t>
              </a:r>
              <a:endParaRPr lang="en-GB" sz="2000" i="1" dirty="0">
                <a:solidFill>
                  <a:schemeClr val="tx1">
                    <a:lumMod val="50000"/>
                    <a:lumOff val="50000"/>
                  </a:schemeClr>
                </a:solidFill>
                <a:latin typeface="Calibri" panose="020F0502020204030204" pitchFamily="34" charset="0"/>
              </a:endParaRPr>
            </a:p>
            <a:p>
              <a:pPr algn="ctr">
                <a:buNone/>
              </a:pPr>
              <a:r>
                <a:rPr lang="en-GB" sz="2000" i="1" dirty="0">
                  <a:solidFill>
                    <a:schemeClr val="tx1">
                      <a:lumMod val="50000"/>
                      <a:lumOff val="50000"/>
                    </a:schemeClr>
                  </a:solidFill>
                  <a:latin typeface="Calibri" panose="020F0502020204030204" pitchFamily="34" charset="0"/>
                </a:rPr>
                <a:t>translation</a:t>
              </a:r>
              <a:endParaRPr lang="en-US" sz="2000" dirty="0"/>
            </a:p>
          </p:txBody>
        </p:sp>
      </p:gr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118120" y="254286"/>
            <a:ext cx="5257800" cy="373062"/>
          </a:xfrm>
        </p:spPr>
        <p:txBody>
          <a:bodyPr/>
          <a:lstStyle/>
          <a:p>
            <a:r>
              <a:rPr lang="zh-CN" altLang="en-US" dirty="0"/>
              <a:t>页式虚拟存储器</a:t>
            </a:r>
            <a:endParaRPr lang="zh-CN" altLang="en-US" dirty="0"/>
          </a:p>
        </p:txBody>
      </p:sp>
      <p:sp>
        <p:nvSpPr>
          <p:cNvPr id="3" name="内容占位符 3"/>
          <p:cNvSpPr>
            <a:spLocks noGrp="1"/>
          </p:cNvSpPr>
          <p:nvPr>
            <p:ph idx="1"/>
          </p:nvPr>
        </p:nvSpPr>
        <p:spPr>
          <a:xfrm>
            <a:off x="407368" y="959502"/>
            <a:ext cx="3582352" cy="1482457"/>
          </a:xfrm>
        </p:spPr>
        <p:txBody>
          <a:bodyPr/>
          <a:lstStyle/>
          <a:p>
            <a:pPr>
              <a:lnSpc>
                <a:spcPct val="150000"/>
              </a:lnSpc>
            </a:pPr>
            <a:r>
              <a:rPr lang="zh-CN" altLang="en-US" sz="2400" dirty="0"/>
              <a:t>优点：</a:t>
            </a:r>
            <a:endParaRPr lang="en-US" altLang="zh-CN" sz="2400" dirty="0"/>
          </a:p>
          <a:p>
            <a:pPr lvl="1">
              <a:lnSpc>
                <a:spcPct val="150000"/>
              </a:lnSpc>
            </a:pPr>
            <a:r>
              <a:rPr lang="zh-CN" altLang="en-US" b="0" dirty="0"/>
              <a:t>方便了</a:t>
            </a:r>
            <a:r>
              <a:rPr lang="zh-CN" altLang="en-US" dirty="0"/>
              <a:t>存储器管理</a:t>
            </a:r>
            <a:r>
              <a:rPr lang="zh-CN" altLang="en-US" b="0" dirty="0"/>
              <a:t>：</a:t>
            </a:r>
            <a:endParaRPr lang="en-US" altLang="zh-CN" b="0" dirty="0"/>
          </a:p>
          <a:p>
            <a:pPr lvl="2">
              <a:lnSpc>
                <a:spcPct val="150000"/>
              </a:lnSpc>
            </a:pPr>
            <a:r>
              <a:rPr lang="en-US" altLang="zh-CN" b="0" dirty="0"/>
              <a:t>PTE </a:t>
            </a:r>
            <a:r>
              <a:rPr lang="zh-CN" altLang="en-US" b="0" dirty="0"/>
              <a:t>中可扩展许可位</a:t>
            </a:r>
            <a:endParaRPr lang="zh-CN" altLang="en-US" b="0" dirty="0"/>
          </a:p>
        </p:txBody>
      </p:sp>
      <p:grpSp>
        <p:nvGrpSpPr>
          <p:cNvPr id="2" name="组合 1"/>
          <p:cNvGrpSpPr/>
          <p:nvPr/>
        </p:nvGrpSpPr>
        <p:grpSpPr>
          <a:xfrm>
            <a:off x="3359696" y="2276872"/>
            <a:ext cx="8610600" cy="3897623"/>
            <a:chOff x="152400" y="2404452"/>
            <a:chExt cx="8610600" cy="3897623"/>
          </a:xfrm>
        </p:grpSpPr>
        <p:sp>
          <p:nvSpPr>
            <p:cNvPr id="4" name="Text Box 4"/>
            <p:cNvSpPr txBox="1">
              <a:spLocks noChangeArrowheads="1"/>
            </p:cNvSpPr>
            <p:nvPr/>
          </p:nvSpPr>
          <p:spPr bwMode="auto">
            <a:xfrm>
              <a:off x="152400" y="2901694"/>
              <a:ext cx="1072087" cy="333210"/>
            </a:xfrm>
            <a:prstGeom prst="rect">
              <a:avLst/>
            </a:prstGeom>
            <a:noFill/>
            <a:ln w="9525">
              <a:noFill/>
              <a:round/>
            </a:ln>
            <a:effectLst/>
          </p:spPr>
          <p:txBody>
            <a:bodyPr wrap="none" lIns="90360" tIns="44280" rIns="90360" bIns="44280">
              <a:spAutoFit/>
            </a:bodyPr>
            <a:lstStyle/>
            <a:p>
              <a:pP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i="1" dirty="0">
                  <a:solidFill>
                    <a:schemeClr val="tx1">
                      <a:lumMod val="50000"/>
                      <a:lumOff val="50000"/>
                    </a:schemeClr>
                  </a:solidFill>
                  <a:latin typeface="Calibri" panose="020F0502020204030204" pitchFamily="34" charset="0"/>
                </a:rPr>
                <a:t>Process </a:t>
              </a:r>
              <a:r>
                <a:rPr lang="en-GB" sz="1800" i="1" dirty="0" err="1">
                  <a:solidFill>
                    <a:schemeClr val="tx1">
                      <a:lumMod val="50000"/>
                      <a:lumOff val="50000"/>
                    </a:schemeClr>
                  </a:solidFill>
                  <a:latin typeface="Calibri" panose="020F0502020204030204" pitchFamily="34" charset="0"/>
                </a:rPr>
                <a:t>i</a:t>
              </a:r>
              <a:r>
                <a:rPr lang="en-GB" sz="1800" i="1" dirty="0">
                  <a:solidFill>
                    <a:schemeClr val="tx1">
                      <a:lumMod val="50000"/>
                      <a:lumOff val="50000"/>
                    </a:schemeClr>
                  </a:solidFill>
                  <a:latin typeface="Calibri" panose="020F0502020204030204" pitchFamily="34" charset="0"/>
                </a:rPr>
                <a:t>:</a:t>
              </a:r>
              <a:endParaRPr lang="en-GB" sz="1800" i="1" dirty="0">
                <a:solidFill>
                  <a:schemeClr val="tx1">
                    <a:lumMod val="50000"/>
                    <a:lumOff val="50000"/>
                  </a:schemeClr>
                </a:solidFill>
                <a:latin typeface="Calibri" panose="020F0502020204030204" pitchFamily="34" charset="0"/>
              </a:endParaRPr>
            </a:p>
          </p:txBody>
        </p:sp>
        <p:sp>
          <p:nvSpPr>
            <p:cNvPr id="5" name="Text Box 5"/>
            <p:cNvSpPr txBox="1">
              <a:spLocks noChangeArrowheads="1"/>
            </p:cNvSpPr>
            <p:nvPr/>
          </p:nvSpPr>
          <p:spPr bwMode="auto">
            <a:xfrm>
              <a:off x="4297363" y="2871788"/>
              <a:ext cx="866262" cy="306087"/>
            </a:xfrm>
            <a:prstGeom prst="rect">
              <a:avLst/>
            </a:prstGeom>
            <a:noFill/>
            <a:ln w="9525">
              <a:noFill/>
              <a:round/>
            </a:ln>
            <a:effectLst/>
          </p:spPr>
          <p:txBody>
            <a:bodyPr wrap="none" lIns="90360" tIns="44280" rIns="90360" bIns="44280">
              <a:spAutoFit/>
            </a:bodyPr>
            <a:lstStyle/>
            <a:p>
              <a:pP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Address</a:t>
              </a:r>
              <a:endParaRPr lang="en-GB" sz="1600" dirty="0">
                <a:latin typeface="Calibri" panose="020F0502020204030204" pitchFamily="34" charset="0"/>
              </a:endParaRPr>
            </a:p>
          </p:txBody>
        </p:sp>
        <p:sp>
          <p:nvSpPr>
            <p:cNvPr id="6" name="Text Box 6"/>
            <p:cNvSpPr txBox="1">
              <a:spLocks noChangeArrowheads="1"/>
            </p:cNvSpPr>
            <p:nvPr/>
          </p:nvSpPr>
          <p:spPr bwMode="auto">
            <a:xfrm>
              <a:off x="2657479" y="2871788"/>
              <a:ext cx="649664" cy="306087"/>
            </a:xfrm>
            <a:prstGeom prst="rect">
              <a:avLst/>
            </a:prstGeom>
            <a:noFill/>
            <a:ln w="9525">
              <a:noFill/>
              <a:round/>
            </a:ln>
            <a:effectLst/>
          </p:spPr>
          <p:txBody>
            <a:bodyPr wrap="none" lIns="90360" tIns="44280" rIns="90360" bIns="44280">
              <a:spAutoFit/>
            </a:bodyP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chemeClr val="accent1"/>
                  </a:solidFill>
                  <a:latin typeface="Calibri" panose="020F0502020204030204" pitchFamily="34" charset="0"/>
                </a:rPr>
                <a:t>READ</a:t>
              </a:r>
              <a:endParaRPr lang="en-GB" sz="1600" dirty="0">
                <a:solidFill>
                  <a:schemeClr val="accent1"/>
                </a:solidFill>
                <a:latin typeface="Calibri" panose="020F0502020204030204" pitchFamily="34" charset="0"/>
              </a:endParaRPr>
            </a:p>
          </p:txBody>
        </p:sp>
        <p:sp>
          <p:nvSpPr>
            <p:cNvPr id="7" name="Text Box 7"/>
            <p:cNvSpPr txBox="1">
              <a:spLocks noChangeArrowheads="1"/>
            </p:cNvSpPr>
            <p:nvPr/>
          </p:nvSpPr>
          <p:spPr bwMode="auto">
            <a:xfrm>
              <a:off x="3297237" y="2871788"/>
              <a:ext cx="738727" cy="306087"/>
            </a:xfrm>
            <a:prstGeom prst="rect">
              <a:avLst/>
            </a:prstGeom>
            <a:noFill/>
            <a:ln w="9525">
              <a:noFill/>
              <a:round/>
            </a:ln>
            <a:effectLst/>
          </p:spPr>
          <p:txBody>
            <a:bodyPr wrap="none" lIns="90360" tIns="44280" rIns="90360" bIns="44280">
              <a:spAutoFit/>
            </a:bodyP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chemeClr val="accent1"/>
                  </a:solidFill>
                  <a:latin typeface="Calibri" panose="020F0502020204030204" pitchFamily="34" charset="0"/>
                </a:rPr>
                <a:t>WRITE</a:t>
              </a:r>
              <a:endParaRPr lang="en-GB" sz="1600" dirty="0">
                <a:solidFill>
                  <a:schemeClr val="accent1"/>
                </a:solidFill>
                <a:latin typeface="Calibri" panose="020F0502020204030204" pitchFamily="34" charset="0"/>
              </a:endParaRPr>
            </a:p>
          </p:txBody>
        </p:sp>
        <p:sp>
          <p:nvSpPr>
            <p:cNvPr id="8" name="Rectangle 8"/>
            <p:cNvSpPr>
              <a:spLocks noChangeArrowheads="1"/>
            </p:cNvSpPr>
            <p:nvPr/>
          </p:nvSpPr>
          <p:spPr bwMode="auto">
            <a:xfrm>
              <a:off x="4003675" y="3176588"/>
              <a:ext cx="1524000" cy="304800"/>
            </a:xfrm>
            <a:prstGeom prst="rect">
              <a:avLst/>
            </a:prstGeom>
            <a:solidFill>
              <a:schemeClr val="accent2">
                <a:lumMod val="40000"/>
                <a:lumOff val="60000"/>
              </a:schemeClr>
            </a:solidFill>
            <a:ln w="12600">
              <a:solidFill>
                <a:srgbClr val="000000"/>
              </a:solidFill>
              <a:miter lim="800000"/>
            </a:ln>
            <a:effectLst/>
          </p:spPr>
          <p:txBody>
            <a:bodyPr wrap="none" lIns="90360" tIns="44280" rIns="90360" bIns="4428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PP 6</a:t>
              </a:r>
              <a:endParaRPr lang="en-GB" sz="1600" dirty="0">
                <a:latin typeface="Calibri" panose="020F0502020204030204" pitchFamily="34" charset="0"/>
              </a:endParaRPr>
            </a:p>
          </p:txBody>
        </p:sp>
        <p:sp>
          <p:nvSpPr>
            <p:cNvPr id="9" name="Rectangle 9"/>
            <p:cNvSpPr>
              <a:spLocks noChangeArrowheads="1"/>
            </p:cNvSpPr>
            <p:nvPr/>
          </p:nvSpPr>
          <p:spPr bwMode="auto">
            <a:xfrm>
              <a:off x="2632075" y="3176588"/>
              <a:ext cx="685800" cy="304800"/>
            </a:xfrm>
            <a:prstGeom prst="rect">
              <a:avLst/>
            </a:prstGeom>
            <a:solidFill>
              <a:srgbClr val="D5F1CF"/>
            </a:solidFill>
            <a:ln w="12600">
              <a:solidFill>
                <a:srgbClr val="000000"/>
              </a:solidFill>
              <a:miter lim="800000"/>
            </a:ln>
            <a:effectLst/>
          </p:spPr>
          <p:txBody>
            <a:bodyPr wrap="none" lIns="90360" tIns="44280" rIns="90360" bIns="4428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Yes</a:t>
              </a:r>
              <a:endParaRPr lang="en-GB" sz="1600" dirty="0">
                <a:latin typeface="Calibri" panose="020F0502020204030204" pitchFamily="34" charset="0"/>
              </a:endParaRPr>
            </a:p>
          </p:txBody>
        </p:sp>
        <p:sp>
          <p:nvSpPr>
            <p:cNvPr id="10" name="Rectangle 10"/>
            <p:cNvSpPr>
              <a:spLocks noChangeArrowheads="1"/>
            </p:cNvSpPr>
            <p:nvPr/>
          </p:nvSpPr>
          <p:spPr bwMode="auto">
            <a:xfrm>
              <a:off x="3317875" y="3176588"/>
              <a:ext cx="685800" cy="304800"/>
            </a:xfrm>
            <a:prstGeom prst="rect">
              <a:avLst/>
            </a:prstGeom>
            <a:solidFill>
              <a:srgbClr val="F1C7C7"/>
            </a:solidFill>
            <a:ln w="12600">
              <a:solidFill>
                <a:srgbClr val="000000"/>
              </a:solidFill>
              <a:miter lim="800000"/>
            </a:ln>
            <a:effectLst/>
          </p:spPr>
          <p:txBody>
            <a:bodyPr wrap="none" lIns="90360" tIns="44280" rIns="90360" bIns="4428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No</a:t>
              </a:r>
              <a:endParaRPr lang="en-GB" sz="1600" dirty="0">
                <a:latin typeface="Calibri" panose="020F0502020204030204" pitchFamily="34" charset="0"/>
              </a:endParaRPr>
            </a:p>
          </p:txBody>
        </p:sp>
        <p:sp>
          <p:nvSpPr>
            <p:cNvPr id="11" name="Rectangle 11"/>
            <p:cNvSpPr>
              <a:spLocks noChangeArrowheads="1"/>
            </p:cNvSpPr>
            <p:nvPr/>
          </p:nvSpPr>
          <p:spPr bwMode="auto">
            <a:xfrm>
              <a:off x="4003675" y="3481388"/>
              <a:ext cx="1524000" cy="304800"/>
            </a:xfrm>
            <a:prstGeom prst="rect">
              <a:avLst/>
            </a:prstGeom>
            <a:solidFill>
              <a:schemeClr val="accent2">
                <a:lumMod val="40000"/>
                <a:lumOff val="60000"/>
              </a:schemeClr>
            </a:solidFill>
            <a:ln w="12600">
              <a:solidFill>
                <a:srgbClr val="000000"/>
              </a:solidFill>
              <a:miter lim="800000"/>
            </a:ln>
            <a:effectLst/>
          </p:spPr>
          <p:txBody>
            <a:bodyPr wrap="none" lIns="90360" tIns="44280" rIns="90360" bIns="4428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PP 4</a:t>
              </a:r>
              <a:endParaRPr lang="en-GB" sz="1600" dirty="0">
                <a:latin typeface="Calibri" panose="020F0502020204030204" pitchFamily="34" charset="0"/>
              </a:endParaRPr>
            </a:p>
          </p:txBody>
        </p:sp>
        <p:sp>
          <p:nvSpPr>
            <p:cNvPr id="12" name="Rectangle 12"/>
            <p:cNvSpPr>
              <a:spLocks noChangeArrowheads="1"/>
            </p:cNvSpPr>
            <p:nvPr/>
          </p:nvSpPr>
          <p:spPr bwMode="auto">
            <a:xfrm>
              <a:off x="2632075" y="3481388"/>
              <a:ext cx="685800" cy="304800"/>
            </a:xfrm>
            <a:prstGeom prst="rect">
              <a:avLst/>
            </a:prstGeom>
            <a:solidFill>
              <a:srgbClr val="D5F1CF"/>
            </a:solidFill>
            <a:ln w="12600">
              <a:solidFill>
                <a:srgbClr val="000000"/>
              </a:solidFill>
              <a:miter lim="800000"/>
            </a:ln>
            <a:effectLst/>
          </p:spPr>
          <p:txBody>
            <a:bodyPr wrap="none" lIns="90360" tIns="44280" rIns="90360" bIns="4428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Yes</a:t>
              </a:r>
              <a:endParaRPr lang="en-GB" sz="1600" dirty="0">
                <a:latin typeface="Calibri" panose="020F0502020204030204" pitchFamily="34" charset="0"/>
              </a:endParaRPr>
            </a:p>
          </p:txBody>
        </p:sp>
        <p:sp>
          <p:nvSpPr>
            <p:cNvPr id="13" name="Rectangle 13"/>
            <p:cNvSpPr>
              <a:spLocks noChangeArrowheads="1"/>
            </p:cNvSpPr>
            <p:nvPr/>
          </p:nvSpPr>
          <p:spPr bwMode="auto">
            <a:xfrm>
              <a:off x="3317875" y="3481388"/>
              <a:ext cx="685800" cy="304800"/>
            </a:xfrm>
            <a:prstGeom prst="rect">
              <a:avLst/>
            </a:prstGeom>
            <a:solidFill>
              <a:srgbClr val="D5F1CF"/>
            </a:solidFill>
            <a:ln w="12600">
              <a:solidFill>
                <a:srgbClr val="000000"/>
              </a:solidFill>
              <a:miter lim="800000"/>
            </a:ln>
            <a:effectLst/>
          </p:spPr>
          <p:txBody>
            <a:bodyPr wrap="none" lIns="90360" tIns="44280" rIns="90360" bIns="4428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Yes</a:t>
              </a:r>
              <a:endParaRPr lang="en-GB" sz="1600" dirty="0">
                <a:latin typeface="Calibri" panose="020F0502020204030204" pitchFamily="34" charset="0"/>
              </a:endParaRPr>
            </a:p>
          </p:txBody>
        </p:sp>
        <p:sp>
          <p:nvSpPr>
            <p:cNvPr id="14" name="Rectangle 14"/>
            <p:cNvSpPr>
              <a:spLocks noChangeArrowheads="1"/>
            </p:cNvSpPr>
            <p:nvPr/>
          </p:nvSpPr>
          <p:spPr bwMode="auto">
            <a:xfrm>
              <a:off x="4003675" y="3786188"/>
              <a:ext cx="1524000" cy="304800"/>
            </a:xfrm>
            <a:prstGeom prst="rect">
              <a:avLst/>
            </a:prstGeom>
            <a:solidFill>
              <a:schemeClr val="accent2">
                <a:lumMod val="40000"/>
                <a:lumOff val="60000"/>
              </a:schemeClr>
            </a:solidFill>
            <a:ln w="12600">
              <a:solidFill>
                <a:srgbClr val="000000"/>
              </a:solidFill>
              <a:miter lim="800000"/>
            </a:ln>
            <a:effectLst/>
          </p:spPr>
          <p:txBody>
            <a:bodyPr wrap="none" lIns="90360" tIns="44280" rIns="90360" bIns="4428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PP 2</a:t>
              </a:r>
              <a:endParaRPr lang="en-GB" sz="1600" dirty="0">
                <a:latin typeface="Calibri" panose="020F0502020204030204" pitchFamily="34" charset="0"/>
              </a:endParaRPr>
            </a:p>
          </p:txBody>
        </p:sp>
        <p:sp>
          <p:nvSpPr>
            <p:cNvPr id="15" name="Rectangle 15"/>
            <p:cNvSpPr>
              <a:spLocks noChangeArrowheads="1"/>
            </p:cNvSpPr>
            <p:nvPr/>
          </p:nvSpPr>
          <p:spPr bwMode="auto">
            <a:xfrm>
              <a:off x="2632075" y="3786188"/>
              <a:ext cx="685800" cy="304800"/>
            </a:xfrm>
            <a:prstGeom prst="rect">
              <a:avLst/>
            </a:prstGeom>
            <a:solidFill>
              <a:srgbClr val="D5F1CF"/>
            </a:solidFill>
            <a:ln w="12600">
              <a:solidFill>
                <a:srgbClr val="000000"/>
              </a:solidFill>
              <a:miter lim="800000"/>
            </a:ln>
            <a:effectLst/>
          </p:spPr>
          <p:txBody>
            <a:bodyPr wrap="none" lIns="90360" tIns="44280" rIns="90360" bIns="4428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Yes</a:t>
              </a:r>
              <a:endParaRPr lang="en-GB" sz="1600" dirty="0">
                <a:latin typeface="Calibri" panose="020F0502020204030204" pitchFamily="34" charset="0"/>
              </a:endParaRPr>
            </a:p>
          </p:txBody>
        </p:sp>
        <p:sp>
          <p:nvSpPr>
            <p:cNvPr id="16" name="Text Box 16"/>
            <p:cNvSpPr txBox="1">
              <a:spLocks noChangeArrowheads="1"/>
            </p:cNvSpPr>
            <p:nvPr/>
          </p:nvSpPr>
          <p:spPr bwMode="auto">
            <a:xfrm>
              <a:off x="1335088" y="3171825"/>
              <a:ext cx="620105" cy="306087"/>
            </a:xfrm>
            <a:prstGeom prst="rect">
              <a:avLst/>
            </a:prstGeom>
            <a:noFill/>
            <a:ln w="9525">
              <a:noFill/>
              <a:round/>
            </a:ln>
            <a:effectLst/>
          </p:spPr>
          <p:txBody>
            <a:bodyPr wrap="none" lIns="90360" tIns="44280" rIns="90360" bIns="44280">
              <a:spAutoFit/>
            </a:bodyPr>
            <a:lstStyle/>
            <a:p>
              <a:pP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VP 0:</a:t>
              </a:r>
              <a:endParaRPr lang="en-GB" sz="1600" dirty="0">
                <a:latin typeface="Calibri" panose="020F0502020204030204" pitchFamily="34" charset="0"/>
              </a:endParaRPr>
            </a:p>
          </p:txBody>
        </p:sp>
        <p:sp>
          <p:nvSpPr>
            <p:cNvPr id="17" name="Text Box 17"/>
            <p:cNvSpPr txBox="1">
              <a:spLocks noChangeArrowheads="1"/>
            </p:cNvSpPr>
            <p:nvPr/>
          </p:nvSpPr>
          <p:spPr bwMode="auto">
            <a:xfrm>
              <a:off x="1335088" y="3476625"/>
              <a:ext cx="620105" cy="306087"/>
            </a:xfrm>
            <a:prstGeom prst="rect">
              <a:avLst/>
            </a:prstGeom>
            <a:noFill/>
            <a:ln w="9525">
              <a:noFill/>
              <a:round/>
            </a:ln>
            <a:effectLst/>
          </p:spPr>
          <p:txBody>
            <a:bodyPr wrap="none" lIns="90360" tIns="44280" rIns="90360" bIns="44280">
              <a:spAutoFit/>
            </a:bodyPr>
            <a:lstStyle/>
            <a:p>
              <a:pP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VP 1:</a:t>
              </a:r>
              <a:endParaRPr lang="en-GB" sz="1600" dirty="0">
                <a:latin typeface="Calibri" panose="020F0502020204030204" pitchFamily="34" charset="0"/>
              </a:endParaRPr>
            </a:p>
          </p:txBody>
        </p:sp>
        <p:sp>
          <p:nvSpPr>
            <p:cNvPr id="18" name="Text Box 18"/>
            <p:cNvSpPr txBox="1">
              <a:spLocks noChangeArrowheads="1"/>
            </p:cNvSpPr>
            <p:nvPr/>
          </p:nvSpPr>
          <p:spPr bwMode="auto">
            <a:xfrm>
              <a:off x="1336675" y="3781425"/>
              <a:ext cx="620105" cy="306087"/>
            </a:xfrm>
            <a:prstGeom prst="rect">
              <a:avLst/>
            </a:prstGeom>
            <a:noFill/>
            <a:ln w="9525">
              <a:noFill/>
              <a:round/>
            </a:ln>
            <a:effectLst/>
          </p:spPr>
          <p:txBody>
            <a:bodyPr wrap="none" lIns="90360" tIns="44280" rIns="90360" bIns="44280">
              <a:spAutoFit/>
            </a:bodyPr>
            <a:lstStyle/>
            <a:p>
              <a:pP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VP 2:</a:t>
              </a:r>
              <a:endParaRPr lang="en-GB" sz="1600" dirty="0">
                <a:latin typeface="Calibri" panose="020F0502020204030204" pitchFamily="34" charset="0"/>
              </a:endParaRPr>
            </a:p>
          </p:txBody>
        </p:sp>
        <p:sp>
          <p:nvSpPr>
            <p:cNvPr id="19" name="Rectangle 19"/>
            <p:cNvSpPr>
              <a:spLocks noChangeArrowheads="1"/>
            </p:cNvSpPr>
            <p:nvPr/>
          </p:nvSpPr>
          <p:spPr bwMode="auto">
            <a:xfrm>
              <a:off x="3605213" y="4167188"/>
              <a:ext cx="246062" cy="653513"/>
            </a:xfrm>
            <a:prstGeom prst="rect">
              <a:avLst/>
            </a:prstGeom>
            <a:noFill/>
            <a:ln w="9525">
              <a:noFill/>
              <a:round/>
            </a:ln>
            <a:effectLst/>
          </p:spPr>
          <p:txBody>
            <a:bodyPr lIns="90000" tIns="46800" rIns="90000" bIns="46800">
              <a:spAutoFit/>
            </a:bodyPr>
            <a:lstStyle/>
            <a:p>
              <a:pPr algn="ctr">
                <a:lnSpc>
                  <a:spcPct val="49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a:t>
              </a:r>
              <a:endParaRPr lang="en-GB" sz="1600" dirty="0">
                <a:latin typeface="Calibri" panose="020F0502020204030204" pitchFamily="34" charset="0"/>
              </a:endParaRPr>
            </a:p>
            <a:p>
              <a:pPr algn="ctr">
                <a:lnSpc>
                  <a:spcPct val="49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a:t>
              </a:r>
              <a:endParaRPr lang="en-GB" sz="1600" dirty="0">
                <a:latin typeface="Calibri" panose="020F0502020204030204" pitchFamily="34" charset="0"/>
              </a:endParaRPr>
            </a:p>
            <a:p>
              <a:pPr algn="ctr">
                <a:lnSpc>
                  <a:spcPct val="49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a:t>
              </a:r>
              <a:endParaRPr lang="en-GB" sz="1600" dirty="0">
                <a:latin typeface="Calibri" panose="020F0502020204030204" pitchFamily="34" charset="0"/>
              </a:endParaRPr>
            </a:p>
          </p:txBody>
        </p:sp>
        <p:sp>
          <p:nvSpPr>
            <p:cNvPr id="20" name="Text Box 20"/>
            <p:cNvSpPr txBox="1">
              <a:spLocks noChangeArrowheads="1"/>
            </p:cNvSpPr>
            <p:nvPr/>
          </p:nvSpPr>
          <p:spPr bwMode="auto">
            <a:xfrm>
              <a:off x="152400" y="5111494"/>
              <a:ext cx="1075293" cy="333210"/>
            </a:xfrm>
            <a:prstGeom prst="rect">
              <a:avLst/>
            </a:prstGeom>
            <a:noFill/>
            <a:ln w="9525">
              <a:noFill/>
              <a:round/>
            </a:ln>
            <a:effectLst/>
          </p:spPr>
          <p:txBody>
            <a:bodyPr wrap="none" lIns="90360" tIns="44280" rIns="90360" bIns="44280">
              <a:spAutoFit/>
            </a:bodyPr>
            <a:lstStyle/>
            <a:p>
              <a:pP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i="1" dirty="0">
                  <a:solidFill>
                    <a:schemeClr val="tx1">
                      <a:lumMod val="50000"/>
                      <a:lumOff val="50000"/>
                    </a:schemeClr>
                  </a:solidFill>
                  <a:latin typeface="Calibri" panose="020F0502020204030204" pitchFamily="34" charset="0"/>
                </a:rPr>
                <a:t>Process j:</a:t>
              </a:r>
              <a:endParaRPr lang="en-GB" sz="1800" i="1" dirty="0">
                <a:solidFill>
                  <a:schemeClr val="tx1">
                    <a:lumMod val="50000"/>
                    <a:lumOff val="50000"/>
                  </a:schemeClr>
                </a:solidFill>
                <a:latin typeface="Calibri" panose="020F0502020204030204" pitchFamily="34" charset="0"/>
              </a:endParaRPr>
            </a:p>
          </p:txBody>
        </p:sp>
        <p:sp>
          <p:nvSpPr>
            <p:cNvPr id="21" name="Rectangle 35"/>
            <p:cNvSpPr>
              <a:spLocks noChangeArrowheads="1"/>
            </p:cNvSpPr>
            <p:nvPr/>
          </p:nvSpPr>
          <p:spPr bwMode="auto">
            <a:xfrm>
              <a:off x="3317875" y="3786188"/>
              <a:ext cx="685800" cy="304800"/>
            </a:xfrm>
            <a:prstGeom prst="rect">
              <a:avLst/>
            </a:prstGeom>
            <a:solidFill>
              <a:srgbClr val="D5F1CF"/>
            </a:solidFill>
            <a:ln w="12600">
              <a:solidFill>
                <a:srgbClr val="000000"/>
              </a:solidFill>
              <a:miter lim="800000"/>
            </a:ln>
            <a:effectLst/>
          </p:spPr>
          <p:txBody>
            <a:bodyPr wrap="none" lIns="90360" tIns="44280" rIns="90360" bIns="4428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Yes</a:t>
              </a:r>
              <a:endParaRPr lang="en-GB" sz="1600" dirty="0">
                <a:latin typeface="Calibri" panose="020F0502020204030204" pitchFamily="34" charset="0"/>
              </a:endParaRPr>
            </a:p>
          </p:txBody>
        </p:sp>
        <p:sp>
          <p:nvSpPr>
            <p:cNvPr id="22" name="Text Box 42"/>
            <p:cNvSpPr txBox="1">
              <a:spLocks noChangeArrowheads="1"/>
            </p:cNvSpPr>
            <p:nvPr/>
          </p:nvSpPr>
          <p:spPr bwMode="auto">
            <a:xfrm>
              <a:off x="2037294" y="2871788"/>
              <a:ext cx="523925" cy="306087"/>
            </a:xfrm>
            <a:prstGeom prst="rect">
              <a:avLst/>
            </a:prstGeom>
            <a:noFill/>
            <a:ln w="9525">
              <a:noFill/>
              <a:round/>
            </a:ln>
            <a:effectLst/>
          </p:spPr>
          <p:txBody>
            <a:bodyPr wrap="none" lIns="90360" tIns="44280" rIns="90360" bIns="44280">
              <a:spAutoFit/>
            </a:bodyP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chemeClr val="accent1"/>
                  </a:solidFill>
                  <a:latin typeface="Calibri" panose="020F0502020204030204" pitchFamily="34" charset="0"/>
                </a:rPr>
                <a:t>SUP</a:t>
              </a:r>
              <a:endParaRPr lang="en-GB" sz="1600" dirty="0">
                <a:solidFill>
                  <a:schemeClr val="accent1"/>
                </a:solidFill>
                <a:latin typeface="Calibri" panose="020F0502020204030204" pitchFamily="34" charset="0"/>
              </a:endParaRPr>
            </a:p>
          </p:txBody>
        </p:sp>
        <p:sp>
          <p:nvSpPr>
            <p:cNvPr id="23" name="Rectangle 43"/>
            <p:cNvSpPr>
              <a:spLocks noChangeArrowheads="1"/>
            </p:cNvSpPr>
            <p:nvPr/>
          </p:nvSpPr>
          <p:spPr bwMode="auto">
            <a:xfrm>
              <a:off x="1943100" y="3176588"/>
              <a:ext cx="685800" cy="304800"/>
            </a:xfrm>
            <a:prstGeom prst="rect">
              <a:avLst/>
            </a:prstGeom>
            <a:solidFill>
              <a:srgbClr val="F1C7C7"/>
            </a:solidFill>
            <a:ln w="12600">
              <a:solidFill>
                <a:srgbClr val="000000"/>
              </a:solidFill>
              <a:miter lim="800000"/>
            </a:ln>
            <a:effectLst/>
          </p:spPr>
          <p:txBody>
            <a:bodyPr wrap="none" lIns="90360" tIns="44280" rIns="90360" bIns="4428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No</a:t>
              </a:r>
              <a:endParaRPr lang="en-GB" sz="1600" dirty="0">
                <a:latin typeface="Calibri" panose="020F0502020204030204" pitchFamily="34" charset="0"/>
              </a:endParaRPr>
            </a:p>
          </p:txBody>
        </p:sp>
        <p:sp>
          <p:nvSpPr>
            <p:cNvPr id="24" name="Rectangle 44"/>
            <p:cNvSpPr>
              <a:spLocks noChangeArrowheads="1"/>
            </p:cNvSpPr>
            <p:nvPr/>
          </p:nvSpPr>
          <p:spPr bwMode="auto">
            <a:xfrm>
              <a:off x="1943100" y="3481388"/>
              <a:ext cx="685800" cy="304800"/>
            </a:xfrm>
            <a:prstGeom prst="rect">
              <a:avLst/>
            </a:prstGeom>
            <a:solidFill>
              <a:srgbClr val="F1C7C7"/>
            </a:solidFill>
            <a:ln w="12600">
              <a:solidFill>
                <a:srgbClr val="000000"/>
              </a:solidFill>
              <a:miter lim="800000"/>
            </a:ln>
            <a:effectLst/>
          </p:spPr>
          <p:txBody>
            <a:bodyPr wrap="none" lIns="90360" tIns="44280" rIns="90360" bIns="4428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No</a:t>
              </a:r>
              <a:endParaRPr lang="en-GB" sz="1600" dirty="0">
                <a:latin typeface="Calibri" panose="020F0502020204030204" pitchFamily="34" charset="0"/>
              </a:endParaRPr>
            </a:p>
          </p:txBody>
        </p:sp>
        <p:sp>
          <p:nvSpPr>
            <p:cNvPr id="25" name="Rectangle 45"/>
            <p:cNvSpPr>
              <a:spLocks noChangeArrowheads="1"/>
            </p:cNvSpPr>
            <p:nvPr/>
          </p:nvSpPr>
          <p:spPr bwMode="auto">
            <a:xfrm>
              <a:off x="1943100" y="3786188"/>
              <a:ext cx="685800" cy="304800"/>
            </a:xfrm>
            <a:prstGeom prst="rect">
              <a:avLst/>
            </a:prstGeom>
            <a:solidFill>
              <a:srgbClr val="D5F1CF"/>
            </a:solidFill>
            <a:ln w="12600">
              <a:solidFill>
                <a:srgbClr val="000000"/>
              </a:solidFill>
              <a:miter lim="800000"/>
            </a:ln>
            <a:effectLst/>
          </p:spPr>
          <p:txBody>
            <a:bodyPr wrap="none" lIns="90360" tIns="44280" rIns="90360" bIns="4428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Yes</a:t>
              </a:r>
              <a:endParaRPr lang="en-GB" sz="1600" dirty="0">
                <a:latin typeface="Calibri" panose="020F0502020204030204" pitchFamily="34" charset="0"/>
              </a:endParaRPr>
            </a:p>
          </p:txBody>
        </p:sp>
        <p:sp>
          <p:nvSpPr>
            <p:cNvPr id="26" name="Text Box 46"/>
            <p:cNvSpPr txBox="1">
              <a:spLocks noChangeArrowheads="1"/>
            </p:cNvSpPr>
            <p:nvPr/>
          </p:nvSpPr>
          <p:spPr bwMode="auto">
            <a:xfrm>
              <a:off x="4300538" y="5080000"/>
              <a:ext cx="866262" cy="306087"/>
            </a:xfrm>
            <a:prstGeom prst="rect">
              <a:avLst/>
            </a:prstGeom>
            <a:noFill/>
            <a:ln w="9525">
              <a:noFill/>
              <a:round/>
            </a:ln>
            <a:effectLst/>
          </p:spPr>
          <p:txBody>
            <a:bodyPr wrap="none" lIns="90360" tIns="44280" rIns="90360" bIns="44280">
              <a:spAutoFit/>
            </a:bodyPr>
            <a:lstStyle/>
            <a:p>
              <a:pP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Address</a:t>
              </a:r>
              <a:endParaRPr lang="en-GB" sz="1600" dirty="0">
                <a:latin typeface="Calibri" panose="020F0502020204030204" pitchFamily="34" charset="0"/>
              </a:endParaRPr>
            </a:p>
          </p:txBody>
        </p:sp>
        <p:sp>
          <p:nvSpPr>
            <p:cNvPr id="27" name="Text Box 47"/>
            <p:cNvSpPr txBox="1">
              <a:spLocks noChangeArrowheads="1"/>
            </p:cNvSpPr>
            <p:nvPr/>
          </p:nvSpPr>
          <p:spPr bwMode="auto">
            <a:xfrm>
              <a:off x="2657479" y="5080000"/>
              <a:ext cx="649664" cy="306087"/>
            </a:xfrm>
            <a:prstGeom prst="rect">
              <a:avLst/>
            </a:prstGeom>
            <a:noFill/>
            <a:ln w="9525">
              <a:noFill/>
              <a:round/>
            </a:ln>
            <a:effectLst/>
          </p:spPr>
          <p:txBody>
            <a:bodyPr wrap="none" lIns="90360" tIns="44280" rIns="90360" bIns="44280">
              <a:spAutoFit/>
            </a:bodyP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chemeClr val="accent1"/>
                  </a:solidFill>
                  <a:latin typeface="Calibri" panose="020F0502020204030204" pitchFamily="34" charset="0"/>
                </a:rPr>
                <a:t>READ</a:t>
              </a:r>
              <a:endParaRPr lang="en-GB" sz="1600" dirty="0">
                <a:solidFill>
                  <a:schemeClr val="accent1"/>
                </a:solidFill>
                <a:latin typeface="Calibri" panose="020F0502020204030204" pitchFamily="34" charset="0"/>
              </a:endParaRPr>
            </a:p>
          </p:txBody>
        </p:sp>
        <p:sp>
          <p:nvSpPr>
            <p:cNvPr id="28" name="Text Box 48"/>
            <p:cNvSpPr txBox="1">
              <a:spLocks noChangeArrowheads="1"/>
            </p:cNvSpPr>
            <p:nvPr/>
          </p:nvSpPr>
          <p:spPr bwMode="auto">
            <a:xfrm>
              <a:off x="3297237" y="5080000"/>
              <a:ext cx="738727" cy="306087"/>
            </a:xfrm>
            <a:prstGeom prst="rect">
              <a:avLst/>
            </a:prstGeom>
            <a:noFill/>
            <a:ln w="9525">
              <a:noFill/>
              <a:round/>
            </a:ln>
            <a:effectLst/>
          </p:spPr>
          <p:txBody>
            <a:bodyPr wrap="none" lIns="90360" tIns="44280" rIns="90360" bIns="44280">
              <a:spAutoFit/>
            </a:bodyP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chemeClr val="accent1"/>
                  </a:solidFill>
                  <a:latin typeface="Calibri" panose="020F0502020204030204" pitchFamily="34" charset="0"/>
                </a:rPr>
                <a:t>WRITE</a:t>
              </a:r>
              <a:endParaRPr lang="en-GB" sz="1600" dirty="0">
                <a:solidFill>
                  <a:schemeClr val="accent1"/>
                </a:solidFill>
                <a:latin typeface="Calibri" panose="020F0502020204030204" pitchFamily="34" charset="0"/>
              </a:endParaRPr>
            </a:p>
          </p:txBody>
        </p:sp>
        <p:sp>
          <p:nvSpPr>
            <p:cNvPr id="29" name="Rectangle 49"/>
            <p:cNvSpPr>
              <a:spLocks noChangeArrowheads="1"/>
            </p:cNvSpPr>
            <p:nvPr/>
          </p:nvSpPr>
          <p:spPr bwMode="auto">
            <a:xfrm>
              <a:off x="4006850" y="5384800"/>
              <a:ext cx="1524000" cy="304800"/>
            </a:xfrm>
            <a:prstGeom prst="rect">
              <a:avLst/>
            </a:prstGeom>
            <a:solidFill>
              <a:schemeClr val="accent2">
                <a:lumMod val="40000"/>
                <a:lumOff val="60000"/>
              </a:schemeClr>
            </a:solidFill>
            <a:ln w="12600">
              <a:solidFill>
                <a:srgbClr val="000000"/>
              </a:solidFill>
              <a:miter lim="800000"/>
            </a:ln>
            <a:effectLst/>
          </p:spPr>
          <p:txBody>
            <a:bodyPr wrap="none" lIns="90360" tIns="44280" rIns="90360" bIns="4428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PP 9</a:t>
              </a:r>
              <a:endParaRPr lang="en-GB" sz="1600" dirty="0">
                <a:latin typeface="Calibri" panose="020F0502020204030204" pitchFamily="34" charset="0"/>
              </a:endParaRPr>
            </a:p>
          </p:txBody>
        </p:sp>
        <p:sp>
          <p:nvSpPr>
            <p:cNvPr id="30" name="Rectangle 50"/>
            <p:cNvSpPr>
              <a:spLocks noChangeArrowheads="1"/>
            </p:cNvSpPr>
            <p:nvPr/>
          </p:nvSpPr>
          <p:spPr bwMode="auto">
            <a:xfrm>
              <a:off x="2635250" y="5384800"/>
              <a:ext cx="685800" cy="304800"/>
            </a:xfrm>
            <a:prstGeom prst="rect">
              <a:avLst/>
            </a:prstGeom>
            <a:solidFill>
              <a:srgbClr val="D5F1CF"/>
            </a:solidFill>
            <a:ln w="12600">
              <a:solidFill>
                <a:srgbClr val="000000"/>
              </a:solidFill>
              <a:miter lim="800000"/>
            </a:ln>
            <a:effectLst/>
          </p:spPr>
          <p:txBody>
            <a:bodyPr wrap="none" lIns="90360" tIns="44280" rIns="90360" bIns="4428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Yes</a:t>
              </a:r>
              <a:endParaRPr lang="en-GB" sz="1600" dirty="0">
                <a:latin typeface="Calibri" panose="020F0502020204030204" pitchFamily="34" charset="0"/>
              </a:endParaRPr>
            </a:p>
          </p:txBody>
        </p:sp>
        <p:sp>
          <p:nvSpPr>
            <p:cNvPr id="31" name="Rectangle 51"/>
            <p:cNvSpPr>
              <a:spLocks noChangeArrowheads="1"/>
            </p:cNvSpPr>
            <p:nvPr/>
          </p:nvSpPr>
          <p:spPr bwMode="auto">
            <a:xfrm>
              <a:off x="3321050" y="5384800"/>
              <a:ext cx="685800" cy="304800"/>
            </a:xfrm>
            <a:prstGeom prst="rect">
              <a:avLst/>
            </a:prstGeom>
            <a:solidFill>
              <a:srgbClr val="F1C7C7"/>
            </a:solidFill>
            <a:ln w="12600">
              <a:solidFill>
                <a:srgbClr val="000000"/>
              </a:solidFill>
              <a:miter lim="800000"/>
            </a:ln>
            <a:effectLst/>
          </p:spPr>
          <p:txBody>
            <a:bodyPr wrap="none" lIns="90360" tIns="44280" rIns="90360" bIns="4428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No</a:t>
              </a:r>
              <a:endParaRPr lang="en-GB" sz="1600" dirty="0">
                <a:latin typeface="Calibri" panose="020F0502020204030204" pitchFamily="34" charset="0"/>
              </a:endParaRPr>
            </a:p>
          </p:txBody>
        </p:sp>
        <p:sp>
          <p:nvSpPr>
            <p:cNvPr id="32" name="Rectangle 52"/>
            <p:cNvSpPr>
              <a:spLocks noChangeArrowheads="1"/>
            </p:cNvSpPr>
            <p:nvPr/>
          </p:nvSpPr>
          <p:spPr bwMode="auto">
            <a:xfrm>
              <a:off x="4006850" y="5689600"/>
              <a:ext cx="1524000" cy="304800"/>
            </a:xfrm>
            <a:prstGeom prst="rect">
              <a:avLst/>
            </a:prstGeom>
            <a:solidFill>
              <a:schemeClr val="accent2">
                <a:lumMod val="40000"/>
                <a:lumOff val="60000"/>
              </a:schemeClr>
            </a:solidFill>
            <a:ln w="12600">
              <a:solidFill>
                <a:srgbClr val="000000"/>
              </a:solidFill>
              <a:miter lim="800000"/>
            </a:ln>
            <a:effectLst/>
          </p:spPr>
          <p:txBody>
            <a:bodyPr wrap="none" lIns="90360" tIns="44280" rIns="90360" bIns="4428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PP 6</a:t>
              </a:r>
              <a:endParaRPr lang="en-GB" sz="1600" dirty="0">
                <a:latin typeface="Calibri" panose="020F0502020204030204" pitchFamily="34" charset="0"/>
              </a:endParaRPr>
            </a:p>
          </p:txBody>
        </p:sp>
        <p:sp>
          <p:nvSpPr>
            <p:cNvPr id="33" name="Rectangle 53"/>
            <p:cNvSpPr>
              <a:spLocks noChangeArrowheads="1"/>
            </p:cNvSpPr>
            <p:nvPr/>
          </p:nvSpPr>
          <p:spPr bwMode="auto">
            <a:xfrm>
              <a:off x="2635250" y="5689600"/>
              <a:ext cx="685800" cy="304800"/>
            </a:xfrm>
            <a:prstGeom prst="rect">
              <a:avLst/>
            </a:prstGeom>
            <a:solidFill>
              <a:srgbClr val="D5F1CF"/>
            </a:solidFill>
            <a:ln w="12600">
              <a:solidFill>
                <a:srgbClr val="000000"/>
              </a:solidFill>
              <a:miter lim="800000"/>
            </a:ln>
            <a:effectLst/>
          </p:spPr>
          <p:txBody>
            <a:bodyPr wrap="none" lIns="90360" tIns="44280" rIns="90360" bIns="4428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Yes</a:t>
              </a:r>
              <a:endParaRPr lang="en-GB" sz="1600" dirty="0">
                <a:latin typeface="Calibri" panose="020F0502020204030204" pitchFamily="34" charset="0"/>
              </a:endParaRPr>
            </a:p>
          </p:txBody>
        </p:sp>
        <p:sp>
          <p:nvSpPr>
            <p:cNvPr id="34" name="Rectangle 54"/>
            <p:cNvSpPr>
              <a:spLocks noChangeArrowheads="1"/>
            </p:cNvSpPr>
            <p:nvPr/>
          </p:nvSpPr>
          <p:spPr bwMode="auto">
            <a:xfrm>
              <a:off x="3321050" y="5689600"/>
              <a:ext cx="685800" cy="304800"/>
            </a:xfrm>
            <a:prstGeom prst="rect">
              <a:avLst/>
            </a:prstGeom>
            <a:solidFill>
              <a:srgbClr val="D5F1CF"/>
            </a:solidFill>
            <a:ln w="12600">
              <a:solidFill>
                <a:srgbClr val="000000"/>
              </a:solidFill>
              <a:miter lim="800000"/>
            </a:ln>
            <a:effectLst/>
          </p:spPr>
          <p:txBody>
            <a:bodyPr wrap="none" lIns="90360" tIns="44280" rIns="90360" bIns="4428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Yes</a:t>
              </a:r>
              <a:endParaRPr lang="en-GB" sz="1600" dirty="0">
                <a:latin typeface="Calibri" panose="020F0502020204030204" pitchFamily="34" charset="0"/>
              </a:endParaRPr>
            </a:p>
          </p:txBody>
        </p:sp>
        <p:sp>
          <p:nvSpPr>
            <p:cNvPr id="35" name="Rectangle 55"/>
            <p:cNvSpPr>
              <a:spLocks noChangeArrowheads="1"/>
            </p:cNvSpPr>
            <p:nvPr/>
          </p:nvSpPr>
          <p:spPr bwMode="auto">
            <a:xfrm>
              <a:off x="4006850" y="5994400"/>
              <a:ext cx="1524000" cy="304800"/>
            </a:xfrm>
            <a:prstGeom prst="rect">
              <a:avLst/>
            </a:prstGeom>
            <a:solidFill>
              <a:schemeClr val="accent2">
                <a:lumMod val="40000"/>
                <a:lumOff val="60000"/>
              </a:schemeClr>
            </a:solidFill>
            <a:ln w="12600">
              <a:solidFill>
                <a:srgbClr val="000000"/>
              </a:solidFill>
              <a:miter lim="800000"/>
            </a:ln>
            <a:effectLst/>
          </p:spPr>
          <p:txBody>
            <a:bodyPr wrap="none" lIns="90360" tIns="44280" rIns="90360" bIns="4428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PP 11</a:t>
              </a:r>
              <a:endParaRPr lang="en-GB" sz="1600" dirty="0">
                <a:latin typeface="Calibri" panose="020F0502020204030204" pitchFamily="34" charset="0"/>
              </a:endParaRPr>
            </a:p>
          </p:txBody>
        </p:sp>
        <p:sp>
          <p:nvSpPr>
            <p:cNvPr id="36" name="Rectangle 56"/>
            <p:cNvSpPr>
              <a:spLocks noChangeArrowheads="1"/>
            </p:cNvSpPr>
            <p:nvPr/>
          </p:nvSpPr>
          <p:spPr bwMode="auto">
            <a:xfrm>
              <a:off x="2635250" y="5994400"/>
              <a:ext cx="685800" cy="304800"/>
            </a:xfrm>
            <a:prstGeom prst="rect">
              <a:avLst/>
            </a:prstGeom>
            <a:solidFill>
              <a:srgbClr val="D5F1CF"/>
            </a:solidFill>
            <a:ln w="12600">
              <a:solidFill>
                <a:srgbClr val="000000"/>
              </a:solidFill>
              <a:miter lim="800000"/>
            </a:ln>
            <a:effectLst/>
          </p:spPr>
          <p:txBody>
            <a:bodyPr wrap="none" lIns="90360" tIns="44280" rIns="90360" bIns="4428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Yes</a:t>
              </a:r>
              <a:endParaRPr lang="en-GB" sz="1600" dirty="0">
                <a:latin typeface="Calibri" panose="020F0502020204030204" pitchFamily="34" charset="0"/>
              </a:endParaRPr>
            </a:p>
          </p:txBody>
        </p:sp>
        <p:sp>
          <p:nvSpPr>
            <p:cNvPr id="37" name="Rectangle 57"/>
            <p:cNvSpPr>
              <a:spLocks noChangeArrowheads="1"/>
            </p:cNvSpPr>
            <p:nvPr/>
          </p:nvSpPr>
          <p:spPr bwMode="auto">
            <a:xfrm>
              <a:off x="3321050" y="5994400"/>
              <a:ext cx="685800" cy="304800"/>
            </a:xfrm>
            <a:prstGeom prst="rect">
              <a:avLst/>
            </a:prstGeom>
            <a:solidFill>
              <a:srgbClr val="D5F1CF"/>
            </a:solidFill>
            <a:ln w="12600">
              <a:solidFill>
                <a:srgbClr val="000000"/>
              </a:solidFill>
              <a:miter lim="800000"/>
            </a:ln>
            <a:effectLst/>
          </p:spPr>
          <p:txBody>
            <a:bodyPr wrap="none" lIns="90360" tIns="44280" rIns="90360" bIns="4428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Yes</a:t>
              </a:r>
              <a:endParaRPr lang="en-GB" sz="1600" dirty="0">
                <a:latin typeface="Calibri" panose="020F0502020204030204" pitchFamily="34" charset="0"/>
              </a:endParaRPr>
            </a:p>
          </p:txBody>
        </p:sp>
        <p:sp>
          <p:nvSpPr>
            <p:cNvPr id="38" name="Text Box 58"/>
            <p:cNvSpPr txBox="1">
              <a:spLocks noChangeArrowheads="1"/>
            </p:cNvSpPr>
            <p:nvPr/>
          </p:nvSpPr>
          <p:spPr bwMode="auto">
            <a:xfrm>
              <a:off x="2037294" y="5080000"/>
              <a:ext cx="523925" cy="306087"/>
            </a:xfrm>
            <a:prstGeom prst="rect">
              <a:avLst/>
            </a:prstGeom>
            <a:noFill/>
            <a:ln w="9525">
              <a:noFill/>
              <a:round/>
            </a:ln>
            <a:effectLst/>
          </p:spPr>
          <p:txBody>
            <a:bodyPr wrap="none" lIns="90360" tIns="44280" rIns="90360" bIns="44280">
              <a:spAutoFit/>
            </a:bodyP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chemeClr val="accent1"/>
                  </a:solidFill>
                  <a:latin typeface="Calibri" panose="020F0502020204030204" pitchFamily="34" charset="0"/>
                </a:rPr>
                <a:t>SUP</a:t>
              </a:r>
              <a:endParaRPr lang="en-GB" sz="1600" dirty="0">
                <a:solidFill>
                  <a:schemeClr val="accent1"/>
                </a:solidFill>
                <a:latin typeface="Calibri" panose="020F0502020204030204" pitchFamily="34" charset="0"/>
              </a:endParaRPr>
            </a:p>
          </p:txBody>
        </p:sp>
        <p:sp>
          <p:nvSpPr>
            <p:cNvPr id="39" name="Rectangle 59"/>
            <p:cNvSpPr>
              <a:spLocks noChangeArrowheads="1"/>
            </p:cNvSpPr>
            <p:nvPr/>
          </p:nvSpPr>
          <p:spPr bwMode="auto">
            <a:xfrm>
              <a:off x="1946275" y="5384800"/>
              <a:ext cx="685800" cy="304800"/>
            </a:xfrm>
            <a:prstGeom prst="rect">
              <a:avLst/>
            </a:prstGeom>
            <a:solidFill>
              <a:srgbClr val="F1C7C7"/>
            </a:solidFill>
            <a:ln w="12600">
              <a:solidFill>
                <a:srgbClr val="000000"/>
              </a:solidFill>
              <a:miter lim="800000"/>
            </a:ln>
            <a:effectLst/>
          </p:spPr>
          <p:txBody>
            <a:bodyPr wrap="none" lIns="90360" tIns="44280" rIns="90360" bIns="4428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No</a:t>
              </a:r>
              <a:endParaRPr lang="en-GB" sz="1600" dirty="0">
                <a:latin typeface="Calibri" panose="020F0502020204030204" pitchFamily="34" charset="0"/>
              </a:endParaRPr>
            </a:p>
          </p:txBody>
        </p:sp>
        <p:sp>
          <p:nvSpPr>
            <p:cNvPr id="40" name="Rectangle 60"/>
            <p:cNvSpPr>
              <a:spLocks noChangeArrowheads="1"/>
            </p:cNvSpPr>
            <p:nvPr/>
          </p:nvSpPr>
          <p:spPr bwMode="auto">
            <a:xfrm>
              <a:off x="1946275" y="5689600"/>
              <a:ext cx="685800" cy="304800"/>
            </a:xfrm>
            <a:prstGeom prst="rect">
              <a:avLst/>
            </a:prstGeom>
            <a:solidFill>
              <a:srgbClr val="D5F1CF"/>
            </a:solidFill>
            <a:ln w="12600">
              <a:solidFill>
                <a:srgbClr val="000000"/>
              </a:solidFill>
              <a:miter lim="800000"/>
            </a:ln>
            <a:effectLst/>
          </p:spPr>
          <p:txBody>
            <a:bodyPr wrap="none" lIns="90360" tIns="44280" rIns="90360" bIns="4428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Yes</a:t>
              </a:r>
              <a:endParaRPr lang="en-GB" sz="1600" dirty="0">
                <a:latin typeface="Calibri" panose="020F0502020204030204" pitchFamily="34" charset="0"/>
              </a:endParaRPr>
            </a:p>
          </p:txBody>
        </p:sp>
        <p:sp>
          <p:nvSpPr>
            <p:cNvPr id="41" name="Rectangle 61"/>
            <p:cNvSpPr>
              <a:spLocks noChangeArrowheads="1"/>
            </p:cNvSpPr>
            <p:nvPr/>
          </p:nvSpPr>
          <p:spPr bwMode="auto">
            <a:xfrm>
              <a:off x="1946275" y="5994400"/>
              <a:ext cx="685800" cy="304800"/>
            </a:xfrm>
            <a:prstGeom prst="rect">
              <a:avLst/>
            </a:prstGeom>
            <a:solidFill>
              <a:srgbClr val="F1C7C7"/>
            </a:solidFill>
            <a:ln w="12600">
              <a:solidFill>
                <a:srgbClr val="000000"/>
              </a:solidFill>
              <a:miter lim="800000"/>
            </a:ln>
            <a:effectLst/>
          </p:spPr>
          <p:txBody>
            <a:bodyPr wrap="none" lIns="90360" tIns="44280" rIns="90360" bIns="4428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No</a:t>
              </a:r>
              <a:endParaRPr lang="en-GB" sz="1600" dirty="0">
                <a:latin typeface="Calibri" panose="020F0502020204030204" pitchFamily="34" charset="0"/>
              </a:endParaRPr>
            </a:p>
          </p:txBody>
        </p:sp>
        <p:sp>
          <p:nvSpPr>
            <p:cNvPr id="42" name="Text Box 62"/>
            <p:cNvSpPr txBox="1">
              <a:spLocks noChangeArrowheads="1"/>
            </p:cNvSpPr>
            <p:nvPr/>
          </p:nvSpPr>
          <p:spPr bwMode="auto">
            <a:xfrm>
              <a:off x="1335088" y="5386388"/>
              <a:ext cx="620105" cy="306087"/>
            </a:xfrm>
            <a:prstGeom prst="rect">
              <a:avLst/>
            </a:prstGeom>
            <a:noFill/>
            <a:ln w="9525">
              <a:noFill/>
              <a:round/>
            </a:ln>
            <a:effectLst/>
          </p:spPr>
          <p:txBody>
            <a:bodyPr wrap="none" lIns="90360" tIns="44280" rIns="90360" bIns="44280">
              <a:spAutoFit/>
            </a:bodyPr>
            <a:lstStyle/>
            <a:p>
              <a:pP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VP 0:</a:t>
              </a:r>
              <a:endParaRPr lang="en-GB" sz="1600" dirty="0">
                <a:latin typeface="Calibri" panose="020F0502020204030204" pitchFamily="34" charset="0"/>
              </a:endParaRPr>
            </a:p>
          </p:txBody>
        </p:sp>
        <p:sp>
          <p:nvSpPr>
            <p:cNvPr id="43" name="Text Box 63"/>
            <p:cNvSpPr txBox="1">
              <a:spLocks noChangeArrowheads="1"/>
            </p:cNvSpPr>
            <p:nvPr/>
          </p:nvSpPr>
          <p:spPr bwMode="auto">
            <a:xfrm>
              <a:off x="1335088" y="5691188"/>
              <a:ext cx="620105" cy="306087"/>
            </a:xfrm>
            <a:prstGeom prst="rect">
              <a:avLst/>
            </a:prstGeom>
            <a:noFill/>
            <a:ln w="9525">
              <a:noFill/>
              <a:round/>
            </a:ln>
            <a:effectLst/>
          </p:spPr>
          <p:txBody>
            <a:bodyPr wrap="none" lIns="90360" tIns="44280" rIns="90360" bIns="44280">
              <a:spAutoFit/>
            </a:bodyPr>
            <a:lstStyle/>
            <a:p>
              <a:pP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VP 1:</a:t>
              </a:r>
              <a:endParaRPr lang="en-GB" sz="1600" dirty="0">
                <a:latin typeface="Calibri" panose="020F0502020204030204" pitchFamily="34" charset="0"/>
              </a:endParaRPr>
            </a:p>
          </p:txBody>
        </p:sp>
        <p:sp>
          <p:nvSpPr>
            <p:cNvPr id="44" name="Text Box 64"/>
            <p:cNvSpPr txBox="1">
              <a:spLocks noChangeArrowheads="1"/>
            </p:cNvSpPr>
            <p:nvPr/>
          </p:nvSpPr>
          <p:spPr bwMode="auto">
            <a:xfrm>
              <a:off x="1336675" y="5995988"/>
              <a:ext cx="620105" cy="306087"/>
            </a:xfrm>
            <a:prstGeom prst="rect">
              <a:avLst/>
            </a:prstGeom>
            <a:noFill/>
            <a:ln w="9525">
              <a:noFill/>
              <a:round/>
            </a:ln>
            <a:effectLst/>
          </p:spPr>
          <p:txBody>
            <a:bodyPr wrap="none" lIns="90360" tIns="44280" rIns="90360" bIns="44280">
              <a:spAutoFit/>
            </a:bodyPr>
            <a:lstStyle/>
            <a:p>
              <a:pP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VP 2:</a:t>
              </a:r>
              <a:endParaRPr lang="en-GB" sz="1600" dirty="0">
                <a:latin typeface="Calibri" panose="020F0502020204030204" pitchFamily="34" charset="0"/>
              </a:endParaRPr>
            </a:p>
          </p:txBody>
        </p:sp>
        <p:sp>
          <p:nvSpPr>
            <p:cNvPr id="45" name="Rectangle 4"/>
            <p:cNvSpPr>
              <a:spLocks noChangeArrowheads="1"/>
            </p:cNvSpPr>
            <p:nvPr/>
          </p:nvSpPr>
          <p:spPr bwMode="auto">
            <a:xfrm>
              <a:off x="7086600" y="2404452"/>
              <a:ext cx="1676400" cy="743194"/>
            </a:xfrm>
            <a:prstGeom prst="rect">
              <a:avLst/>
            </a:prstGeom>
            <a:noFill/>
            <a:ln w="9525">
              <a:noFill/>
              <a:round/>
            </a:ln>
            <a:effectLst/>
          </p:spPr>
          <p:txBody>
            <a:bodyPr wrap="square" lIns="90360" tIns="44280" rIns="90360" bIns="4428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i="1" dirty="0">
                  <a:solidFill>
                    <a:schemeClr val="tx1">
                      <a:lumMod val="50000"/>
                      <a:lumOff val="50000"/>
                    </a:schemeClr>
                  </a:solidFill>
                  <a:latin typeface="Calibri" panose="020F0502020204030204" pitchFamily="34" charset="0"/>
                </a:rPr>
                <a:t>Physical </a:t>
              </a:r>
              <a:endParaRPr lang="en-GB" sz="1800" i="1" dirty="0">
                <a:solidFill>
                  <a:schemeClr val="tx1">
                    <a:lumMod val="50000"/>
                    <a:lumOff val="50000"/>
                  </a:schemeClr>
                </a:solidFill>
                <a:latin typeface="Calibri" panose="020F0502020204030204" pitchFamily="34" charset="0"/>
              </a:endParaRPr>
            </a:p>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i="1" dirty="0">
                  <a:solidFill>
                    <a:schemeClr val="tx1">
                      <a:lumMod val="50000"/>
                      <a:lumOff val="50000"/>
                    </a:schemeClr>
                  </a:solidFill>
                  <a:latin typeface="Calibri" panose="020F0502020204030204" pitchFamily="34" charset="0"/>
                </a:rPr>
                <a:t>Address Space</a:t>
              </a:r>
              <a:endParaRPr lang="en-GB" sz="1800" i="1" dirty="0">
                <a:solidFill>
                  <a:schemeClr val="tx1">
                    <a:lumMod val="50000"/>
                    <a:lumOff val="50000"/>
                  </a:schemeClr>
                </a:solidFill>
                <a:latin typeface="Calibri" panose="020F0502020204030204" pitchFamily="34" charset="0"/>
              </a:endParaRPr>
            </a:p>
          </p:txBody>
        </p:sp>
        <p:sp>
          <p:nvSpPr>
            <p:cNvPr id="46" name="Rectangle 94"/>
            <p:cNvSpPr/>
            <p:nvPr/>
          </p:nvSpPr>
          <p:spPr bwMode="auto">
            <a:xfrm>
              <a:off x="7161212" y="3180862"/>
              <a:ext cx="914400" cy="255587"/>
            </a:xfrm>
            <a:prstGeom prst="rect">
              <a:avLst/>
            </a:prstGeom>
            <a:noFill/>
            <a:ln w="12700" cap="flat" cmpd="sng" algn="ctr">
              <a:solidFill>
                <a:schemeClr val="tx1"/>
              </a:solidFill>
              <a:prstDash val="solid"/>
              <a:round/>
              <a:headEnd type="none" w="med" len="med"/>
              <a:tailEnd type="arrow" w="med" len="med"/>
            </a:ln>
            <a:effectLst/>
          </p:spPr>
          <p:txBody>
            <a:bodyPr rtlCol="0" anchor="ctr"/>
            <a:lstStyle/>
            <a:p>
              <a:pPr algn="ctr">
                <a:buNone/>
              </a:pPr>
              <a:endParaRPr lang="en-US" sz="1600" dirty="0">
                <a:latin typeface="+mn-lt"/>
              </a:endParaRPr>
            </a:p>
          </p:txBody>
        </p:sp>
        <p:sp>
          <p:nvSpPr>
            <p:cNvPr id="47" name="Rectangle 95"/>
            <p:cNvSpPr/>
            <p:nvPr/>
          </p:nvSpPr>
          <p:spPr bwMode="auto">
            <a:xfrm>
              <a:off x="7161212" y="3436449"/>
              <a:ext cx="914400" cy="255587"/>
            </a:xfrm>
            <a:prstGeom prst="rect">
              <a:avLst/>
            </a:prstGeom>
            <a:noFill/>
            <a:ln w="12700" cap="flat" cmpd="sng" algn="ctr">
              <a:solidFill>
                <a:schemeClr val="tx1"/>
              </a:solidFill>
              <a:prstDash val="solid"/>
              <a:round/>
              <a:headEnd type="none" w="med" len="med"/>
              <a:tailEnd type="arrow" w="med" len="med"/>
            </a:ln>
            <a:effectLst/>
          </p:spPr>
          <p:txBody>
            <a:bodyPr rtlCol="0" anchor="ctr"/>
            <a:lstStyle/>
            <a:p>
              <a:pPr algn="ctr">
                <a:buNone/>
              </a:pPr>
              <a:endParaRPr lang="en-US" sz="1600" dirty="0">
                <a:latin typeface="+mn-lt"/>
              </a:endParaRPr>
            </a:p>
          </p:txBody>
        </p:sp>
        <p:sp>
          <p:nvSpPr>
            <p:cNvPr id="48" name="Rectangle 96"/>
            <p:cNvSpPr/>
            <p:nvPr/>
          </p:nvSpPr>
          <p:spPr bwMode="auto">
            <a:xfrm>
              <a:off x="7161212" y="3694945"/>
              <a:ext cx="914400" cy="255587"/>
            </a:xfrm>
            <a:prstGeom prst="rect">
              <a:avLst/>
            </a:prstGeom>
            <a:solidFill>
              <a:schemeClr val="accent2">
                <a:lumMod val="40000"/>
                <a:lumOff val="60000"/>
              </a:schemeClr>
            </a:solidFill>
            <a:ln w="12700" cap="flat" cmpd="sng" algn="ctr">
              <a:solidFill>
                <a:schemeClr val="tx1"/>
              </a:solidFill>
              <a:prstDash val="solid"/>
              <a:round/>
              <a:headEnd type="none" w="med" len="med"/>
              <a:tailEnd type="arrow" w="med" len="med"/>
            </a:ln>
            <a:effectLst/>
          </p:spPr>
          <p:txBody>
            <a:bodyPr rtlCol="0" anchor="ctr"/>
            <a:lstStyle/>
            <a:p>
              <a:pPr algn="ctr">
                <a:buNone/>
              </a:pPr>
              <a:r>
                <a:rPr lang="en-US" sz="1600" dirty="0">
                  <a:latin typeface="+mn-lt"/>
                </a:rPr>
                <a:t>PP 2</a:t>
              </a:r>
              <a:endParaRPr lang="en-US" sz="1600" dirty="0">
                <a:latin typeface="+mn-lt"/>
              </a:endParaRPr>
            </a:p>
          </p:txBody>
        </p:sp>
        <p:sp>
          <p:nvSpPr>
            <p:cNvPr id="49" name="Rectangle 97"/>
            <p:cNvSpPr/>
            <p:nvPr/>
          </p:nvSpPr>
          <p:spPr bwMode="auto">
            <a:xfrm>
              <a:off x="7161212" y="3956537"/>
              <a:ext cx="914400" cy="255587"/>
            </a:xfrm>
            <a:prstGeom prst="rect">
              <a:avLst/>
            </a:prstGeom>
            <a:noFill/>
            <a:ln w="12700" cap="flat" cmpd="sng" algn="ctr">
              <a:solidFill>
                <a:schemeClr val="tx1"/>
              </a:solidFill>
              <a:prstDash val="solid"/>
              <a:round/>
              <a:headEnd type="none" w="med" len="med"/>
              <a:tailEnd type="arrow" w="med" len="med"/>
            </a:ln>
            <a:effectLst/>
          </p:spPr>
          <p:txBody>
            <a:bodyPr rtlCol="0" anchor="ctr"/>
            <a:lstStyle/>
            <a:p>
              <a:pPr algn="ctr">
                <a:buNone/>
              </a:pPr>
              <a:endParaRPr lang="en-US" sz="1600" dirty="0">
                <a:latin typeface="+mn-lt"/>
              </a:endParaRPr>
            </a:p>
          </p:txBody>
        </p:sp>
        <p:sp>
          <p:nvSpPr>
            <p:cNvPr id="50" name="Rectangle 98"/>
            <p:cNvSpPr/>
            <p:nvPr/>
          </p:nvSpPr>
          <p:spPr bwMode="auto">
            <a:xfrm>
              <a:off x="7161212" y="4212124"/>
              <a:ext cx="914400" cy="255587"/>
            </a:xfrm>
            <a:prstGeom prst="rect">
              <a:avLst/>
            </a:prstGeom>
            <a:solidFill>
              <a:schemeClr val="accent2">
                <a:lumMod val="40000"/>
                <a:lumOff val="60000"/>
              </a:schemeClr>
            </a:solidFill>
            <a:ln w="12700" cap="flat" cmpd="sng" algn="ctr">
              <a:solidFill>
                <a:schemeClr val="tx1"/>
              </a:solidFill>
              <a:prstDash val="solid"/>
              <a:round/>
              <a:headEnd type="none" w="med" len="med"/>
              <a:tailEnd type="arrow" w="med" len="med"/>
            </a:ln>
            <a:effectLst/>
          </p:spPr>
          <p:txBody>
            <a:bodyPr rtlCol="0" anchor="ctr"/>
            <a:lstStyle/>
            <a:p>
              <a:pPr lvl="0" algn="ctr">
                <a:buNone/>
              </a:pPr>
              <a:r>
                <a:rPr lang="en-US" sz="1600" dirty="0">
                  <a:solidFill>
                    <a:srgbClr val="000000"/>
                  </a:solidFill>
                  <a:latin typeface="Calibri" panose="020F0502020204030204"/>
                </a:rPr>
                <a:t>PP 4</a:t>
              </a:r>
              <a:endParaRPr lang="en-US" sz="1600" dirty="0">
                <a:solidFill>
                  <a:srgbClr val="000000"/>
                </a:solidFill>
                <a:latin typeface="Calibri" panose="020F0502020204030204"/>
              </a:endParaRPr>
            </a:p>
          </p:txBody>
        </p:sp>
        <p:sp>
          <p:nvSpPr>
            <p:cNvPr id="51" name="Rectangle 99"/>
            <p:cNvSpPr/>
            <p:nvPr/>
          </p:nvSpPr>
          <p:spPr bwMode="auto">
            <a:xfrm>
              <a:off x="7161212" y="4466368"/>
              <a:ext cx="914400" cy="255587"/>
            </a:xfrm>
            <a:prstGeom prst="rect">
              <a:avLst/>
            </a:prstGeom>
            <a:noFill/>
            <a:ln w="12700" cap="flat" cmpd="sng" algn="ctr">
              <a:solidFill>
                <a:schemeClr val="tx1"/>
              </a:solidFill>
              <a:prstDash val="solid"/>
              <a:round/>
              <a:headEnd type="none" w="med" len="med"/>
              <a:tailEnd type="arrow" w="med" len="med"/>
            </a:ln>
            <a:effectLst/>
          </p:spPr>
          <p:txBody>
            <a:bodyPr rtlCol="0" anchor="ctr"/>
            <a:lstStyle/>
            <a:p>
              <a:pPr algn="ctr">
                <a:buNone/>
              </a:pPr>
              <a:endParaRPr lang="en-US" sz="1600" dirty="0">
                <a:latin typeface="+mn-lt"/>
              </a:endParaRPr>
            </a:p>
          </p:txBody>
        </p:sp>
        <p:sp>
          <p:nvSpPr>
            <p:cNvPr id="52" name="Rectangle 100"/>
            <p:cNvSpPr/>
            <p:nvPr/>
          </p:nvSpPr>
          <p:spPr bwMode="auto">
            <a:xfrm>
              <a:off x="7161212" y="4726207"/>
              <a:ext cx="914400" cy="255587"/>
            </a:xfrm>
            <a:prstGeom prst="rect">
              <a:avLst/>
            </a:prstGeom>
            <a:solidFill>
              <a:schemeClr val="accent2">
                <a:lumMod val="40000"/>
                <a:lumOff val="60000"/>
              </a:schemeClr>
            </a:solidFill>
            <a:ln w="12700" cap="flat" cmpd="sng" algn="ctr">
              <a:solidFill>
                <a:schemeClr val="tx1"/>
              </a:solidFill>
              <a:prstDash val="solid"/>
              <a:round/>
              <a:headEnd type="none" w="med" len="med"/>
              <a:tailEnd type="arrow" w="med" len="med"/>
            </a:ln>
            <a:effectLst/>
          </p:spPr>
          <p:txBody>
            <a:bodyPr rtlCol="0" anchor="ctr"/>
            <a:lstStyle/>
            <a:p>
              <a:pPr algn="ctr">
                <a:buNone/>
              </a:pPr>
              <a:r>
                <a:rPr lang="en-US" sz="1600" dirty="0">
                  <a:latin typeface="+mn-lt"/>
                </a:rPr>
                <a:t>PP 6</a:t>
              </a:r>
              <a:endParaRPr lang="en-US" sz="1600" dirty="0">
                <a:latin typeface="+mn-lt"/>
              </a:endParaRPr>
            </a:p>
          </p:txBody>
        </p:sp>
        <p:sp>
          <p:nvSpPr>
            <p:cNvPr id="53" name="Rectangle 101"/>
            <p:cNvSpPr/>
            <p:nvPr/>
          </p:nvSpPr>
          <p:spPr bwMode="auto">
            <a:xfrm>
              <a:off x="7161212" y="4976812"/>
              <a:ext cx="914400" cy="255587"/>
            </a:xfrm>
            <a:prstGeom prst="rect">
              <a:avLst/>
            </a:prstGeom>
            <a:noFill/>
            <a:ln w="12700" cap="flat" cmpd="sng" algn="ctr">
              <a:solidFill>
                <a:schemeClr val="tx1"/>
              </a:solidFill>
              <a:prstDash val="solid"/>
              <a:round/>
              <a:headEnd type="none" w="med" len="med"/>
              <a:tailEnd type="arrow" w="med" len="med"/>
            </a:ln>
            <a:effectLst/>
          </p:spPr>
          <p:txBody>
            <a:bodyPr rtlCol="0" anchor="ctr"/>
            <a:lstStyle/>
            <a:p>
              <a:pPr algn="ctr">
                <a:buNone/>
              </a:pPr>
              <a:endParaRPr lang="en-US" sz="1600" dirty="0">
                <a:latin typeface="+mn-lt"/>
              </a:endParaRPr>
            </a:p>
          </p:txBody>
        </p:sp>
        <p:sp>
          <p:nvSpPr>
            <p:cNvPr id="54" name="Rectangle 102"/>
            <p:cNvSpPr/>
            <p:nvPr/>
          </p:nvSpPr>
          <p:spPr bwMode="auto">
            <a:xfrm>
              <a:off x="7161212" y="5232891"/>
              <a:ext cx="914400" cy="255587"/>
            </a:xfrm>
            <a:prstGeom prst="rect">
              <a:avLst/>
            </a:prstGeom>
            <a:solidFill>
              <a:schemeClr val="accent2">
                <a:lumMod val="40000"/>
                <a:lumOff val="60000"/>
              </a:schemeClr>
            </a:solidFill>
            <a:ln w="12700" cap="flat" cmpd="sng" algn="ctr">
              <a:solidFill>
                <a:schemeClr val="tx1"/>
              </a:solidFill>
              <a:prstDash val="solid"/>
              <a:round/>
              <a:headEnd type="none" w="med" len="med"/>
              <a:tailEnd type="arrow" w="med" len="med"/>
            </a:ln>
            <a:effectLst/>
          </p:spPr>
          <p:txBody>
            <a:bodyPr rtlCol="0" anchor="ctr"/>
            <a:lstStyle/>
            <a:p>
              <a:pPr algn="ctr">
                <a:buNone/>
              </a:pPr>
              <a:r>
                <a:rPr lang="en-US" sz="1600" dirty="0">
                  <a:latin typeface="+mn-lt"/>
                </a:rPr>
                <a:t>PP 8</a:t>
              </a:r>
              <a:endParaRPr lang="en-US" sz="1600" dirty="0">
                <a:latin typeface="+mn-lt"/>
              </a:endParaRPr>
            </a:p>
          </p:txBody>
        </p:sp>
        <p:sp>
          <p:nvSpPr>
            <p:cNvPr id="55" name="Rectangle 103"/>
            <p:cNvSpPr/>
            <p:nvPr/>
          </p:nvSpPr>
          <p:spPr bwMode="auto">
            <a:xfrm>
              <a:off x="7161212" y="5486400"/>
              <a:ext cx="914400" cy="255587"/>
            </a:xfrm>
            <a:prstGeom prst="rect">
              <a:avLst/>
            </a:prstGeom>
            <a:solidFill>
              <a:schemeClr val="accent2">
                <a:lumMod val="40000"/>
                <a:lumOff val="60000"/>
              </a:schemeClr>
            </a:solidFill>
            <a:ln w="12700" cap="flat" cmpd="sng" algn="ctr">
              <a:solidFill>
                <a:schemeClr val="tx1"/>
              </a:solidFill>
              <a:prstDash val="solid"/>
              <a:round/>
              <a:headEnd type="none" w="med" len="med"/>
              <a:tailEnd type="arrow" w="med" len="med"/>
            </a:ln>
            <a:effectLst/>
          </p:spPr>
          <p:txBody>
            <a:bodyPr rtlCol="0" anchor="ctr"/>
            <a:lstStyle/>
            <a:p>
              <a:pPr lvl="0" algn="ctr">
                <a:buNone/>
              </a:pPr>
              <a:r>
                <a:rPr lang="en-US" sz="1600" dirty="0">
                  <a:solidFill>
                    <a:srgbClr val="000000"/>
                  </a:solidFill>
                  <a:latin typeface="Calibri" panose="020F0502020204030204"/>
                </a:rPr>
                <a:t>PP 9</a:t>
              </a:r>
              <a:endParaRPr lang="en-US" sz="1600" dirty="0">
                <a:solidFill>
                  <a:srgbClr val="000000"/>
                </a:solidFill>
                <a:latin typeface="Calibri" panose="020F0502020204030204"/>
              </a:endParaRPr>
            </a:p>
          </p:txBody>
        </p:sp>
        <p:sp>
          <p:nvSpPr>
            <p:cNvPr id="56" name="Rectangle 110"/>
            <p:cNvSpPr/>
            <p:nvPr/>
          </p:nvSpPr>
          <p:spPr bwMode="auto">
            <a:xfrm>
              <a:off x="7162800" y="5736734"/>
              <a:ext cx="914400" cy="255587"/>
            </a:xfrm>
            <a:prstGeom prst="rect">
              <a:avLst/>
            </a:prstGeom>
            <a:noFill/>
            <a:ln w="12700" cap="flat" cmpd="sng" algn="ctr">
              <a:solidFill>
                <a:schemeClr val="tx1"/>
              </a:solidFill>
              <a:prstDash val="solid"/>
              <a:round/>
              <a:headEnd type="none" w="med" len="med"/>
              <a:tailEnd type="arrow" w="med" len="med"/>
            </a:ln>
            <a:effectLst/>
          </p:spPr>
          <p:txBody>
            <a:bodyPr rtlCol="0" anchor="ctr"/>
            <a:lstStyle/>
            <a:p>
              <a:pPr algn="ctr">
                <a:buNone/>
              </a:pPr>
              <a:endParaRPr lang="en-US" sz="1600" dirty="0">
                <a:latin typeface="+mn-lt"/>
              </a:endParaRPr>
            </a:p>
          </p:txBody>
        </p:sp>
        <p:sp>
          <p:nvSpPr>
            <p:cNvPr id="57" name="Rectangle 111"/>
            <p:cNvSpPr/>
            <p:nvPr/>
          </p:nvSpPr>
          <p:spPr bwMode="auto">
            <a:xfrm>
              <a:off x="7162800" y="5992813"/>
              <a:ext cx="914400" cy="255587"/>
            </a:xfrm>
            <a:prstGeom prst="rect">
              <a:avLst/>
            </a:prstGeom>
            <a:solidFill>
              <a:schemeClr val="accent2">
                <a:lumMod val="40000"/>
                <a:lumOff val="60000"/>
              </a:schemeClr>
            </a:solidFill>
            <a:ln w="12700" cap="flat" cmpd="sng" algn="ctr">
              <a:solidFill>
                <a:schemeClr val="tx1"/>
              </a:solidFill>
              <a:prstDash val="solid"/>
              <a:round/>
              <a:headEnd type="none" w="med" len="med"/>
              <a:tailEnd type="arrow" w="med" len="med"/>
            </a:ln>
            <a:effectLst/>
          </p:spPr>
          <p:txBody>
            <a:bodyPr rtlCol="0" anchor="ctr"/>
            <a:lstStyle/>
            <a:p>
              <a:pPr algn="ctr">
                <a:buNone/>
              </a:pPr>
              <a:r>
                <a:rPr lang="en-US" sz="1600" dirty="0">
                  <a:latin typeface="+mn-lt"/>
                </a:rPr>
                <a:t>PP 11</a:t>
              </a:r>
              <a:endParaRPr lang="en-US" sz="1600" dirty="0">
                <a:latin typeface="+mn-lt"/>
              </a:endParaRPr>
            </a:p>
          </p:txBody>
        </p:sp>
        <p:cxnSp>
          <p:nvCxnSpPr>
            <p:cNvPr id="58" name="Straight Arrow Connector 113"/>
            <p:cNvCxnSpPr>
              <a:stCxn id="8" idx="3"/>
              <a:endCxn id="52" idx="1"/>
            </p:cNvCxnSpPr>
            <p:nvPr/>
          </p:nvCxnSpPr>
          <p:spPr bwMode="auto">
            <a:xfrm>
              <a:off x="5527675" y="3328988"/>
              <a:ext cx="1633537" cy="1525013"/>
            </a:xfrm>
            <a:prstGeom prst="straightConnector1">
              <a:avLst/>
            </a:prstGeom>
            <a:noFill/>
            <a:ln w="25400" cap="flat" cmpd="sng" algn="ctr">
              <a:solidFill>
                <a:schemeClr val="tx1"/>
              </a:solidFill>
              <a:prstDash val="solid"/>
              <a:round/>
              <a:headEnd type="none" w="med" len="med"/>
              <a:tailEnd type="arrow"/>
            </a:ln>
            <a:effectLst/>
          </p:spPr>
        </p:cxnSp>
        <p:cxnSp>
          <p:nvCxnSpPr>
            <p:cNvPr id="59" name="Straight Arrow Connector 115"/>
            <p:cNvCxnSpPr>
              <a:stCxn id="11" idx="3"/>
              <a:endCxn id="50" idx="1"/>
            </p:cNvCxnSpPr>
            <p:nvPr/>
          </p:nvCxnSpPr>
          <p:spPr bwMode="auto">
            <a:xfrm>
              <a:off x="5527675" y="3633788"/>
              <a:ext cx="1633537" cy="706130"/>
            </a:xfrm>
            <a:prstGeom prst="straightConnector1">
              <a:avLst/>
            </a:prstGeom>
            <a:noFill/>
            <a:ln w="25400" cap="flat" cmpd="sng" algn="ctr">
              <a:solidFill>
                <a:schemeClr val="tx1"/>
              </a:solidFill>
              <a:prstDash val="solid"/>
              <a:round/>
              <a:headEnd type="none" w="med" len="med"/>
              <a:tailEnd type="arrow"/>
            </a:ln>
            <a:effectLst/>
          </p:spPr>
        </p:cxnSp>
        <p:cxnSp>
          <p:nvCxnSpPr>
            <p:cNvPr id="60" name="Straight Arrow Connector 117"/>
            <p:cNvCxnSpPr>
              <a:stCxn id="14" idx="3"/>
              <a:endCxn id="48" idx="1"/>
            </p:cNvCxnSpPr>
            <p:nvPr/>
          </p:nvCxnSpPr>
          <p:spPr bwMode="auto">
            <a:xfrm flipV="1">
              <a:off x="5527675" y="3822739"/>
              <a:ext cx="1633537" cy="115849"/>
            </a:xfrm>
            <a:prstGeom prst="straightConnector1">
              <a:avLst/>
            </a:prstGeom>
            <a:noFill/>
            <a:ln w="25400" cap="flat" cmpd="sng" algn="ctr">
              <a:solidFill>
                <a:schemeClr val="tx1"/>
              </a:solidFill>
              <a:prstDash val="solid"/>
              <a:round/>
              <a:headEnd type="none" w="med" len="med"/>
              <a:tailEnd type="arrow"/>
            </a:ln>
            <a:effectLst/>
          </p:spPr>
        </p:cxnSp>
        <p:cxnSp>
          <p:nvCxnSpPr>
            <p:cNvPr id="61" name="Straight Arrow Connector 119"/>
            <p:cNvCxnSpPr>
              <a:stCxn id="29" idx="3"/>
              <a:endCxn id="55" idx="1"/>
            </p:cNvCxnSpPr>
            <p:nvPr/>
          </p:nvCxnSpPr>
          <p:spPr bwMode="auto">
            <a:xfrm>
              <a:off x="5530850" y="5537200"/>
              <a:ext cx="1630362" cy="76994"/>
            </a:xfrm>
            <a:prstGeom prst="straightConnector1">
              <a:avLst/>
            </a:prstGeom>
            <a:noFill/>
            <a:ln w="25400" cap="flat" cmpd="sng" algn="ctr">
              <a:solidFill>
                <a:schemeClr val="tx1"/>
              </a:solidFill>
              <a:prstDash val="solid"/>
              <a:round/>
              <a:headEnd type="none" w="med" len="med"/>
              <a:tailEnd type="arrow"/>
            </a:ln>
            <a:effectLst/>
          </p:spPr>
        </p:cxnSp>
        <p:cxnSp>
          <p:nvCxnSpPr>
            <p:cNvPr id="62" name="Straight Arrow Connector 121"/>
            <p:cNvCxnSpPr>
              <a:stCxn id="32" idx="3"/>
              <a:endCxn id="52" idx="1"/>
            </p:cNvCxnSpPr>
            <p:nvPr/>
          </p:nvCxnSpPr>
          <p:spPr bwMode="auto">
            <a:xfrm flipV="1">
              <a:off x="5530850" y="4854001"/>
              <a:ext cx="1630362" cy="987999"/>
            </a:xfrm>
            <a:prstGeom prst="straightConnector1">
              <a:avLst/>
            </a:prstGeom>
            <a:noFill/>
            <a:ln w="25400" cap="flat" cmpd="sng" algn="ctr">
              <a:solidFill>
                <a:schemeClr val="tx1"/>
              </a:solidFill>
              <a:prstDash val="solid"/>
              <a:round/>
              <a:headEnd type="none" w="med" len="med"/>
              <a:tailEnd type="arrow"/>
            </a:ln>
            <a:effectLst/>
          </p:spPr>
        </p:cxnSp>
        <p:cxnSp>
          <p:nvCxnSpPr>
            <p:cNvPr id="63" name="Straight Arrow Connector 123"/>
            <p:cNvCxnSpPr>
              <a:stCxn id="35" idx="3"/>
              <a:endCxn id="57" idx="1"/>
            </p:cNvCxnSpPr>
            <p:nvPr/>
          </p:nvCxnSpPr>
          <p:spPr bwMode="auto">
            <a:xfrm flipV="1">
              <a:off x="5530850" y="6120607"/>
              <a:ext cx="1631950" cy="26193"/>
            </a:xfrm>
            <a:prstGeom prst="straightConnector1">
              <a:avLst/>
            </a:prstGeom>
            <a:noFill/>
            <a:ln w="25400" cap="flat" cmpd="sng" algn="ctr">
              <a:solidFill>
                <a:schemeClr val="tx1"/>
              </a:solidFill>
              <a:prstDash val="solid"/>
              <a:round/>
              <a:headEnd type="none" w="med" len="med"/>
              <a:tailEnd type="arrow"/>
            </a:ln>
            <a:effectLst/>
          </p:spPr>
        </p:cxnSp>
      </p:gr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118120" y="254286"/>
            <a:ext cx="5257800" cy="373062"/>
          </a:xfrm>
        </p:spPr>
        <p:txBody>
          <a:bodyPr/>
          <a:lstStyle/>
          <a:p>
            <a:r>
              <a:rPr lang="zh-CN" altLang="en-US" dirty="0"/>
              <a:t>页式虚拟存储器示例</a:t>
            </a:r>
            <a:endParaRPr lang="zh-CN" altLang="en-US" dirty="0"/>
          </a:p>
        </p:txBody>
      </p:sp>
      <p:sp>
        <p:nvSpPr>
          <p:cNvPr id="4" name="内容占位符 3"/>
          <p:cNvSpPr>
            <a:spLocks noGrp="1"/>
          </p:cNvSpPr>
          <p:nvPr>
            <p:ph idx="1"/>
          </p:nvPr>
        </p:nvSpPr>
        <p:spPr>
          <a:xfrm>
            <a:off x="371364" y="917382"/>
            <a:ext cx="3996444" cy="351378"/>
          </a:xfrm>
        </p:spPr>
        <p:txBody>
          <a:bodyPr/>
          <a:lstStyle/>
          <a:p>
            <a:pPr marL="0" indent="0">
              <a:lnSpc>
                <a:spcPct val="105000"/>
              </a:lnSpc>
              <a:spcBef>
                <a:spcPct val="40000"/>
              </a:spcBef>
              <a:buNone/>
            </a:pPr>
            <a:r>
              <a:rPr lang="en-US" altLang="zh-CN" sz="2000" dirty="0">
                <a:ea typeface="宋体" panose="02010600030101010101" pitchFamily="2" charset="-122"/>
              </a:rPr>
              <a:t>Linux, 64</a:t>
            </a:r>
            <a:r>
              <a:rPr lang="zh-CN" altLang="en-US" sz="2000" dirty="0">
                <a:ea typeface="宋体" panose="02010600030101010101" pitchFamily="2" charset="-122"/>
              </a:rPr>
              <a:t>位</a:t>
            </a:r>
            <a:r>
              <a:rPr lang="en-US" altLang="zh-CN" sz="2000" dirty="0">
                <a:ea typeface="宋体" panose="02010600030101010101" pitchFamily="2" charset="-122"/>
              </a:rPr>
              <a:t>i7</a:t>
            </a:r>
            <a:endParaRPr lang="en-US" altLang="zh-CN" sz="2000" dirty="0">
              <a:ea typeface="宋体" panose="02010600030101010101" pitchFamily="2" charset="-122"/>
            </a:endParaRPr>
          </a:p>
        </p:txBody>
      </p:sp>
      <p:grpSp>
        <p:nvGrpSpPr>
          <p:cNvPr id="177" name="组合 176"/>
          <p:cNvGrpSpPr/>
          <p:nvPr/>
        </p:nvGrpSpPr>
        <p:grpSpPr>
          <a:xfrm>
            <a:off x="1979860" y="1340768"/>
            <a:ext cx="9156700" cy="5334000"/>
            <a:chOff x="139700" y="1316922"/>
            <a:chExt cx="9156700" cy="5334000"/>
          </a:xfrm>
        </p:grpSpPr>
        <p:sp>
          <p:nvSpPr>
            <p:cNvPr id="178" name="Rectangle 406"/>
            <p:cNvSpPr>
              <a:spLocks noChangeArrowheads="1"/>
            </p:cNvSpPr>
            <p:nvPr/>
          </p:nvSpPr>
          <p:spPr bwMode="auto">
            <a:xfrm>
              <a:off x="512763" y="2469411"/>
              <a:ext cx="1481137" cy="470587"/>
            </a:xfrm>
            <a:prstGeom prst="rect">
              <a:avLst/>
            </a:prstGeom>
            <a:solidFill>
              <a:srgbClr val="F7F5CD"/>
            </a:solidFill>
            <a:ln w="12700">
              <a:solidFill>
                <a:srgbClr val="000000"/>
              </a:solidFill>
              <a:miter lim="800000"/>
            </a:ln>
            <a:effectLst>
              <a:outerShdw blurRad="50800" dist="38100" dir="2700000">
                <a:srgbClr val="000000">
                  <a:alpha val="43000"/>
                </a:srgbClr>
              </a:outerShdw>
            </a:effectLst>
          </p:spPr>
          <p:txBody>
            <a:bodyPr wrap="none" anchor="ctr"/>
            <a:lstStyle/>
            <a:p>
              <a:pPr algn="ctr" eaLnBrk="1" fontAlgn="auto" hangingPunct="1">
                <a:spcBef>
                  <a:spcPts val="0"/>
                </a:spcBef>
                <a:spcAft>
                  <a:spcPts val="0"/>
                </a:spcAft>
                <a:buNone/>
                <a:defRPr/>
              </a:pPr>
              <a:r>
                <a:rPr lang="en-US" sz="1600" kern="0" dirty="0">
                  <a:solidFill>
                    <a:sysClr val="windowText" lastClr="000000"/>
                  </a:solidFill>
                  <a:latin typeface="Calibri" panose="020F0502020204030204"/>
                </a:rPr>
                <a:t>L1 </a:t>
              </a:r>
              <a:r>
                <a:rPr lang="en-US" sz="1600" kern="0" dirty="0" err="1">
                  <a:solidFill>
                    <a:sysClr val="windowText" lastClr="000000"/>
                  </a:solidFill>
                  <a:latin typeface="Calibri" panose="020F0502020204030204"/>
                </a:rPr>
                <a:t>d</a:t>
              </a:r>
              <a:r>
                <a:rPr lang="en-US" sz="1600" kern="0" dirty="0">
                  <a:solidFill>
                    <a:sysClr val="windowText" lastClr="000000"/>
                  </a:solidFill>
                  <a:latin typeface="Calibri" panose="020F0502020204030204"/>
                </a:rPr>
                <a:t>-cache</a:t>
              </a:r>
              <a:endParaRPr lang="en-US" sz="1600" kern="0" dirty="0">
                <a:solidFill>
                  <a:sysClr val="windowText" lastClr="000000"/>
                </a:solidFill>
                <a:latin typeface="Calibri" panose="020F0502020204030204"/>
              </a:endParaRPr>
            </a:p>
            <a:p>
              <a:pPr algn="ctr" eaLnBrk="1" fontAlgn="auto" hangingPunct="1">
                <a:spcBef>
                  <a:spcPts val="0"/>
                </a:spcBef>
                <a:spcAft>
                  <a:spcPts val="0"/>
                </a:spcAft>
                <a:buNone/>
                <a:defRPr/>
              </a:pPr>
              <a:r>
                <a:rPr lang="en-US" sz="1600" kern="0" dirty="0">
                  <a:solidFill>
                    <a:sysClr val="windowText" lastClr="000000"/>
                  </a:solidFill>
                  <a:latin typeface="Calibri" panose="020F0502020204030204"/>
                </a:rPr>
                <a:t>32 KB, 8-way</a:t>
              </a:r>
              <a:endParaRPr lang="en-US" sz="1600" kern="0" dirty="0">
                <a:solidFill>
                  <a:sysClr val="windowText" lastClr="000000"/>
                </a:solidFill>
                <a:latin typeface="Calibri" panose="020F0502020204030204"/>
              </a:endParaRPr>
            </a:p>
          </p:txBody>
        </p:sp>
        <p:sp>
          <p:nvSpPr>
            <p:cNvPr id="179" name="Rectangle 408"/>
            <p:cNvSpPr>
              <a:spLocks noChangeArrowheads="1"/>
            </p:cNvSpPr>
            <p:nvPr/>
          </p:nvSpPr>
          <p:spPr bwMode="auto">
            <a:xfrm>
              <a:off x="838200" y="3222351"/>
              <a:ext cx="2578100" cy="470587"/>
            </a:xfrm>
            <a:prstGeom prst="rect">
              <a:avLst/>
            </a:prstGeom>
            <a:solidFill>
              <a:srgbClr val="F7F5CD"/>
            </a:solidFill>
            <a:ln w="12700">
              <a:solidFill>
                <a:srgbClr val="000000"/>
              </a:solidFill>
              <a:miter lim="800000"/>
            </a:ln>
            <a:effectLst>
              <a:outerShdw blurRad="50800" dist="38100" dir="2700000">
                <a:srgbClr val="000000">
                  <a:alpha val="43000"/>
                </a:srgbClr>
              </a:outerShdw>
            </a:effectLst>
          </p:spPr>
          <p:txBody>
            <a:bodyPr anchor="ctr"/>
            <a:lstStyle/>
            <a:p>
              <a:pPr algn="ctr" eaLnBrk="1" fontAlgn="auto" hangingPunct="1">
                <a:spcBef>
                  <a:spcPts val="0"/>
                </a:spcBef>
                <a:spcAft>
                  <a:spcPts val="0"/>
                </a:spcAft>
                <a:buNone/>
                <a:defRPr/>
              </a:pPr>
              <a:r>
                <a:rPr lang="en-US" sz="1600" kern="0">
                  <a:solidFill>
                    <a:sysClr val="windowText" lastClr="000000"/>
                  </a:solidFill>
                  <a:latin typeface="Calibri" panose="020F0502020204030204"/>
                </a:rPr>
                <a:t>L2 unified cache</a:t>
              </a:r>
              <a:endParaRPr lang="en-US" sz="1600" kern="0">
                <a:solidFill>
                  <a:sysClr val="windowText" lastClr="000000"/>
                </a:solidFill>
                <a:latin typeface="Calibri" panose="020F0502020204030204"/>
              </a:endParaRPr>
            </a:p>
            <a:p>
              <a:pPr algn="ctr" eaLnBrk="1" fontAlgn="auto" hangingPunct="1">
                <a:spcBef>
                  <a:spcPts val="0"/>
                </a:spcBef>
                <a:spcAft>
                  <a:spcPts val="0"/>
                </a:spcAft>
                <a:buNone/>
                <a:defRPr/>
              </a:pPr>
              <a:r>
                <a:rPr lang="en-US" sz="1600" kern="0">
                  <a:solidFill>
                    <a:sysClr val="windowText" lastClr="000000"/>
                  </a:solidFill>
                  <a:latin typeface="Calibri" panose="020F0502020204030204"/>
                </a:rPr>
                <a:t>256 KB, 8-way</a:t>
              </a:r>
              <a:endParaRPr lang="en-US" sz="1600" kern="0">
                <a:solidFill>
                  <a:sysClr val="windowText" lastClr="000000"/>
                </a:solidFill>
                <a:latin typeface="Calibri" panose="020F0502020204030204"/>
              </a:endParaRPr>
            </a:p>
          </p:txBody>
        </p:sp>
        <p:sp>
          <p:nvSpPr>
            <p:cNvPr id="180" name="Line 409"/>
            <p:cNvSpPr>
              <a:spLocks noChangeShapeType="1"/>
            </p:cNvSpPr>
            <p:nvPr/>
          </p:nvSpPr>
          <p:spPr bwMode="auto">
            <a:xfrm>
              <a:off x="1257300" y="2171373"/>
              <a:ext cx="0" cy="282352"/>
            </a:xfrm>
            <a:prstGeom prst="line">
              <a:avLst/>
            </a:prstGeom>
            <a:noFill/>
            <a:ln w="12700">
              <a:solidFill>
                <a:srgbClr val="000000"/>
              </a:solidFill>
              <a:round/>
              <a:headEnd type="triangle" w="med" len="med"/>
              <a:tailEnd type="triangle" w="med" len="med"/>
            </a:ln>
            <a:effectLst/>
          </p:spPr>
          <p:txBody>
            <a:bodyPr wrap="none" anchor="ctr"/>
            <a:lstStyle/>
            <a:p>
              <a:pPr algn="ctr" eaLnBrk="1" fontAlgn="auto" hangingPunct="1">
                <a:spcBef>
                  <a:spcPts val="0"/>
                </a:spcBef>
                <a:spcAft>
                  <a:spcPts val="0"/>
                </a:spcAft>
                <a:buNone/>
                <a:defRPr/>
              </a:pPr>
              <a:endParaRPr lang="en-US" sz="1600" kern="0">
                <a:solidFill>
                  <a:sysClr val="windowText" lastClr="000000"/>
                </a:solidFill>
                <a:latin typeface="Calibri" panose="020F0502020204030204"/>
              </a:endParaRPr>
            </a:p>
          </p:txBody>
        </p:sp>
        <p:sp>
          <p:nvSpPr>
            <p:cNvPr id="181" name="Line 410"/>
            <p:cNvSpPr>
              <a:spLocks noChangeShapeType="1"/>
            </p:cNvSpPr>
            <p:nvPr/>
          </p:nvSpPr>
          <p:spPr bwMode="auto">
            <a:xfrm>
              <a:off x="1244600" y="2939999"/>
              <a:ext cx="0" cy="282352"/>
            </a:xfrm>
            <a:prstGeom prst="line">
              <a:avLst/>
            </a:prstGeom>
            <a:noFill/>
            <a:ln w="12700">
              <a:solidFill>
                <a:srgbClr val="000000"/>
              </a:solidFill>
              <a:round/>
              <a:headEnd type="triangle" w="med" len="med"/>
              <a:tailEnd type="triangle" w="med" len="med"/>
            </a:ln>
            <a:effectLst/>
          </p:spPr>
          <p:txBody>
            <a:bodyPr wrap="none" anchor="ctr"/>
            <a:lstStyle/>
            <a:p>
              <a:pPr algn="ctr" eaLnBrk="1" fontAlgn="auto" hangingPunct="1">
                <a:spcBef>
                  <a:spcPts val="0"/>
                </a:spcBef>
                <a:spcAft>
                  <a:spcPts val="0"/>
                </a:spcAft>
                <a:buNone/>
                <a:defRPr/>
              </a:pPr>
              <a:endParaRPr lang="en-US" sz="1600" kern="0">
                <a:solidFill>
                  <a:sysClr val="windowText" lastClr="000000"/>
                </a:solidFill>
                <a:latin typeface="Calibri" panose="020F0502020204030204"/>
              </a:endParaRPr>
            </a:p>
          </p:txBody>
        </p:sp>
        <p:sp>
          <p:nvSpPr>
            <p:cNvPr id="182" name="Line 411"/>
            <p:cNvSpPr>
              <a:spLocks noChangeShapeType="1"/>
            </p:cNvSpPr>
            <p:nvPr/>
          </p:nvSpPr>
          <p:spPr bwMode="auto">
            <a:xfrm>
              <a:off x="2938463" y="2939999"/>
              <a:ext cx="0" cy="282352"/>
            </a:xfrm>
            <a:prstGeom prst="line">
              <a:avLst/>
            </a:prstGeom>
            <a:noFill/>
            <a:ln w="12700">
              <a:solidFill>
                <a:srgbClr val="000000"/>
              </a:solidFill>
              <a:round/>
              <a:headEnd type="triangle" w="med" len="med"/>
              <a:tailEnd type="triangle" w="med" len="med"/>
            </a:ln>
            <a:effectLst/>
          </p:spPr>
          <p:txBody>
            <a:bodyPr wrap="none" anchor="ctr"/>
            <a:lstStyle/>
            <a:p>
              <a:pPr algn="ctr" eaLnBrk="1" fontAlgn="auto" hangingPunct="1">
                <a:spcBef>
                  <a:spcPts val="0"/>
                </a:spcBef>
                <a:spcAft>
                  <a:spcPts val="0"/>
                </a:spcAft>
                <a:buNone/>
                <a:defRPr/>
              </a:pPr>
              <a:endParaRPr lang="en-US" sz="1600" kern="0">
                <a:solidFill>
                  <a:sysClr val="windowText" lastClr="000000"/>
                </a:solidFill>
                <a:latin typeface="Calibri" panose="020F0502020204030204"/>
              </a:endParaRPr>
            </a:p>
          </p:txBody>
        </p:sp>
        <p:sp>
          <p:nvSpPr>
            <p:cNvPr id="183" name="Rectangle 426"/>
            <p:cNvSpPr>
              <a:spLocks noChangeArrowheads="1"/>
            </p:cNvSpPr>
            <p:nvPr/>
          </p:nvSpPr>
          <p:spPr bwMode="auto">
            <a:xfrm>
              <a:off x="1008063" y="4928230"/>
              <a:ext cx="2166937" cy="755306"/>
            </a:xfrm>
            <a:prstGeom prst="rect">
              <a:avLst/>
            </a:prstGeom>
            <a:solidFill>
              <a:srgbClr val="F7F5CD"/>
            </a:solidFill>
            <a:ln w="12700">
              <a:solidFill>
                <a:srgbClr val="000000"/>
              </a:solidFill>
              <a:miter lim="800000"/>
            </a:ln>
            <a:effectLst>
              <a:outerShdw blurRad="50800" dist="38100" dir="2700000">
                <a:srgbClr val="000000">
                  <a:alpha val="43000"/>
                </a:srgbClr>
              </a:outerShdw>
            </a:effectLst>
          </p:spPr>
          <p:txBody>
            <a:bodyPr anchor="ctr"/>
            <a:lstStyle/>
            <a:p>
              <a:pPr algn="ctr" eaLnBrk="1" fontAlgn="auto" hangingPunct="1">
                <a:spcBef>
                  <a:spcPts val="0"/>
                </a:spcBef>
                <a:spcAft>
                  <a:spcPts val="0"/>
                </a:spcAft>
                <a:buNone/>
                <a:defRPr/>
              </a:pPr>
              <a:r>
                <a:rPr lang="en-US" sz="1600" kern="0">
                  <a:solidFill>
                    <a:sysClr val="windowText" lastClr="000000"/>
                  </a:solidFill>
                  <a:latin typeface="Calibri" panose="020F0502020204030204"/>
                </a:rPr>
                <a:t>L3 unified cache</a:t>
              </a:r>
              <a:endParaRPr lang="en-US" sz="1600" kern="0">
                <a:solidFill>
                  <a:sysClr val="windowText" lastClr="000000"/>
                </a:solidFill>
                <a:latin typeface="Calibri" panose="020F0502020204030204"/>
              </a:endParaRPr>
            </a:p>
            <a:p>
              <a:pPr algn="ctr" eaLnBrk="1" fontAlgn="auto" hangingPunct="1">
                <a:spcBef>
                  <a:spcPts val="0"/>
                </a:spcBef>
                <a:spcAft>
                  <a:spcPts val="0"/>
                </a:spcAft>
                <a:buNone/>
                <a:defRPr/>
              </a:pPr>
              <a:r>
                <a:rPr lang="en-US" sz="1600" kern="0">
                  <a:solidFill>
                    <a:sysClr val="windowText" lastClr="000000"/>
                  </a:solidFill>
                  <a:latin typeface="Calibri" panose="020F0502020204030204"/>
                </a:rPr>
                <a:t>8 MB, 16-way </a:t>
              </a:r>
              <a:endParaRPr lang="en-US" sz="1600" kern="0">
                <a:solidFill>
                  <a:sysClr val="windowText" lastClr="000000"/>
                </a:solidFill>
                <a:latin typeface="Calibri" panose="020F0502020204030204"/>
              </a:endParaRPr>
            </a:p>
            <a:p>
              <a:pPr algn="ctr" eaLnBrk="1" fontAlgn="auto" hangingPunct="1">
                <a:spcBef>
                  <a:spcPts val="0"/>
                </a:spcBef>
                <a:spcAft>
                  <a:spcPts val="0"/>
                </a:spcAft>
                <a:buNone/>
                <a:defRPr/>
              </a:pPr>
              <a:r>
                <a:rPr lang="en-US" sz="1600" kern="0">
                  <a:solidFill>
                    <a:sysClr val="windowText" lastClr="000000"/>
                  </a:solidFill>
                  <a:latin typeface="Calibri" panose="020F0502020204030204"/>
                </a:rPr>
                <a:t>(shared by all cores)</a:t>
              </a:r>
              <a:endParaRPr lang="en-US" sz="1600" kern="0">
                <a:solidFill>
                  <a:sysClr val="windowText" lastClr="000000"/>
                </a:solidFill>
                <a:latin typeface="Calibri" panose="020F0502020204030204"/>
              </a:endParaRPr>
            </a:p>
          </p:txBody>
        </p:sp>
        <p:sp>
          <p:nvSpPr>
            <p:cNvPr id="184" name="Rectangle 427"/>
            <p:cNvSpPr>
              <a:spLocks noChangeArrowheads="1"/>
            </p:cNvSpPr>
            <p:nvPr/>
          </p:nvSpPr>
          <p:spPr bwMode="auto">
            <a:xfrm>
              <a:off x="4533900" y="6096675"/>
              <a:ext cx="2781300" cy="554247"/>
            </a:xfrm>
            <a:prstGeom prst="rect">
              <a:avLst/>
            </a:prstGeom>
            <a:solidFill>
              <a:srgbClr val="E5E6F6"/>
            </a:solidFill>
            <a:ln w="12700">
              <a:solidFill>
                <a:srgbClr val="000000"/>
              </a:solidFill>
              <a:miter lim="800000"/>
            </a:ln>
            <a:effectLst>
              <a:outerShdw blurRad="50800" dist="38100" dir="2700000">
                <a:srgbClr val="000000">
                  <a:alpha val="43000"/>
                </a:srgbClr>
              </a:outerShdw>
            </a:effectLst>
          </p:spPr>
          <p:txBody>
            <a:bodyPr anchor="ctr"/>
            <a:lstStyle/>
            <a:p>
              <a:pPr algn="ctr" eaLnBrk="1" fontAlgn="auto" hangingPunct="1">
                <a:spcBef>
                  <a:spcPts val="0"/>
                </a:spcBef>
                <a:spcAft>
                  <a:spcPts val="0"/>
                </a:spcAft>
                <a:buNone/>
                <a:defRPr/>
              </a:pPr>
              <a:r>
                <a:rPr lang="en-US" sz="1600" kern="0">
                  <a:solidFill>
                    <a:sysClr val="windowText" lastClr="000000"/>
                  </a:solidFill>
                  <a:latin typeface="Calibri" panose="020F0502020204030204"/>
                </a:rPr>
                <a:t>Main memory</a:t>
              </a:r>
              <a:endParaRPr lang="en-US" sz="1600" kern="0">
                <a:solidFill>
                  <a:sysClr val="windowText" lastClr="000000"/>
                </a:solidFill>
                <a:latin typeface="Calibri" panose="020F0502020204030204"/>
              </a:endParaRPr>
            </a:p>
          </p:txBody>
        </p:sp>
        <p:sp>
          <p:nvSpPr>
            <p:cNvPr id="185" name="Line 432"/>
            <p:cNvSpPr>
              <a:spLocks noChangeShapeType="1"/>
            </p:cNvSpPr>
            <p:nvPr/>
          </p:nvSpPr>
          <p:spPr bwMode="auto">
            <a:xfrm>
              <a:off x="2938463" y="2187059"/>
              <a:ext cx="0" cy="282352"/>
            </a:xfrm>
            <a:prstGeom prst="line">
              <a:avLst/>
            </a:prstGeom>
            <a:noFill/>
            <a:ln w="12700">
              <a:solidFill>
                <a:srgbClr val="000000"/>
              </a:solidFill>
              <a:round/>
              <a:headEnd type="triangle" w="med" len="med"/>
            </a:ln>
            <a:effectLst/>
          </p:spPr>
          <p:txBody>
            <a:bodyPr wrap="none" anchor="ctr"/>
            <a:lstStyle/>
            <a:p>
              <a:pPr algn="ctr" eaLnBrk="1" fontAlgn="auto" hangingPunct="1">
                <a:spcBef>
                  <a:spcPts val="0"/>
                </a:spcBef>
                <a:spcAft>
                  <a:spcPts val="0"/>
                </a:spcAft>
                <a:buNone/>
                <a:defRPr/>
              </a:pPr>
              <a:endParaRPr lang="en-US" sz="1600" kern="0">
                <a:solidFill>
                  <a:sysClr val="windowText" lastClr="000000"/>
                </a:solidFill>
                <a:latin typeface="Calibri" panose="020F0502020204030204"/>
              </a:endParaRPr>
            </a:p>
          </p:txBody>
        </p:sp>
        <p:sp>
          <p:nvSpPr>
            <p:cNvPr id="186" name="Rectangle 434"/>
            <p:cNvSpPr>
              <a:spLocks noChangeArrowheads="1"/>
            </p:cNvSpPr>
            <p:nvPr/>
          </p:nvSpPr>
          <p:spPr bwMode="auto">
            <a:xfrm>
              <a:off x="754063" y="1706014"/>
              <a:ext cx="1054100" cy="470587"/>
            </a:xfrm>
            <a:prstGeom prst="rect">
              <a:avLst/>
            </a:prstGeom>
            <a:solidFill>
              <a:srgbClr val="DBF2DA"/>
            </a:solidFill>
            <a:ln w="12700">
              <a:solidFill>
                <a:srgbClr val="000000"/>
              </a:solidFill>
              <a:miter lim="800000"/>
            </a:ln>
            <a:effectLst>
              <a:outerShdw blurRad="50800" dist="38100" dir="2700000">
                <a:srgbClr val="000000">
                  <a:alpha val="43000"/>
                </a:srgbClr>
              </a:outerShdw>
            </a:effectLst>
          </p:spPr>
          <p:txBody>
            <a:bodyPr wrap="none" anchor="ctr"/>
            <a:lstStyle/>
            <a:p>
              <a:pPr algn="ctr" eaLnBrk="1" fontAlgn="auto" hangingPunct="1">
                <a:spcBef>
                  <a:spcPts val="0"/>
                </a:spcBef>
                <a:spcAft>
                  <a:spcPts val="0"/>
                </a:spcAft>
                <a:buNone/>
                <a:defRPr/>
              </a:pPr>
              <a:r>
                <a:rPr lang="en-US" sz="1600" kern="0" dirty="0">
                  <a:solidFill>
                    <a:sysClr val="windowText" lastClr="000000"/>
                  </a:solidFill>
                  <a:latin typeface="Calibri" panose="020F0502020204030204"/>
                </a:rPr>
                <a:t>Registers</a:t>
              </a:r>
              <a:endParaRPr lang="en-US" sz="1600" kern="0" dirty="0">
                <a:solidFill>
                  <a:sysClr val="windowText" lastClr="000000"/>
                </a:solidFill>
                <a:latin typeface="Calibri" panose="020F0502020204030204"/>
              </a:endParaRPr>
            </a:p>
          </p:txBody>
        </p:sp>
        <p:sp>
          <p:nvSpPr>
            <p:cNvPr id="187" name="Rectangle 435"/>
            <p:cNvSpPr>
              <a:spLocks noChangeArrowheads="1"/>
            </p:cNvSpPr>
            <p:nvPr/>
          </p:nvSpPr>
          <p:spPr bwMode="auto">
            <a:xfrm>
              <a:off x="4064000" y="2469411"/>
              <a:ext cx="1824038" cy="470587"/>
            </a:xfrm>
            <a:prstGeom prst="rect">
              <a:avLst/>
            </a:prstGeom>
            <a:solidFill>
              <a:srgbClr val="F6D2D2"/>
            </a:solidFill>
            <a:ln w="12700">
              <a:solidFill>
                <a:srgbClr val="000000"/>
              </a:solidFill>
              <a:miter lim="800000"/>
            </a:ln>
            <a:effectLst>
              <a:outerShdw blurRad="50800" dist="38100" dir="2700000">
                <a:srgbClr val="000000">
                  <a:alpha val="43000"/>
                </a:srgbClr>
              </a:outerShdw>
            </a:effectLst>
          </p:spPr>
          <p:txBody>
            <a:bodyPr wrap="none" anchor="ctr"/>
            <a:lstStyle/>
            <a:p>
              <a:pPr algn="ctr" eaLnBrk="1" fontAlgn="auto" hangingPunct="1">
                <a:spcBef>
                  <a:spcPts val="0"/>
                </a:spcBef>
                <a:spcAft>
                  <a:spcPts val="0"/>
                </a:spcAft>
                <a:buNone/>
                <a:defRPr/>
              </a:pPr>
              <a:r>
                <a:rPr lang="en-US" sz="1600" kern="0" dirty="0">
                  <a:solidFill>
                    <a:sysClr val="windowText" lastClr="000000"/>
                  </a:solidFill>
                  <a:latin typeface="Calibri" panose="020F0502020204030204"/>
                </a:rPr>
                <a:t>L1 </a:t>
              </a:r>
              <a:r>
                <a:rPr lang="en-US" sz="1600" kern="0" dirty="0" err="1">
                  <a:solidFill>
                    <a:sysClr val="windowText" lastClr="000000"/>
                  </a:solidFill>
                  <a:latin typeface="Calibri" panose="020F0502020204030204"/>
                </a:rPr>
                <a:t>d</a:t>
              </a:r>
              <a:r>
                <a:rPr lang="en-US" sz="1600" kern="0" dirty="0">
                  <a:solidFill>
                    <a:sysClr val="windowText" lastClr="000000"/>
                  </a:solidFill>
                  <a:latin typeface="Calibri" panose="020F0502020204030204"/>
                </a:rPr>
                <a:t>-TLB</a:t>
              </a:r>
              <a:endParaRPr lang="en-US" sz="1600" kern="0" dirty="0">
                <a:solidFill>
                  <a:sysClr val="windowText" lastClr="000000"/>
                </a:solidFill>
                <a:latin typeface="Calibri" panose="020F0502020204030204"/>
              </a:endParaRPr>
            </a:p>
            <a:p>
              <a:pPr algn="ctr" eaLnBrk="1" fontAlgn="auto" hangingPunct="1">
                <a:spcBef>
                  <a:spcPts val="0"/>
                </a:spcBef>
                <a:spcAft>
                  <a:spcPts val="0"/>
                </a:spcAft>
                <a:buNone/>
                <a:defRPr/>
              </a:pPr>
              <a:r>
                <a:rPr lang="en-US" sz="1600" kern="0" dirty="0">
                  <a:solidFill>
                    <a:sysClr val="windowText" lastClr="000000"/>
                  </a:solidFill>
                  <a:latin typeface="Calibri" panose="020F0502020204030204"/>
                </a:rPr>
                <a:t>64 entries, 4-way</a:t>
              </a:r>
              <a:endParaRPr lang="en-US" sz="1600" kern="0" dirty="0">
                <a:solidFill>
                  <a:sysClr val="windowText" lastClr="000000"/>
                </a:solidFill>
                <a:latin typeface="Calibri" panose="020F0502020204030204"/>
              </a:endParaRPr>
            </a:p>
          </p:txBody>
        </p:sp>
        <p:sp>
          <p:nvSpPr>
            <p:cNvPr id="188" name="Rectangle 436"/>
            <p:cNvSpPr>
              <a:spLocks noChangeArrowheads="1"/>
            </p:cNvSpPr>
            <p:nvPr/>
          </p:nvSpPr>
          <p:spPr bwMode="auto">
            <a:xfrm>
              <a:off x="6045200" y="2469411"/>
              <a:ext cx="1824038" cy="470587"/>
            </a:xfrm>
            <a:prstGeom prst="rect">
              <a:avLst/>
            </a:prstGeom>
            <a:solidFill>
              <a:srgbClr val="F6D2D2"/>
            </a:solidFill>
            <a:ln w="12700">
              <a:solidFill>
                <a:srgbClr val="000000"/>
              </a:solidFill>
              <a:miter lim="800000"/>
            </a:ln>
            <a:effectLst>
              <a:outerShdw blurRad="50800" dist="38100" dir="2700000">
                <a:srgbClr val="000000">
                  <a:alpha val="43000"/>
                </a:srgbClr>
              </a:outerShdw>
            </a:effectLst>
          </p:spPr>
          <p:txBody>
            <a:bodyPr wrap="none" anchor="ctr"/>
            <a:lstStyle/>
            <a:p>
              <a:pPr algn="ctr" eaLnBrk="1" fontAlgn="auto" hangingPunct="1">
                <a:spcBef>
                  <a:spcPts val="0"/>
                </a:spcBef>
                <a:spcAft>
                  <a:spcPts val="0"/>
                </a:spcAft>
                <a:buNone/>
                <a:defRPr/>
              </a:pPr>
              <a:r>
                <a:rPr lang="en-US" sz="1600" kern="0" dirty="0">
                  <a:solidFill>
                    <a:sysClr val="windowText" lastClr="000000"/>
                  </a:solidFill>
                  <a:latin typeface="Calibri" panose="020F0502020204030204"/>
                </a:rPr>
                <a:t>L1 </a:t>
              </a:r>
              <a:r>
                <a:rPr lang="en-US" sz="1600" kern="0" dirty="0" err="1">
                  <a:solidFill>
                    <a:sysClr val="windowText" lastClr="000000"/>
                  </a:solidFill>
                  <a:latin typeface="Calibri" panose="020F0502020204030204"/>
                </a:rPr>
                <a:t>i</a:t>
              </a:r>
              <a:r>
                <a:rPr lang="en-US" sz="1600" kern="0" dirty="0">
                  <a:solidFill>
                    <a:sysClr val="windowText" lastClr="000000"/>
                  </a:solidFill>
                  <a:latin typeface="Calibri" panose="020F0502020204030204"/>
                </a:rPr>
                <a:t>-TLB</a:t>
              </a:r>
              <a:endParaRPr lang="en-US" sz="1600" kern="0" dirty="0">
                <a:solidFill>
                  <a:sysClr val="windowText" lastClr="000000"/>
                </a:solidFill>
                <a:latin typeface="Calibri" panose="020F0502020204030204"/>
              </a:endParaRPr>
            </a:p>
            <a:p>
              <a:pPr algn="ctr" eaLnBrk="1" fontAlgn="auto" hangingPunct="1">
                <a:spcBef>
                  <a:spcPts val="0"/>
                </a:spcBef>
                <a:spcAft>
                  <a:spcPts val="0"/>
                </a:spcAft>
                <a:buNone/>
                <a:defRPr/>
              </a:pPr>
              <a:r>
                <a:rPr lang="en-US" sz="1600" kern="0" dirty="0">
                  <a:solidFill>
                    <a:sysClr val="windowText" lastClr="000000"/>
                  </a:solidFill>
                  <a:latin typeface="Calibri" panose="020F0502020204030204"/>
                </a:rPr>
                <a:t>128 entries, 4-way</a:t>
              </a:r>
              <a:endParaRPr lang="en-US" sz="1600" kern="0" dirty="0">
                <a:solidFill>
                  <a:sysClr val="windowText" lastClr="000000"/>
                </a:solidFill>
                <a:latin typeface="Calibri" panose="020F0502020204030204"/>
              </a:endParaRPr>
            </a:p>
          </p:txBody>
        </p:sp>
        <p:sp>
          <p:nvSpPr>
            <p:cNvPr id="189" name="Rectangle 438"/>
            <p:cNvSpPr>
              <a:spLocks noChangeArrowheads="1"/>
            </p:cNvSpPr>
            <p:nvPr/>
          </p:nvSpPr>
          <p:spPr bwMode="auto">
            <a:xfrm>
              <a:off x="4394200" y="3232808"/>
              <a:ext cx="3157538" cy="470587"/>
            </a:xfrm>
            <a:prstGeom prst="rect">
              <a:avLst/>
            </a:prstGeom>
            <a:solidFill>
              <a:srgbClr val="F6D2D2"/>
            </a:solidFill>
            <a:ln w="12700">
              <a:solidFill>
                <a:srgbClr val="000000"/>
              </a:solidFill>
              <a:miter lim="800000"/>
            </a:ln>
            <a:effectLst>
              <a:outerShdw blurRad="50800" dist="38100" dir="2700000">
                <a:srgbClr val="000000">
                  <a:alpha val="43000"/>
                </a:srgbClr>
              </a:outerShdw>
            </a:effectLst>
          </p:spPr>
          <p:txBody>
            <a:bodyPr wrap="none" anchor="ctr"/>
            <a:lstStyle/>
            <a:p>
              <a:pPr algn="ctr" eaLnBrk="1" fontAlgn="auto" hangingPunct="1">
                <a:spcBef>
                  <a:spcPts val="0"/>
                </a:spcBef>
                <a:spcAft>
                  <a:spcPts val="0"/>
                </a:spcAft>
                <a:buNone/>
                <a:defRPr/>
              </a:pPr>
              <a:r>
                <a:rPr lang="en-US" sz="1600" kern="0">
                  <a:solidFill>
                    <a:sysClr val="windowText" lastClr="000000"/>
                  </a:solidFill>
                  <a:latin typeface="Calibri" panose="020F0502020204030204"/>
                </a:rPr>
                <a:t>L2  unified TLB</a:t>
              </a:r>
              <a:endParaRPr lang="en-US" sz="1600" kern="0">
                <a:solidFill>
                  <a:sysClr val="windowText" lastClr="000000"/>
                </a:solidFill>
                <a:latin typeface="Calibri" panose="020F0502020204030204"/>
              </a:endParaRPr>
            </a:p>
            <a:p>
              <a:pPr algn="ctr" eaLnBrk="1" fontAlgn="auto" hangingPunct="1">
                <a:spcBef>
                  <a:spcPts val="0"/>
                </a:spcBef>
                <a:spcAft>
                  <a:spcPts val="0"/>
                </a:spcAft>
                <a:buNone/>
                <a:defRPr/>
              </a:pPr>
              <a:r>
                <a:rPr lang="en-US" sz="1600" kern="0">
                  <a:solidFill>
                    <a:sysClr val="windowText" lastClr="000000"/>
                  </a:solidFill>
                  <a:latin typeface="Calibri" panose="020F0502020204030204"/>
                </a:rPr>
                <a:t>512 entries, 4-way</a:t>
              </a:r>
              <a:endParaRPr lang="en-US" sz="1600" kern="0">
                <a:solidFill>
                  <a:sysClr val="windowText" lastClr="000000"/>
                </a:solidFill>
                <a:latin typeface="Calibri" panose="020F0502020204030204"/>
              </a:endParaRPr>
            </a:p>
          </p:txBody>
        </p:sp>
        <p:sp>
          <p:nvSpPr>
            <p:cNvPr id="190" name="Line 439"/>
            <p:cNvSpPr>
              <a:spLocks noChangeShapeType="1"/>
            </p:cNvSpPr>
            <p:nvPr/>
          </p:nvSpPr>
          <p:spPr bwMode="auto">
            <a:xfrm>
              <a:off x="4983163" y="2945227"/>
              <a:ext cx="0" cy="282352"/>
            </a:xfrm>
            <a:prstGeom prst="line">
              <a:avLst/>
            </a:prstGeom>
            <a:noFill/>
            <a:ln w="12700">
              <a:solidFill>
                <a:srgbClr val="000000"/>
              </a:solidFill>
              <a:round/>
              <a:headEnd type="triangle" w="med" len="med"/>
              <a:tailEnd type="triangle" w="med" len="med"/>
            </a:ln>
            <a:effectLst/>
          </p:spPr>
          <p:txBody>
            <a:bodyPr wrap="none" anchor="ctr"/>
            <a:lstStyle/>
            <a:p>
              <a:pPr algn="ctr" eaLnBrk="1" fontAlgn="auto" hangingPunct="1">
                <a:spcBef>
                  <a:spcPts val="0"/>
                </a:spcBef>
                <a:spcAft>
                  <a:spcPts val="0"/>
                </a:spcAft>
                <a:buNone/>
                <a:defRPr/>
              </a:pPr>
              <a:endParaRPr lang="en-US" sz="1600" kern="0">
                <a:solidFill>
                  <a:sysClr val="windowText" lastClr="000000"/>
                </a:solidFill>
                <a:latin typeface="Calibri" panose="020F0502020204030204"/>
              </a:endParaRPr>
            </a:p>
          </p:txBody>
        </p:sp>
        <p:sp>
          <p:nvSpPr>
            <p:cNvPr id="191" name="Line 440"/>
            <p:cNvSpPr>
              <a:spLocks noChangeShapeType="1"/>
            </p:cNvSpPr>
            <p:nvPr/>
          </p:nvSpPr>
          <p:spPr bwMode="auto">
            <a:xfrm>
              <a:off x="6964363" y="2950456"/>
              <a:ext cx="0" cy="282352"/>
            </a:xfrm>
            <a:prstGeom prst="line">
              <a:avLst/>
            </a:prstGeom>
            <a:noFill/>
            <a:ln w="12700">
              <a:solidFill>
                <a:srgbClr val="000000"/>
              </a:solidFill>
              <a:round/>
              <a:headEnd type="triangle" w="med" len="med"/>
              <a:tailEnd type="triangle" w="med" len="med"/>
            </a:ln>
            <a:effectLst/>
          </p:spPr>
          <p:txBody>
            <a:bodyPr wrap="none" anchor="ctr"/>
            <a:lstStyle/>
            <a:p>
              <a:pPr algn="ctr" eaLnBrk="1" fontAlgn="auto" hangingPunct="1">
                <a:spcBef>
                  <a:spcPts val="0"/>
                </a:spcBef>
                <a:spcAft>
                  <a:spcPts val="0"/>
                </a:spcAft>
                <a:buNone/>
                <a:defRPr/>
              </a:pPr>
              <a:endParaRPr lang="en-US" sz="1600" kern="0">
                <a:solidFill>
                  <a:sysClr val="windowText" lastClr="000000"/>
                </a:solidFill>
                <a:latin typeface="Calibri" panose="020F0502020204030204"/>
              </a:endParaRPr>
            </a:p>
          </p:txBody>
        </p:sp>
        <p:sp>
          <p:nvSpPr>
            <p:cNvPr id="192" name="Rectangle 441"/>
            <p:cNvSpPr>
              <a:spLocks noChangeArrowheads="1"/>
            </p:cNvSpPr>
            <p:nvPr/>
          </p:nvSpPr>
          <p:spPr bwMode="auto">
            <a:xfrm>
              <a:off x="2201863" y="2479869"/>
              <a:ext cx="1481137" cy="470587"/>
            </a:xfrm>
            <a:prstGeom prst="rect">
              <a:avLst/>
            </a:prstGeom>
            <a:solidFill>
              <a:srgbClr val="F7F5CD"/>
            </a:solidFill>
            <a:ln w="12700">
              <a:solidFill>
                <a:srgbClr val="000000"/>
              </a:solidFill>
              <a:miter lim="800000"/>
            </a:ln>
            <a:effectLst>
              <a:outerShdw blurRad="50800" dist="38100" dir="2700000">
                <a:srgbClr val="000000">
                  <a:alpha val="43000"/>
                </a:srgbClr>
              </a:outerShdw>
            </a:effectLst>
          </p:spPr>
          <p:txBody>
            <a:bodyPr wrap="none" anchor="ctr"/>
            <a:lstStyle/>
            <a:p>
              <a:pPr algn="ctr" eaLnBrk="1" fontAlgn="auto" hangingPunct="1">
                <a:spcBef>
                  <a:spcPts val="0"/>
                </a:spcBef>
                <a:spcAft>
                  <a:spcPts val="0"/>
                </a:spcAft>
                <a:buNone/>
                <a:defRPr/>
              </a:pPr>
              <a:r>
                <a:rPr lang="en-US" sz="1600" kern="0">
                  <a:solidFill>
                    <a:sysClr val="windowText" lastClr="000000"/>
                  </a:solidFill>
                  <a:latin typeface="Calibri" panose="020F0502020204030204"/>
                </a:rPr>
                <a:t>L1 i-cache</a:t>
              </a:r>
              <a:endParaRPr lang="en-US" sz="1600" kern="0">
                <a:solidFill>
                  <a:sysClr val="windowText" lastClr="000000"/>
                </a:solidFill>
                <a:latin typeface="Calibri" panose="020F0502020204030204"/>
              </a:endParaRPr>
            </a:p>
            <a:p>
              <a:pPr algn="ctr" eaLnBrk="1" fontAlgn="auto" hangingPunct="1">
                <a:spcBef>
                  <a:spcPts val="0"/>
                </a:spcBef>
                <a:spcAft>
                  <a:spcPts val="0"/>
                </a:spcAft>
                <a:buNone/>
                <a:defRPr/>
              </a:pPr>
              <a:r>
                <a:rPr lang="en-US" sz="1600" kern="0">
                  <a:solidFill>
                    <a:sysClr val="windowText" lastClr="000000"/>
                  </a:solidFill>
                  <a:latin typeface="Calibri" panose="020F0502020204030204"/>
                </a:rPr>
                <a:t>32 KB, 8-way</a:t>
              </a:r>
              <a:endParaRPr lang="en-US" sz="1600" kern="0">
                <a:solidFill>
                  <a:sysClr val="windowText" lastClr="000000"/>
                </a:solidFill>
                <a:latin typeface="Calibri" panose="020F0502020204030204"/>
              </a:endParaRPr>
            </a:p>
          </p:txBody>
        </p:sp>
        <p:sp>
          <p:nvSpPr>
            <p:cNvPr id="193" name="Line 442"/>
            <p:cNvSpPr>
              <a:spLocks noChangeShapeType="1"/>
            </p:cNvSpPr>
            <p:nvPr/>
          </p:nvSpPr>
          <p:spPr bwMode="auto">
            <a:xfrm>
              <a:off x="4995863" y="2171373"/>
              <a:ext cx="0" cy="282352"/>
            </a:xfrm>
            <a:prstGeom prst="line">
              <a:avLst/>
            </a:prstGeom>
            <a:noFill/>
            <a:ln w="12700">
              <a:solidFill>
                <a:srgbClr val="000000"/>
              </a:solidFill>
              <a:round/>
              <a:headEnd type="triangle" w="med" len="med"/>
              <a:tailEnd type="triangle" w="med" len="med"/>
            </a:ln>
            <a:effectLst/>
          </p:spPr>
          <p:txBody>
            <a:bodyPr wrap="none" anchor="ctr"/>
            <a:lstStyle/>
            <a:p>
              <a:pPr algn="ctr" eaLnBrk="1" fontAlgn="auto" hangingPunct="1">
                <a:spcBef>
                  <a:spcPts val="0"/>
                </a:spcBef>
                <a:spcAft>
                  <a:spcPts val="0"/>
                </a:spcAft>
                <a:buNone/>
                <a:defRPr/>
              </a:pPr>
              <a:endParaRPr lang="en-US" sz="1600" kern="0">
                <a:solidFill>
                  <a:sysClr val="windowText" lastClr="000000"/>
                </a:solidFill>
                <a:latin typeface="Calibri" panose="020F0502020204030204"/>
              </a:endParaRPr>
            </a:p>
          </p:txBody>
        </p:sp>
        <p:sp>
          <p:nvSpPr>
            <p:cNvPr id="194" name="Line 444"/>
            <p:cNvSpPr>
              <a:spLocks noChangeShapeType="1"/>
            </p:cNvSpPr>
            <p:nvPr/>
          </p:nvSpPr>
          <p:spPr bwMode="auto">
            <a:xfrm>
              <a:off x="6964363" y="2187059"/>
              <a:ext cx="0" cy="282352"/>
            </a:xfrm>
            <a:prstGeom prst="line">
              <a:avLst/>
            </a:prstGeom>
            <a:noFill/>
            <a:ln w="12700">
              <a:solidFill>
                <a:srgbClr val="000000"/>
              </a:solidFill>
              <a:round/>
              <a:headEnd type="triangle" w="med" len="med"/>
            </a:ln>
            <a:effectLst/>
          </p:spPr>
          <p:txBody>
            <a:bodyPr wrap="none" anchor="ctr"/>
            <a:lstStyle/>
            <a:p>
              <a:pPr algn="ctr" eaLnBrk="1" fontAlgn="auto" hangingPunct="1">
                <a:spcBef>
                  <a:spcPts val="0"/>
                </a:spcBef>
                <a:spcAft>
                  <a:spcPts val="0"/>
                </a:spcAft>
                <a:buNone/>
                <a:defRPr/>
              </a:pPr>
              <a:endParaRPr lang="en-US" sz="1600" kern="0">
                <a:solidFill>
                  <a:sysClr val="windowText" lastClr="000000"/>
                </a:solidFill>
                <a:latin typeface="Calibri" panose="020F0502020204030204"/>
              </a:endParaRPr>
            </a:p>
          </p:txBody>
        </p:sp>
        <p:sp>
          <p:nvSpPr>
            <p:cNvPr id="195" name="Rectangle 445"/>
            <p:cNvSpPr>
              <a:spLocks noChangeArrowheads="1"/>
            </p:cNvSpPr>
            <p:nvPr/>
          </p:nvSpPr>
          <p:spPr bwMode="auto">
            <a:xfrm>
              <a:off x="4813300" y="1716472"/>
              <a:ext cx="2336800" cy="470587"/>
            </a:xfrm>
            <a:prstGeom prst="rect">
              <a:avLst/>
            </a:prstGeom>
            <a:solidFill>
              <a:srgbClr val="E0E0E0"/>
            </a:solidFill>
            <a:ln w="12700">
              <a:solidFill>
                <a:srgbClr val="000000"/>
              </a:solidFill>
              <a:miter lim="800000"/>
            </a:ln>
            <a:effectLst>
              <a:outerShdw blurRad="50800" dist="38100" dir="2700000">
                <a:srgbClr val="000000">
                  <a:alpha val="43000"/>
                </a:srgbClr>
              </a:outerShdw>
            </a:effectLst>
          </p:spPr>
          <p:txBody>
            <a:bodyPr wrap="none" anchor="ctr"/>
            <a:lstStyle/>
            <a:p>
              <a:pPr algn="ctr" eaLnBrk="1" fontAlgn="auto" hangingPunct="1">
                <a:spcBef>
                  <a:spcPts val="0"/>
                </a:spcBef>
                <a:spcAft>
                  <a:spcPts val="0"/>
                </a:spcAft>
                <a:buNone/>
                <a:defRPr/>
              </a:pPr>
              <a:r>
                <a:rPr lang="en-US" sz="1600" kern="0" dirty="0">
                  <a:solidFill>
                    <a:sysClr val="windowText" lastClr="000000"/>
                  </a:solidFill>
                  <a:latin typeface="Calibri" panose="020F0502020204030204"/>
                </a:rPr>
                <a:t>MMU </a:t>
              </a:r>
              <a:endParaRPr lang="en-US" sz="1600" kern="0" dirty="0">
                <a:solidFill>
                  <a:sysClr val="windowText" lastClr="000000"/>
                </a:solidFill>
                <a:latin typeface="Calibri" panose="020F0502020204030204"/>
              </a:endParaRPr>
            </a:p>
            <a:p>
              <a:pPr algn="ctr" eaLnBrk="1" fontAlgn="auto" hangingPunct="1">
                <a:spcBef>
                  <a:spcPts val="0"/>
                </a:spcBef>
                <a:spcAft>
                  <a:spcPts val="0"/>
                </a:spcAft>
                <a:buNone/>
                <a:defRPr/>
              </a:pPr>
              <a:r>
                <a:rPr lang="en-US" sz="1600" kern="0" dirty="0">
                  <a:solidFill>
                    <a:sysClr val="windowText" lastClr="000000"/>
                  </a:solidFill>
                  <a:latin typeface="Calibri" panose="020F0502020204030204"/>
                </a:rPr>
                <a:t>(</a:t>
              </a:r>
              <a:r>
                <a:rPr lang="en-US" sz="1600" kern="0" dirty="0" err="1">
                  <a:solidFill>
                    <a:sysClr val="windowText" lastClr="000000"/>
                  </a:solidFill>
                  <a:latin typeface="Calibri" panose="020F0502020204030204"/>
                </a:rPr>
                <a:t>addr</a:t>
              </a:r>
              <a:r>
                <a:rPr lang="en-US" sz="1600" kern="0" dirty="0">
                  <a:solidFill>
                    <a:sysClr val="windowText" lastClr="000000"/>
                  </a:solidFill>
                  <a:latin typeface="Calibri" panose="020F0502020204030204"/>
                </a:rPr>
                <a:t> translation)</a:t>
              </a:r>
              <a:endParaRPr lang="en-US" sz="1600" kern="0" dirty="0">
                <a:solidFill>
                  <a:sysClr val="windowText" lastClr="000000"/>
                </a:solidFill>
                <a:latin typeface="Calibri" panose="020F0502020204030204"/>
              </a:endParaRPr>
            </a:p>
          </p:txBody>
        </p:sp>
        <p:sp>
          <p:nvSpPr>
            <p:cNvPr id="196" name="Rectangle 450"/>
            <p:cNvSpPr>
              <a:spLocks noChangeArrowheads="1"/>
            </p:cNvSpPr>
            <p:nvPr/>
          </p:nvSpPr>
          <p:spPr bwMode="auto">
            <a:xfrm>
              <a:off x="2405063" y="1706014"/>
              <a:ext cx="1054100" cy="470587"/>
            </a:xfrm>
            <a:prstGeom prst="rect">
              <a:avLst/>
            </a:prstGeom>
            <a:solidFill>
              <a:srgbClr val="E0E0E0"/>
            </a:solidFill>
            <a:ln w="12700">
              <a:solidFill>
                <a:srgbClr val="000000"/>
              </a:solidFill>
              <a:miter lim="800000"/>
            </a:ln>
            <a:effectLst>
              <a:outerShdw blurRad="50800" dist="38100" dir="2700000">
                <a:srgbClr val="000000">
                  <a:alpha val="43000"/>
                </a:srgbClr>
              </a:outerShdw>
            </a:effectLst>
          </p:spPr>
          <p:txBody>
            <a:bodyPr wrap="none" anchor="ctr"/>
            <a:lstStyle/>
            <a:p>
              <a:pPr algn="ctr" eaLnBrk="1" fontAlgn="auto" hangingPunct="1">
                <a:spcBef>
                  <a:spcPts val="0"/>
                </a:spcBef>
                <a:spcAft>
                  <a:spcPts val="0"/>
                </a:spcAft>
                <a:buNone/>
                <a:defRPr/>
              </a:pPr>
              <a:r>
                <a:rPr lang="en-US" sz="1600" kern="0">
                  <a:solidFill>
                    <a:sysClr val="windowText" lastClr="000000"/>
                  </a:solidFill>
                  <a:latin typeface="Calibri" panose="020F0502020204030204"/>
                </a:rPr>
                <a:t>Instruction</a:t>
              </a:r>
              <a:endParaRPr lang="en-US" sz="1600" kern="0">
                <a:solidFill>
                  <a:sysClr val="windowText" lastClr="000000"/>
                </a:solidFill>
                <a:latin typeface="Calibri" panose="020F0502020204030204"/>
              </a:endParaRPr>
            </a:p>
            <a:p>
              <a:pPr algn="ctr" eaLnBrk="1" fontAlgn="auto" hangingPunct="1">
                <a:spcBef>
                  <a:spcPts val="0"/>
                </a:spcBef>
                <a:spcAft>
                  <a:spcPts val="0"/>
                </a:spcAft>
                <a:buNone/>
                <a:defRPr/>
              </a:pPr>
              <a:r>
                <a:rPr lang="en-US" sz="1600" kern="0">
                  <a:solidFill>
                    <a:sysClr val="windowText" lastClr="000000"/>
                  </a:solidFill>
                  <a:latin typeface="Calibri" panose="020F0502020204030204"/>
                </a:rPr>
                <a:t>fetch</a:t>
              </a:r>
              <a:endParaRPr lang="en-US" sz="1600" kern="0">
                <a:solidFill>
                  <a:sysClr val="windowText" lastClr="000000"/>
                </a:solidFill>
                <a:latin typeface="Calibri" panose="020F0502020204030204"/>
              </a:endParaRPr>
            </a:p>
          </p:txBody>
        </p:sp>
        <p:sp>
          <p:nvSpPr>
            <p:cNvPr id="197" name="Rectangle 452"/>
            <p:cNvSpPr>
              <a:spLocks noChangeArrowheads="1"/>
            </p:cNvSpPr>
            <p:nvPr/>
          </p:nvSpPr>
          <p:spPr bwMode="auto">
            <a:xfrm>
              <a:off x="368300" y="1632812"/>
              <a:ext cx="7607300" cy="3116334"/>
            </a:xfrm>
            <a:prstGeom prst="rect">
              <a:avLst/>
            </a:prstGeom>
            <a:noFill/>
            <a:ln w="12700">
              <a:solidFill>
                <a:srgbClr val="000000"/>
              </a:solidFill>
              <a:miter lim="800000"/>
            </a:ln>
            <a:effectLst/>
          </p:spPr>
          <p:txBody>
            <a:bodyPr wrap="none" anchor="ctr"/>
            <a:lstStyle/>
            <a:p>
              <a:pPr algn="ctr" eaLnBrk="1" fontAlgn="auto" hangingPunct="1">
                <a:spcBef>
                  <a:spcPts val="0"/>
                </a:spcBef>
                <a:spcAft>
                  <a:spcPts val="0"/>
                </a:spcAft>
                <a:buNone/>
                <a:defRPr/>
              </a:pPr>
              <a:endParaRPr lang="en-US" sz="1600" kern="0">
                <a:solidFill>
                  <a:sysClr val="windowText" lastClr="000000"/>
                </a:solidFill>
                <a:latin typeface="Calibri" panose="020F0502020204030204"/>
              </a:endParaRPr>
            </a:p>
          </p:txBody>
        </p:sp>
        <p:sp>
          <p:nvSpPr>
            <p:cNvPr id="198" name="Text Box 458"/>
            <p:cNvSpPr txBox="1">
              <a:spLocks noChangeArrowheads="1"/>
            </p:cNvSpPr>
            <p:nvPr/>
          </p:nvSpPr>
          <p:spPr bwMode="auto">
            <a:xfrm>
              <a:off x="251289" y="1316922"/>
              <a:ext cx="1196511" cy="303416"/>
            </a:xfrm>
            <a:prstGeom prst="rect">
              <a:avLst/>
            </a:prstGeom>
            <a:noFill/>
            <a:ln w="12700">
              <a:noFill/>
              <a:miter lim="800000"/>
            </a:ln>
            <a:effectLst/>
          </p:spPr>
          <p:txBody>
            <a:bodyPr wrap="square">
              <a:spAutoFit/>
            </a:bodyPr>
            <a:lstStyle/>
            <a:p>
              <a:pPr eaLnBrk="1" fontAlgn="auto" hangingPunct="1">
                <a:spcBef>
                  <a:spcPts val="0"/>
                </a:spcBef>
                <a:spcAft>
                  <a:spcPts val="0"/>
                </a:spcAft>
                <a:buNone/>
                <a:defRPr/>
              </a:pPr>
              <a:r>
                <a:rPr lang="en-US" sz="1600" kern="0" dirty="0">
                  <a:solidFill>
                    <a:sysClr val="windowText" lastClr="000000"/>
                  </a:solidFill>
                  <a:latin typeface="Calibri" panose="020F0502020204030204"/>
                </a:rPr>
                <a:t>Core x4</a:t>
              </a:r>
              <a:endParaRPr lang="en-US" sz="1600" kern="0" dirty="0">
                <a:solidFill>
                  <a:sysClr val="windowText" lastClr="000000"/>
                </a:solidFill>
                <a:latin typeface="Calibri" panose="020F0502020204030204"/>
              </a:endParaRPr>
            </a:p>
          </p:txBody>
        </p:sp>
        <p:sp>
          <p:nvSpPr>
            <p:cNvPr id="199" name="Rectangle 459"/>
            <p:cNvSpPr>
              <a:spLocks noChangeArrowheads="1"/>
            </p:cNvSpPr>
            <p:nvPr/>
          </p:nvSpPr>
          <p:spPr bwMode="auto">
            <a:xfrm>
              <a:off x="4216400" y="4928230"/>
              <a:ext cx="3441700" cy="755306"/>
            </a:xfrm>
            <a:prstGeom prst="rect">
              <a:avLst/>
            </a:prstGeom>
            <a:solidFill>
              <a:srgbClr val="E0E0E0"/>
            </a:solidFill>
            <a:ln w="12700">
              <a:solidFill>
                <a:srgbClr val="000000"/>
              </a:solidFill>
              <a:miter lim="800000"/>
            </a:ln>
            <a:effectLst>
              <a:outerShdw blurRad="50800" dist="38100" dir="2700000">
                <a:srgbClr val="000000">
                  <a:alpha val="43000"/>
                </a:srgbClr>
              </a:outerShdw>
            </a:effectLst>
          </p:spPr>
          <p:txBody>
            <a:bodyPr anchor="ctr"/>
            <a:lstStyle/>
            <a:p>
              <a:pPr algn="ctr" eaLnBrk="1" fontAlgn="auto" hangingPunct="1">
                <a:spcBef>
                  <a:spcPts val="0"/>
                </a:spcBef>
                <a:spcAft>
                  <a:spcPts val="0"/>
                </a:spcAft>
                <a:buNone/>
                <a:defRPr/>
              </a:pPr>
              <a:r>
                <a:rPr lang="en-US" sz="1600" kern="0" dirty="0">
                  <a:solidFill>
                    <a:sysClr val="windowText" lastClr="000000"/>
                  </a:solidFill>
                  <a:latin typeface="Calibri" panose="020F0502020204030204"/>
                </a:rPr>
                <a:t>DDR3 Memory controller</a:t>
              </a:r>
              <a:endParaRPr lang="en-US" sz="1600" kern="0" dirty="0">
                <a:solidFill>
                  <a:sysClr val="windowText" lastClr="000000"/>
                </a:solidFill>
                <a:latin typeface="Calibri" panose="020F0502020204030204"/>
              </a:endParaRPr>
            </a:p>
            <a:p>
              <a:pPr algn="ctr" eaLnBrk="1" fontAlgn="auto" hangingPunct="1">
                <a:spcBef>
                  <a:spcPts val="0"/>
                </a:spcBef>
                <a:spcAft>
                  <a:spcPts val="0"/>
                </a:spcAft>
                <a:buNone/>
                <a:defRPr/>
              </a:pPr>
              <a:r>
                <a:rPr lang="en-US" sz="1600" kern="0" dirty="0">
                  <a:solidFill>
                    <a:sysClr val="windowText" lastClr="000000"/>
                  </a:solidFill>
                  <a:latin typeface="Calibri" panose="020F0502020204030204"/>
                </a:rPr>
                <a:t>3 </a:t>
              </a:r>
              <a:r>
                <a:rPr lang="en-US" sz="1600" kern="0" dirty="0" err="1">
                  <a:solidFill>
                    <a:sysClr val="windowText" lastClr="000000"/>
                  </a:solidFill>
                  <a:latin typeface="Calibri" panose="020F0502020204030204"/>
                </a:rPr>
                <a:t>x</a:t>
              </a:r>
              <a:r>
                <a:rPr lang="en-US" sz="1600" kern="0" dirty="0">
                  <a:solidFill>
                    <a:sysClr val="windowText" lastClr="000000"/>
                  </a:solidFill>
                  <a:latin typeface="Calibri" panose="020F0502020204030204"/>
                </a:rPr>
                <a:t> 64 bit @ 10.66 GB/</a:t>
              </a:r>
              <a:r>
                <a:rPr lang="en-US" sz="1600" kern="0" dirty="0" err="1">
                  <a:solidFill>
                    <a:sysClr val="windowText" lastClr="000000"/>
                  </a:solidFill>
                  <a:latin typeface="Calibri" panose="020F0502020204030204"/>
                </a:rPr>
                <a:t>s</a:t>
              </a:r>
              <a:endParaRPr lang="en-US" sz="1600" kern="0" dirty="0">
                <a:solidFill>
                  <a:sysClr val="windowText" lastClr="000000"/>
                </a:solidFill>
                <a:latin typeface="Calibri" panose="020F0502020204030204"/>
              </a:endParaRPr>
            </a:p>
            <a:p>
              <a:pPr algn="ctr" eaLnBrk="1" fontAlgn="auto" hangingPunct="1">
                <a:spcBef>
                  <a:spcPts val="0"/>
                </a:spcBef>
                <a:spcAft>
                  <a:spcPts val="0"/>
                </a:spcAft>
                <a:buNone/>
                <a:defRPr/>
              </a:pPr>
              <a:r>
                <a:rPr lang="en-US" sz="1600" kern="0" dirty="0">
                  <a:solidFill>
                    <a:sysClr val="windowText" lastClr="000000"/>
                  </a:solidFill>
                  <a:latin typeface="Calibri" panose="020F0502020204030204"/>
                </a:rPr>
                <a:t>32 GB/</a:t>
              </a:r>
              <a:r>
                <a:rPr lang="en-US" sz="1600" kern="0" dirty="0" err="1">
                  <a:solidFill>
                    <a:sysClr val="windowText" lastClr="000000"/>
                  </a:solidFill>
                  <a:latin typeface="Calibri" panose="020F0502020204030204"/>
                </a:rPr>
                <a:t>s</a:t>
              </a:r>
              <a:r>
                <a:rPr lang="en-US" sz="1600" kern="0" dirty="0">
                  <a:solidFill>
                    <a:sysClr val="windowText" lastClr="000000"/>
                  </a:solidFill>
                  <a:latin typeface="Calibri" panose="020F0502020204030204"/>
                </a:rPr>
                <a:t> total (shared by all cores)</a:t>
              </a:r>
              <a:endParaRPr lang="en-US" sz="1600" kern="0" dirty="0">
                <a:solidFill>
                  <a:sysClr val="windowText" lastClr="000000"/>
                </a:solidFill>
                <a:latin typeface="Calibri" panose="020F0502020204030204"/>
              </a:endParaRPr>
            </a:p>
          </p:txBody>
        </p:sp>
        <p:sp>
          <p:nvSpPr>
            <p:cNvPr id="200" name="Rectangle 460"/>
            <p:cNvSpPr>
              <a:spLocks noChangeArrowheads="1"/>
            </p:cNvSpPr>
            <p:nvPr/>
          </p:nvSpPr>
          <p:spPr bwMode="auto">
            <a:xfrm>
              <a:off x="139700" y="1340002"/>
              <a:ext cx="8064500" cy="4548920"/>
            </a:xfrm>
            <a:prstGeom prst="rect">
              <a:avLst/>
            </a:prstGeom>
            <a:noFill/>
            <a:ln w="12700">
              <a:solidFill>
                <a:srgbClr val="000000"/>
              </a:solidFill>
              <a:prstDash val="dash"/>
              <a:miter lim="800000"/>
            </a:ln>
            <a:effectLst/>
          </p:spPr>
          <p:txBody>
            <a:bodyPr wrap="none" anchor="ctr"/>
            <a:lstStyle/>
            <a:p>
              <a:pPr algn="ctr" eaLnBrk="1" fontAlgn="auto" hangingPunct="1">
                <a:spcBef>
                  <a:spcPts val="0"/>
                </a:spcBef>
                <a:spcAft>
                  <a:spcPts val="0"/>
                </a:spcAft>
                <a:buNone/>
                <a:defRPr/>
              </a:pPr>
              <a:endParaRPr lang="en-US" sz="1600" kern="0">
                <a:solidFill>
                  <a:sysClr val="windowText" lastClr="000000"/>
                </a:solidFill>
                <a:latin typeface="Calibri" panose="020F0502020204030204"/>
              </a:endParaRPr>
            </a:p>
          </p:txBody>
        </p:sp>
        <p:sp>
          <p:nvSpPr>
            <p:cNvPr id="201" name="Rectangle 462"/>
            <p:cNvSpPr>
              <a:spLocks noChangeArrowheads="1"/>
            </p:cNvSpPr>
            <p:nvPr/>
          </p:nvSpPr>
          <p:spPr bwMode="auto">
            <a:xfrm>
              <a:off x="5422900" y="3923003"/>
              <a:ext cx="2328863" cy="648365"/>
            </a:xfrm>
            <a:prstGeom prst="rect">
              <a:avLst/>
            </a:prstGeom>
            <a:solidFill>
              <a:srgbClr val="E0E0E0"/>
            </a:solidFill>
            <a:ln w="12700">
              <a:solidFill>
                <a:srgbClr val="000000"/>
              </a:solidFill>
              <a:miter lim="800000"/>
            </a:ln>
            <a:effectLst>
              <a:outerShdw blurRad="50800" dist="38100" dir="2700000">
                <a:srgbClr val="000000">
                  <a:alpha val="43000"/>
                </a:srgbClr>
              </a:outerShdw>
            </a:effectLst>
          </p:spPr>
          <p:txBody>
            <a:bodyPr anchor="ctr"/>
            <a:lstStyle/>
            <a:p>
              <a:pPr algn="ctr" eaLnBrk="1" fontAlgn="auto" hangingPunct="1">
                <a:spcBef>
                  <a:spcPts val="0"/>
                </a:spcBef>
                <a:spcAft>
                  <a:spcPts val="0"/>
                </a:spcAft>
                <a:buNone/>
                <a:defRPr/>
              </a:pPr>
              <a:r>
                <a:rPr lang="en-US" sz="1600" kern="0" dirty="0" err="1">
                  <a:solidFill>
                    <a:sysClr val="windowText" lastClr="000000"/>
                  </a:solidFill>
                  <a:latin typeface="Calibri" panose="020F0502020204030204"/>
                </a:rPr>
                <a:t>QuickPath</a:t>
              </a:r>
              <a:r>
                <a:rPr lang="en-US" sz="1600" kern="0" dirty="0">
                  <a:solidFill>
                    <a:sysClr val="windowText" lastClr="000000"/>
                  </a:solidFill>
                  <a:latin typeface="Calibri" panose="020F0502020204030204"/>
                </a:rPr>
                <a:t> interconnect</a:t>
              </a:r>
              <a:endParaRPr lang="en-US" sz="1600" kern="0" dirty="0">
                <a:solidFill>
                  <a:sysClr val="windowText" lastClr="000000"/>
                </a:solidFill>
                <a:latin typeface="Calibri" panose="020F0502020204030204"/>
              </a:endParaRPr>
            </a:p>
            <a:p>
              <a:pPr algn="ctr" eaLnBrk="1" fontAlgn="auto" hangingPunct="1">
                <a:spcBef>
                  <a:spcPts val="0"/>
                </a:spcBef>
                <a:spcAft>
                  <a:spcPts val="0"/>
                </a:spcAft>
                <a:buNone/>
                <a:defRPr/>
              </a:pPr>
              <a:r>
                <a:rPr lang="en-US" sz="1600" kern="0" dirty="0">
                  <a:solidFill>
                    <a:sysClr val="windowText" lastClr="000000"/>
                  </a:solidFill>
                  <a:latin typeface="Calibri" panose="020F0502020204030204"/>
                </a:rPr>
                <a:t>4 links @ 25.6 GB/</a:t>
              </a:r>
              <a:r>
                <a:rPr lang="en-US" sz="1600" kern="0" dirty="0" err="1">
                  <a:solidFill>
                    <a:sysClr val="windowText" lastClr="000000"/>
                  </a:solidFill>
                  <a:latin typeface="Calibri" panose="020F0502020204030204"/>
                </a:rPr>
                <a:t>s</a:t>
              </a:r>
              <a:r>
                <a:rPr lang="en-US" sz="1600" kern="0" dirty="0">
                  <a:solidFill>
                    <a:sysClr val="windowText" lastClr="000000"/>
                  </a:solidFill>
                  <a:latin typeface="Calibri" panose="020F0502020204030204"/>
                </a:rPr>
                <a:t> each</a:t>
              </a:r>
              <a:endParaRPr lang="en-US" sz="1600" kern="0" dirty="0">
                <a:solidFill>
                  <a:sysClr val="windowText" lastClr="000000"/>
                </a:solidFill>
                <a:latin typeface="Calibri" panose="020F0502020204030204"/>
              </a:endParaRPr>
            </a:p>
          </p:txBody>
        </p:sp>
        <p:sp>
          <p:nvSpPr>
            <p:cNvPr id="202" name="Line 464"/>
            <p:cNvSpPr>
              <a:spLocks noChangeShapeType="1"/>
            </p:cNvSpPr>
            <p:nvPr/>
          </p:nvSpPr>
          <p:spPr bwMode="auto">
            <a:xfrm>
              <a:off x="2074863" y="3682481"/>
              <a:ext cx="0" cy="1233984"/>
            </a:xfrm>
            <a:prstGeom prst="line">
              <a:avLst/>
            </a:prstGeom>
            <a:noFill/>
            <a:ln w="12700">
              <a:solidFill>
                <a:srgbClr val="000000"/>
              </a:solidFill>
              <a:round/>
              <a:headEnd type="triangle" w="med" len="med"/>
              <a:tailEnd type="triangle" w="med" len="med"/>
            </a:ln>
            <a:effectLst/>
          </p:spPr>
          <p:txBody>
            <a:bodyPr wrap="none" anchor="ctr"/>
            <a:lstStyle/>
            <a:p>
              <a:pPr algn="ctr" eaLnBrk="1" fontAlgn="auto" hangingPunct="1">
                <a:spcBef>
                  <a:spcPts val="0"/>
                </a:spcBef>
                <a:spcAft>
                  <a:spcPts val="0"/>
                </a:spcAft>
                <a:buNone/>
                <a:defRPr/>
              </a:pPr>
              <a:endParaRPr lang="en-US" sz="1600" kern="0">
                <a:solidFill>
                  <a:sysClr val="windowText" lastClr="000000"/>
                </a:solidFill>
                <a:latin typeface="Calibri" panose="020F0502020204030204"/>
              </a:endParaRPr>
            </a:p>
          </p:txBody>
        </p:sp>
        <p:sp>
          <p:nvSpPr>
            <p:cNvPr id="203" name="Line 474"/>
            <p:cNvSpPr>
              <a:spLocks noChangeShapeType="1"/>
            </p:cNvSpPr>
            <p:nvPr/>
          </p:nvSpPr>
          <p:spPr bwMode="auto">
            <a:xfrm flipH="1">
              <a:off x="5805488" y="5683536"/>
              <a:ext cx="7937" cy="433986"/>
            </a:xfrm>
            <a:prstGeom prst="line">
              <a:avLst/>
            </a:prstGeom>
            <a:noFill/>
            <a:ln w="12700">
              <a:solidFill>
                <a:srgbClr val="000000"/>
              </a:solidFill>
              <a:round/>
              <a:headEnd type="triangle" w="med" len="med"/>
              <a:tailEnd type="triangle" w="med" len="med"/>
            </a:ln>
            <a:effectLst/>
          </p:spPr>
          <p:txBody>
            <a:bodyPr wrap="none" anchor="ctr"/>
            <a:lstStyle/>
            <a:p>
              <a:pPr algn="ctr" eaLnBrk="1" fontAlgn="auto" hangingPunct="1">
                <a:spcBef>
                  <a:spcPts val="0"/>
                </a:spcBef>
                <a:spcAft>
                  <a:spcPts val="0"/>
                </a:spcAft>
                <a:buNone/>
                <a:defRPr/>
              </a:pPr>
              <a:endParaRPr lang="en-US" sz="1600" kern="0">
                <a:solidFill>
                  <a:sysClr val="windowText" lastClr="000000"/>
                </a:solidFill>
                <a:latin typeface="Calibri" panose="020F0502020204030204"/>
              </a:endParaRPr>
            </a:p>
          </p:txBody>
        </p:sp>
        <p:sp>
          <p:nvSpPr>
            <p:cNvPr id="204" name="Line 475"/>
            <p:cNvSpPr>
              <a:spLocks noChangeShapeType="1"/>
            </p:cNvSpPr>
            <p:nvPr/>
          </p:nvSpPr>
          <p:spPr bwMode="auto">
            <a:xfrm>
              <a:off x="5965825" y="5683536"/>
              <a:ext cx="0" cy="433986"/>
            </a:xfrm>
            <a:prstGeom prst="line">
              <a:avLst/>
            </a:prstGeom>
            <a:noFill/>
            <a:ln w="12700">
              <a:solidFill>
                <a:srgbClr val="000000"/>
              </a:solidFill>
              <a:round/>
              <a:headEnd type="triangle" w="med" len="med"/>
              <a:tailEnd type="triangle" w="med" len="med"/>
            </a:ln>
            <a:effectLst/>
          </p:spPr>
          <p:txBody>
            <a:bodyPr wrap="none" anchor="ctr"/>
            <a:lstStyle/>
            <a:p>
              <a:pPr algn="ctr" eaLnBrk="1" fontAlgn="auto" hangingPunct="1">
                <a:spcBef>
                  <a:spcPts val="0"/>
                </a:spcBef>
                <a:spcAft>
                  <a:spcPts val="0"/>
                </a:spcAft>
                <a:buNone/>
                <a:defRPr/>
              </a:pPr>
              <a:endParaRPr lang="en-US" sz="1600" kern="0">
                <a:solidFill>
                  <a:sysClr val="windowText" lastClr="000000"/>
                </a:solidFill>
                <a:latin typeface="Calibri" panose="020F0502020204030204"/>
              </a:endParaRPr>
            </a:p>
          </p:txBody>
        </p:sp>
        <p:sp>
          <p:nvSpPr>
            <p:cNvPr id="205" name="Line 476"/>
            <p:cNvSpPr>
              <a:spLocks noChangeShapeType="1"/>
            </p:cNvSpPr>
            <p:nvPr/>
          </p:nvSpPr>
          <p:spPr bwMode="auto">
            <a:xfrm>
              <a:off x="6118225" y="5675693"/>
              <a:ext cx="0" cy="441829"/>
            </a:xfrm>
            <a:prstGeom prst="line">
              <a:avLst/>
            </a:prstGeom>
            <a:noFill/>
            <a:ln w="12700">
              <a:solidFill>
                <a:srgbClr val="000000"/>
              </a:solidFill>
              <a:round/>
              <a:headEnd type="triangle" w="med" len="med"/>
              <a:tailEnd type="triangle" w="med" len="med"/>
            </a:ln>
            <a:effectLst/>
          </p:spPr>
          <p:txBody>
            <a:bodyPr wrap="none" anchor="ctr"/>
            <a:lstStyle/>
            <a:p>
              <a:pPr algn="ctr" eaLnBrk="1" fontAlgn="auto" hangingPunct="1">
                <a:spcBef>
                  <a:spcPts val="0"/>
                </a:spcBef>
                <a:spcAft>
                  <a:spcPts val="0"/>
                </a:spcAft>
                <a:buNone/>
                <a:defRPr/>
              </a:pPr>
              <a:endParaRPr lang="en-US" sz="1600" kern="0">
                <a:solidFill>
                  <a:sysClr val="windowText" lastClr="000000"/>
                </a:solidFill>
                <a:latin typeface="Calibri" panose="020F0502020204030204"/>
              </a:endParaRPr>
            </a:p>
          </p:txBody>
        </p:sp>
        <p:sp>
          <p:nvSpPr>
            <p:cNvPr id="206" name="Line 479"/>
            <p:cNvSpPr>
              <a:spLocks noChangeShapeType="1"/>
            </p:cNvSpPr>
            <p:nvPr/>
          </p:nvSpPr>
          <p:spPr bwMode="auto">
            <a:xfrm>
              <a:off x="4957763" y="3703396"/>
              <a:ext cx="0" cy="1223527"/>
            </a:xfrm>
            <a:prstGeom prst="line">
              <a:avLst/>
            </a:prstGeom>
            <a:noFill/>
            <a:ln w="12700">
              <a:solidFill>
                <a:srgbClr val="000000"/>
              </a:solidFill>
              <a:round/>
              <a:headEnd type="triangle" w="med" len="med"/>
              <a:tailEnd type="triangle" w="med" len="med"/>
            </a:ln>
            <a:effectLst/>
          </p:spPr>
          <p:txBody>
            <a:bodyPr wrap="none" anchor="ctr"/>
            <a:lstStyle/>
            <a:p>
              <a:pPr algn="ctr" eaLnBrk="1" fontAlgn="auto" hangingPunct="1">
                <a:spcBef>
                  <a:spcPts val="0"/>
                </a:spcBef>
                <a:spcAft>
                  <a:spcPts val="0"/>
                </a:spcAft>
                <a:buNone/>
                <a:defRPr/>
              </a:pPr>
              <a:endParaRPr lang="en-US" sz="1600" kern="0">
                <a:solidFill>
                  <a:sysClr val="windowText" lastClr="000000"/>
                </a:solidFill>
                <a:latin typeface="Calibri" panose="020F0502020204030204"/>
              </a:endParaRPr>
            </a:p>
          </p:txBody>
        </p:sp>
        <p:sp>
          <p:nvSpPr>
            <p:cNvPr id="207" name="Text Box 497"/>
            <p:cNvSpPr txBox="1">
              <a:spLocks noChangeArrowheads="1"/>
            </p:cNvSpPr>
            <p:nvPr/>
          </p:nvSpPr>
          <p:spPr bwMode="auto">
            <a:xfrm>
              <a:off x="8331200" y="3755322"/>
              <a:ext cx="965200" cy="510909"/>
            </a:xfrm>
            <a:prstGeom prst="rect">
              <a:avLst/>
            </a:prstGeom>
            <a:noFill/>
            <a:ln w="12700">
              <a:noFill/>
              <a:miter lim="800000"/>
            </a:ln>
            <a:effectLst/>
          </p:spPr>
          <p:txBody>
            <a:bodyPr wrap="square">
              <a:spAutoFit/>
            </a:bodyPr>
            <a:lstStyle/>
            <a:p>
              <a:pPr eaLnBrk="1" fontAlgn="auto" hangingPunct="1">
                <a:spcBef>
                  <a:spcPts val="0"/>
                </a:spcBef>
                <a:spcAft>
                  <a:spcPts val="0"/>
                </a:spcAft>
                <a:buNone/>
                <a:defRPr/>
              </a:pPr>
              <a:r>
                <a:rPr lang="en-US" sz="1600" kern="0" dirty="0">
                  <a:solidFill>
                    <a:sysClr val="windowText" lastClr="000000"/>
                  </a:solidFill>
                  <a:latin typeface="Calibri" panose="020F0502020204030204"/>
                </a:rPr>
                <a:t>To other </a:t>
              </a:r>
              <a:endParaRPr lang="en-US" sz="1600" kern="0" dirty="0">
                <a:solidFill>
                  <a:sysClr val="windowText" lastClr="000000"/>
                </a:solidFill>
                <a:latin typeface="Calibri" panose="020F0502020204030204"/>
              </a:endParaRPr>
            </a:p>
            <a:p>
              <a:pPr eaLnBrk="1" fontAlgn="auto" hangingPunct="1">
                <a:spcBef>
                  <a:spcPts val="0"/>
                </a:spcBef>
                <a:spcAft>
                  <a:spcPts val="0"/>
                </a:spcAft>
                <a:buNone/>
                <a:defRPr/>
              </a:pPr>
              <a:r>
                <a:rPr lang="en-US" sz="1600" kern="0" dirty="0">
                  <a:solidFill>
                    <a:sysClr val="windowText" lastClr="000000"/>
                  </a:solidFill>
                  <a:latin typeface="Calibri" panose="020F0502020204030204"/>
                </a:rPr>
                <a:t>cores</a:t>
              </a:r>
              <a:endParaRPr lang="en-US" sz="1600" kern="0" dirty="0">
                <a:solidFill>
                  <a:sysClr val="windowText" lastClr="000000"/>
                </a:solidFill>
                <a:latin typeface="Calibri" panose="020F0502020204030204"/>
              </a:endParaRPr>
            </a:p>
          </p:txBody>
        </p:sp>
        <p:grpSp>
          <p:nvGrpSpPr>
            <p:cNvPr id="208" name="Group 501"/>
            <p:cNvGrpSpPr/>
            <p:nvPr/>
          </p:nvGrpSpPr>
          <p:grpSpPr bwMode="auto">
            <a:xfrm>
              <a:off x="7735888" y="3980519"/>
              <a:ext cx="595312" cy="501960"/>
              <a:chOff x="4785" y="2300"/>
              <a:chExt cx="343" cy="384"/>
            </a:xfrm>
          </p:grpSpPr>
          <p:sp>
            <p:nvSpPr>
              <p:cNvPr id="212" name="Line 480"/>
              <p:cNvSpPr>
                <a:spLocks noChangeShapeType="1"/>
              </p:cNvSpPr>
              <p:nvPr/>
            </p:nvSpPr>
            <p:spPr bwMode="auto">
              <a:xfrm rot="5400000">
                <a:off x="4953" y="2132"/>
                <a:ext cx="0" cy="335"/>
              </a:xfrm>
              <a:prstGeom prst="line">
                <a:avLst/>
              </a:prstGeom>
              <a:noFill/>
              <a:ln w="12700">
                <a:solidFill>
                  <a:srgbClr val="000000"/>
                </a:solidFill>
                <a:round/>
                <a:headEnd type="triangle" w="med" len="med"/>
                <a:tailEnd type="triangle" w="med" len="med"/>
              </a:ln>
              <a:effectLst/>
            </p:spPr>
            <p:txBody>
              <a:bodyPr wrap="none" anchor="ctr"/>
              <a:lstStyle/>
              <a:p>
                <a:pPr algn="ctr" eaLnBrk="1" fontAlgn="auto" hangingPunct="1">
                  <a:spcBef>
                    <a:spcPts val="0"/>
                  </a:spcBef>
                  <a:spcAft>
                    <a:spcPts val="0"/>
                  </a:spcAft>
                  <a:buNone/>
                  <a:defRPr/>
                </a:pPr>
                <a:endParaRPr lang="en-US" sz="1600" kern="0">
                  <a:solidFill>
                    <a:sysClr val="windowText" lastClr="000000"/>
                  </a:solidFill>
                  <a:latin typeface="Calibri" panose="020F0502020204030204"/>
                </a:endParaRPr>
              </a:p>
            </p:txBody>
          </p:sp>
          <p:sp>
            <p:nvSpPr>
              <p:cNvPr id="213" name="Line 495"/>
              <p:cNvSpPr>
                <a:spLocks noChangeShapeType="1"/>
              </p:cNvSpPr>
              <p:nvPr/>
            </p:nvSpPr>
            <p:spPr bwMode="auto">
              <a:xfrm rot="5400000">
                <a:off x="4953" y="2208"/>
                <a:ext cx="0" cy="335"/>
              </a:xfrm>
              <a:prstGeom prst="line">
                <a:avLst/>
              </a:prstGeom>
              <a:noFill/>
              <a:ln w="12700">
                <a:solidFill>
                  <a:srgbClr val="000000"/>
                </a:solidFill>
                <a:round/>
                <a:headEnd type="triangle" w="med" len="med"/>
                <a:tailEnd type="triangle" w="med" len="med"/>
              </a:ln>
              <a:effectLst/>
            </p:spPr>
            <p:txBody>
              <a:bodyPr wrap="none" anchor="ctr"/>
              <a:lstStyle/>
              <a:p>
                <a:pPr algn="ctr" eaLnBrk="1" fontAlgn="auto" hangingPunct="1">
                  <a:spcBef>
                    <a:spcPts val="0"/>
                  </a:spcBef>
                  <a:spcAft>
                    <a:spcPts val="0"/>
                  </a:spcAft>
                  <a:buNone/>
                  <a:defRPr/>
                </a:pPr>
                <a:endParaRPr lang="en-US" sz="1600" kern="0">
                  <a:solidFill>
                    <a:sysClr val="windowText" lastClr="000000"/>
                  </a:solidFill>
                  <a:latin typeface="Calibri" panose="020F0502020204030204"/>
                </a:endParaRPr>
              </a:p>
            </p:txBody>
          </p:sp>
          <p:sp>
            <p:nvSpPr>
              <p:cNvPr id="214" name="Line 496"/>
              <p:cNvSpPr>
                <a:spLocks noChangeShapeType="1"/>
              </p:cNvSpPr>
              <p:nvPr/>
            </p:nvSpPr>
            <p:spPr bwMode="auto">
              <a:xfrm rot="5400000">
                <a:off x="4953" y="2284"/>
                <a:ext cx="0" cy="335"/>
              </a:xfrm>
              <a:prstGeom prst="line">
                <a:avLst/>
              </a:prstGeom>
              <a:noFill/>
              <a:ln w="12700">
                <a:solidFill>
                  <a:srgbClr val="000000"/>
                </a:solidFill>
                <a:round/>
                <a:headEnd type="triangle" w="med" len="med"/>
                <a:tailEnd type="triangle" w="med" len="med"/>
              </a:ln>
              <a:effectLst/>
            </p:spPr>
            <p:txBody>
              <a:bodyPr wrap="none" anchor="ctr"/>
              <a:lstStyle/>
              <a:p>
                <a:pPr algn="ctr" eaLnBrk="1" fontAlgn="auto" hangingPunct="1">
                  <a:spcBef>
                    <a:spcPts val="0"/>
                  </a:spcBef>
                  <a:spcAft>
                    <a:spcPts val="0"/>
                  </a:spcAft>
                  <a:buNone/>
                  <a:defRPr/>
                </a:pPr>
                <a:endParaRPr lang="en-US" sz="1600" kern="0">
                  <a:solidFill>
                    <a:sysClr val="windowText" lastClr="000000"/>
                  </a:solidFill>
                  <a:latin typeface="Calibri" panose="020F0502020204030204"/>
                </a:endParaRPr>
              </a:p>
            </p:txBody>
          </p:sp>
          <p:sp>
            <p:nvSpPr>
              <p:cNvPr id="215" name="Line 498"/>
              <p:cNvSpPr>
                <a:spLocks noChangeShapeType="1"/>
              </p:cNvSpPr>
              <p:nvPr/>
            </p:nvSpPr>
            <p:spPr bwMode="auto">
              <a:xfrm rot="5400000">
                <a:off x="4961" y="2516"/>
                <a:ext cx="0" cy="335"/>
              </a:xfrm>
              <a:prstGeom prst="line">
                <a:avLst/>
              </a:prstGeom>
              <a:noFill/>
              <a:ln w="12700">
                <a:solidFill>
                  <a:srgbClr val="000000"/>
                </a:solidFill>
                <a:round/>
                <a:headEnd type="triangle" w="med" len="med"/>
                <a:tailEnd type="triangle" w="med" len="med"/>
              </a:ln>
              <a:effectLst/>
            </p:spPr>
            <p:txBody>
              <a:bodyPr wrap="none" anchor="ctr"/>
              <a:lstStyle/>
              <a:p>
                <a:pPr algn="ctr" eaLnBrk="1" fontAlgn="auto" hangingPunct="1">
                  <a:spcBef>
                    <a:spcPts val="0"/>
                  </a:spcBef>
                  <a:spcAft>
                    <a:spcPts val="0"/>
                  </a:spcAft>
                  <a:buNone/>
                  <a:defRPr/>
                </a:pPr>
                <a:endParaRPr lang="en-US" sz="1600" kern="0">
                  <a:solidFill>
                    <a:sysClr val="windowText" lastClr="000000"/>
                  </a:solidFill>
                  <a:latin typeface="Calibri" panose="020F0502020204030204"/>
                </a:endParaRPr>
              </a:p>
            </p:txBody>
          </p:sp>
        </p:grpSp>
        <p:sp>
          <p:nvSpPr>
            <p:cNvPr id="209" name="Text Box 499"/>
            <p:cNvSpPr txBox="1">
              <a:spLocks noChangeArrowheads="1"/>
            </p:cNvSpPr>
            <p:nvPr/>
          </p:nvSpPr>
          <p:spPr bwMode="auto">
            <a:xfrm>
              <a:off x="8361422" y="4287709"/>
              <a:ext cx="934977" cy="510909"/>
            </a:xfrm>
            <a:prstGeom prst="rect">
              <a:avLst/>
            </a:prstGeom>
            <a:noFill/>
            <a:ln w="12700">
              <a:noFill/>
              <a:miter lim="800000"/>
            </a:ln>
            <a:effectLst/>
          </p:spPr>
          <p:txBody>
            <a:bodyPr wrap="square">
              <a:spAutoFit/>
            </a:bodyPr>
            <a:lstStyle/>
            <a:p>
              <a:pPr eaLnBrk="1" fontAlgn="auto" hangingPunct="1">
                <a:spcBef>
                  <a:spcPts val="0"/>
                </a:spcBef>
                <a:spcAft>
                  <a:spcPts val="0"/>
                </a:spcAft>
                <a:buNone/>
                <a:defRPr/>
              </a:pPr>
              <a:r>
                <a:rPr lang="en-US" sz="1600" kern="0" dirty="0">
                  <a:solidFill>
                    <a:sysClr val="windowText" lastClr="000000"/>
                  </a:solidFill>
                  <a:latin typeface="Calibri" panose="020F0502020204030204"/>
                </a:rPr>
                <a:t>To I/O</a:t>
              </a:r>
              <a:endParaRPr lang="en-US" sz="1600" kern="0" dirty="0">
                <a:solidFill>
                  <a:sysClr val="windowText" lastClr="000000"/>
                </a:solidFill>
                <a:latin typeface="Calibri" panose="020F0502020204030204"/>
              </a:endParaRPr>
            </a:p>
            <a:p>
              <a:pPr eaLnBrk="1" fontAlgn="auto" hangingPunct="1">
                <a:spcBef>
                  <a:spcPts val="0"/>
                </a:spcBef>
                <a:spcAft>
                  <a:spcPts val="0"/>
                </a:spcAft>
                <a:buNone/>
                <a:defRPr/>
              </a:pPr>
              <a:r>
                <a:rPr lang="en-US" sz="1600" kern="0" dirty="0">
                  <a:solidFill>
                    <a:sysClr val="windowText" lastClr="000000"/>
                  </a:solidFill>
                  <a:latin typeface="Calibri" panose="020F0502020204030204"/>
                </a:rPr>
                <a:t>bridge</a:t>
              </a:r>
              <a:endParaRPr lang="en-US" sz="1600" kern="0" dirty="0">
                <a:solidFill>
                  <a:sysClr val="windowText" lastClr="000000"/>
                </a:solidFill>
                <a:latin typeface="Calibri" panose="020F0502020204030204"/>
              </a:endParaRPr>
            </a:p>
          </p:txBody>
        </p:sp>
        <p:sp>
          <p:nvSpPr>
            <p:cNvPr id="210" name="Line 500"/>
            <p:cNvSpPr>
              <a:spLocks noChangeShapeType="1"/>
            </p:cNvSpPr>
            <p:nvPr/>
          </p:nvSpPr>
          <p:spPr bwMode="auto">
            <a:xfrm>
              <a:off x="6565900" y="4560910"/>
              <a:ext cx="0" cy="355555"/>
            </a:xfrm>
            <a:prstGeom prst="line">
              <a:avLst/>
            </a:prstGeom>
            <a:noFill/>
            <a:ln w="12700">
              <a:solidFill>
                <a:srgbClr val="000000"/>
              </a:solidFill>
              <a:round/>
              <a:headEnd type="triangle" w="med" len="med"/>
              <a:tailEnd type="triangle" w="med" len="med"/>
            </a:ln>
            <a:effectLst/>
          </p:spPr>
          <p:txBody>
            <a:bodyPr wrap="none" anchor="ctr"/>
            <a:lstStyle/>
            <a:p>
              <a:pPr algn="ctr" eaLnBrk="1" fontAlgn="auto" hangingPunct="1">
                <a:spcBef>
                  <a:spcPts val="0"/>
                </a:spcBef>
                <a:spcAft>
                  <a:spcPts val="0"/>
                </a:spcAft>
                <a:buNone/>
                <a:defRPr/>
              </a:pPr>
              <a:endParaRPr lang="en-US" sz="1600" kern="0">
                <a:solidFill>
                  <a:sysClr val="windowText" lastClr="000000"/>
                </a:solidFill>
                <a:latin typeface="Calibri" panose="020F0502020204030204"/>
              </a:endParaRPr>
            </a:p>
          </p:txBody>
        </p:sp>
        <p:sp>
          <p:nvSpPr>
            <p:cNvPr id="211" name="Line 502"/>
            <p:cNvSpPr>
              <a:spLocks noChangeShapeType="1"/>
            </p:cNvSpPr>
            <p:nvPr/>
          </p:nvSpPr>
          <p:spPr bwMode="auto">
            <a:xfrm flipV="1">
              <a:off x="3175000" y="5251105"/>
              <a:ext cx="1041400" cy="0"/>
            </a:xfrm>
            <a:prstGeom prst="line">
              <a:avLst/>
            </a:prstGeom>
            <a:noFill/>
            <a:ln w="12700">
              <a:solidFill>
                <a:srgbClr val="000000"/>
              </a:solidFill>
              <a:round/>
              <a:headEnd type="triangle" w="med" len="med"/>
              <a:tailEnd type="triangle" w="med" len="med"/>
            </a:ln>
            <a:effectLst/>
          </p:spPr>
          <p:txBody>
            <a:bodyPr wrap="none" anchor="ctr"/>
            <a:lstStyle/>
            <a:p>
              <a:pPr algn="ctr" eaLnBrk="1" fontAlgn="auto" hangingPunct="1">
                <a:spcBef>
                  <a:spcPts val="0"/>
                </a:spcBef>
                <a:spcAft>
                  <a:spcPts val="0"/>
                </a:spcAft>
                <a:buNone/>
                <a:defRPr/>
              </a:pPr>
              <a:endParaRPr lang="en-US" sz="1600" kern="0">
                <a:solidFill>
                  <a:sysClr val="windowText" lastClr="000000"/>
                </a:solidFill>
                <a:latin typeface="Calibri" panose="020F0502020204030204"/>
              </a:endParaRPr>
            </a:p>
          </p:txBody>
        </p:sp>
      </p:grpSp>
      <p:grpSp>
        <p:nvGrpSpPr>
          <p:cNvPr id="2" name="组合 1"/>
          <p:cNvGrpSpPr/>
          <p:nvPr/>
        </p:nvGrpSpPr>
        <p:grpSpPr>
          <a:xfrm>
            <a:off x="5173910" y="840465"/>
            <a:ext cx="1676400" cy="304800"/>
            <a:chOff x="4286023" y="5926213"/>
            <a:chExt cx="1676400" cy="304800"/>
          </a:xfrm>
        </p:grpSpPr>
        <p:sp>
          <p:nvSpPr>
            <p:cNvPr id="43" name="Rectangle 11"/>
            <p:cNvSpPr>
              <a:spLocks noChangeArrowheads="1"/>
            </p:cNvSpPr>
            <p:nvPr/>
          </p:nvSpPr>
          <p:spPr bwMode="auto">
            <a:xfrm>
              <a:off x="4286023" y="5926213"/>
              <a:ext cx="1066800" cy="304800"/>
            </a:xfrm>
            <a:prstGeom prst="rect">
              <a:avLst/>
            </a:prstGeom>
            <a:solidFill>
              <a:srgbClr val="F1C7C7"/>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solidFill>
                    <a:srgbClr val="003300"/>
                  </a:solidFill>
                  <a:latin typeface="Calibri" panose="020F0502020204030204" pitchFamily="34" charset="0"/>
                  <a:ea typeface="msgothic" charset="0"/>
                  <a:cs typeface="msgothic" charset="0"/>
                </a:rPr>
                <a:t>VPN</a:t>
              </a:r>
              <a:endParaRPr lang="en-GB" sz="1400" b="1" dirty="0">
                <a:solidFill>
                  <a:srgbClr val="003300"/>
                </a:solidFill>
                <a:latin typeface="Calibri" panose="020F0502020204030204" pitchFamily="34" charset="0"/>
                <a:ea typeface="msgothic" charset="0"/>
                <a:cs typeface="msgothic" charset="0"/>
              </a:endParaRPr>
            </a:p>
          </p:txBody>
        </p:sp>
        <p:sp>
          <p:nvSpPr>
            <p:cNvPr id="44" name="Rectangle 12"/>
            <p:cNvSpPr>
              <a:spLocks noChangeArrowheads="1"/>
            </p:cNvSpPr>
            <p:nvPr/>
          </p:nvSpPr>
          <p:spPr bwMode="auto">
            <a:xfrm>
              <a:off x="5352823" y="5926213"/>
              <a:ext cx="609600" cy="304800"/>
            </a:xfrm>
            <a:prstGeom prst="rect">
              <a:avLst/>
            </a:prstGeom>
            <a:solidFill>
              <a:schemeClr val="accent2">
                <a:lumMod val="20000"/>
                <a:lumOff val="80000"/>
              </a:schemeClr>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solidFill>
                    <a:srgbClr val="003300"/>
                  </a:solidFill>
                  <a:latin typeface="Calibri" panose="020F0502020204030204" pitchFamily="34" charset="0"/>
                  <a:ea typeface="msgothic" charset="0"/>
                  <a:cs typeface="msgothic" charset="0"/>
                </a:rPr>
                <a:t>VPO</a:t>
              </a:r>
              <a:endParaRPr lang="en-GB" sz="1400" b="1" dirty="0">
                <a:solidFill>
                  <a:srgbClr val="003300"/>
                </a:solidFill>
                <a:latin typeface="Calibri" panose="020F0502020204030204" pitchFamily="34" charset="0"/>
                <a:ea typeface="msgothic" charset="0"/>
                <a:cs typeface="msgothic" charset="0"/>
              </a:endParaRPr>
            </a:p>
          </p:txBody>
        </p:sp>
      </p:gr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118120" y="254286"/>
            <a:ext cx="5257800" cy="373062"/>
          </a:xfrm>
        </p:spPr>
        <p:txBody>
          <a:bodyPr/>
          <a:lstStyle/>
          <a:p>
            <a:r>
              <a:rPr lang="zh-CN" altLang="en-US" dirty="0"/>
              <a:t>页式虚拟存储器示例</a:t>
            </a:r>
            <a:endParaRPr lang="zh-CN" altLang="en-US" dirty="0"/>
          </a:p>
        </p:txBody>
      </p:sp>
      <p:grpSp>
        <p:nvGrpSpPr>
          <p:cNvPr id="76" name="组合 75"/>
          <p:cNvGrpSpPr/>
          <p:nvPr/>
        </p:nvGrpSpPr>
        <p:grpSpPr>
          <a:xfrm>
            <a:off x="1487488" y="1052736"/>
            <a:ext cx="8971615" cy="5414916"/>
            <a:chOff x="1487488" y="1052736"/>
            <a:chExt cx="8971615" cy="5414916"/>
          </a:xfrm>
        </p:grpSpPr>
        <p:grpSp>
          <p:nvGrpSpPr>
            <p:cNvPr id="3" name="组合 2"/>
            <p:cNvGrpSpPr/>
            <p:nvPr/>
          </p:nvGrpSpPr>
          <p:grpSpPr>
            <a:xfrm>
              <a:off x="1487488" y="1052736"/>
              <a:ext cx="8971615" cy="5414916"/>
              <a:chOff x="54732" y="1164522"/>
              <a:chExt cx="8971615" cy="5414916"/>
            </a:xfrm>
          </p:grpSpPr>
          <p:sp>
            <p:nvSpPr>
              <p:cNvPr id="4" name="Text Box 381"/>
              <p:cNvSpPr txBox="1">
                <a:spLocks noChangeArrowheads="1"/>
              </p:cNvSpPr>
              <p:nvPr/>
            </p:nvSpPr>
            <p:spPr bwMode="auto">
              <a:xfrm>
                <a:off x="158750" y="2836160"/>
                <a:ext cx="469842" cy="287258"/>
              </a:xfrm>
              <a:prstGeom prst="rect">
                <a:avLst/>
              </a:prstGeom>
              <a:noFill/>
              <a:ln w="9525">
                <a:noFill/>
                <a:miter lim="800000"/>
              </a:ln>
              <a:effectLst/>
            </p:spPr>
            <p:txBody>
              <a:bodyPr wrap="none" lIns="90487" tIns="44450" rIns="90487" bIns="44450">
                <a:spAutoFit/>
              </a:bodyPr>
              <a:lstStyle/>
              <a:p>
                <a:pPr algn="ctr">
                  <a:lnSpc>
                    <a:spcPct val="90000"/>
                  </a:lnSpc>
                  <a:spcBef>
                    <a:spcPct val="30000"/>
                  </a:spcBef>
                  <a:buNone/>
                </a:pPr>
                <a:r>
                  <a:rPr lang="en-US" sz="1400">
                    <a:solidFill>
                      <a:srgbClr val="000000"/>
                    </a:solidFill>
                    <a:latin typeface="Calibri" panose="020F0502020204030204"/>
                  </a:rPr>
                  <a:t>CR3</a:t>
                </a:r>
                <a:endParaRPr lang="en-US" sz="1400">
                  <a:solidFill>
                    <a:srgbClr val="000000"/>
                  </a:solidFill>
                  <a:latin typeface="Calibri" panose="020F0502020204030204"/>
                </a:endParaRPr>
              </a:p>
            </p:txBody>
          </p:sp>
          <p:sp>
            <p:nvSpPr>
              <p:cNvPr id="5" name="Text Box 387"/>
              <p:cNvSpPr txBox="1">
                <a:spLocks noChangeArrowheads="1"/>
              </p:cNvSpPr>
              <p:nvPr/>
            </p:nvSpPr>
            <p:spPr bwMode="auto">
              <a:xfrm>
                <a:off x="6387870" y="4093460"/>
                <a:ext cx="862992" cy="800732"/>
              </a:xfrm>
              <a:prstGeom prst="rect">
                <a:avLst/>
              </a:prstGeom>
              <a:noFill/>
              <a:ln w="9525">
                <a:noFill/>
                <a:miter lim="800000"/>
              </a:ln>
              <a:effectLst/>
            </p:spPr>
            <p:txBody>
              <a:bodyPr wrap="none" lIns="90487" tIns="44450" rIns="90487" bIns="44450">
                <a:spAutoFit/>
              </a:bodyPr>
              <a:lstStyle/>
              <a:p>
                <a:pPr algn="ctr">
                  <a:lnSpc>
                    <a:spcPct val="90000"/>
                  </a:lnSpc>
                  <a:spcBef>
                    <a:spcPct val="30000"/>
                  </a:spcBef>
                  <a:buNone/>
                </a:pPr>
                <a:r>
                  <a:rPr lang="en-US" sz="1400" i="1" dirty="0">
                    <a:solidFill>
                      <a:srgbClr val="000000"/>
                    </a:solidFill>
                    <a:latin typeface="Calibri" panose="020F0502020204030204"/>
                  </a:rPr>
                  <a:t>Physical  </a:t>
                </a:r>
                <a:endParaRPr lang="en-US" sz="1400" i="1" dirty="0">
                  <a:solidFill>
                    <a:srgbClr val="000000"/>
                  </a:solidFill>
                  <a:latin typeface="Calibri" panose="020F0502020204030204"/>
                </a:endParaRPr>
              </a:p>
              <a:p>
                <a:pPr algn="ctr">
                  <a:lnSpc>
                    <a:spcPct val="90000"/>
                  </a:lnSpc>
                  <a:spcBef>
                    <a:spcPct val="30000"/>
                  </a:spcBef>
                  <a:buNone/>
                </a:pPr>
                <a:r>
                  <a:rPr lang="en-US" sz="1400" i="1" dirty="0">
                    <a:solidFill>
                      <a:srgbClr val="000000"/>
                    </a:solidFill>
                    <a:latin typeface="Calibri" panose="020F0502020204030204"/>
                  </a:rPr>
                  <a:t>address</a:t>
                </a:r>
                <a:endParaRPr lang="en-US" sz="1400" i="1" dirty="0">
                  <a:solidFill>
                    <a:srgbClr val="000000"/>
                  </a:solidFill>
                  <a:latin typeface="Calibri" panose="020F0502020204030204"/>
                </a:endParaRPr>
              </a:p>
              <a:p>
                <a:pPr algn="ctr">
                  <a:lnSpc>
                    <a:spcPct val="90000"/>
                  </a:lnSpc>
                  <a:spcBef>
                    <a:spcPct val="30000"/>
                  </a:spcBef>
                  <a:buNone/>
                </a:pPr>
                <a:r>
                  <a:rPr lang="en-US" sz="1400" i="1" dirty="0">
                    <a:solidFill>
                      <a:srgbClr val="000000"/>
                    </a:solidFill>
                    <a:latin typeface="Calibri" panose="020F0502020204030204"/>
                  </a:rPr>
                  <a:t>of page</a:t>
                </a:r>
                <a:endParaRPr lang="en-US" sz="1400" i="1" dirty="0">
                  <a:solidFill>
                    <a:srgbClr val="000000"/>
                  </a:solidFill>
                  <a:latin typeface="Calibri" panose="020F0502020204030204"/>
                </a:endParaRPr>
              </a:p>
            </p:txBody>
          </p:sp>
          <p:sp>
            <p:nvSpPr>
              <p:cNvPr id="6" name="Text Box 388"/>
              <p:cNvSpPr txBox="1">
                <a:spLocks noChangeArrowheads="1"/>
              </p:cNvSpPr>
              <p:nvPr/>
            </p:nvSpPr>
            <p:spPr bwMode="auto">
              <a:xfrm>
                <a:off x="54732" y="3050472"/>
                <a:ext cx="822917" cy="800732"/>
              </a:xfrm>
              <a:prstGeom prst="rect">
                <a:avLst/>
              </a:prstGeom>
              <a:noFill/>
              <a:ln w="9525">
                <a:noFill/>
                <a:miter lim="800000"/>
              </a:ln>
              <a:effectLst/>
            </p:spPr>
            <p:txBody>
              <a:bodyPr wrap="none" lIns="90487" tIns="44450" rIns="90487" bIns="44450">
                <a:spAutoFit/>
              </a:bodyPr>
              <a:lstStyle/>
              <a:p>
                <a:pPr algn="ctr">
                  <a:lnSpc>
                    <a:spcPct val="90000"/>
                  </a:lnSpc>
                  <a:spcBef>
                    <a:spcPct val="30000"/>
                  </a:spcBef>
                  <a:buNone/>
                </a:pPr>
                <a:r>
                  <a:rPr lang="en-US" sz="1400" i="1">
                    <a:solidFill>
                      <a:srgbClr val="000000"/>
                    </a:solidFill>
                    <a:latin typeface="Calibri" panose="020F0502020204030204"/>
                  </a:rPr>
                  <a:t>Physical </a:t>
                </a:r>
                <a:endParaRPr lang="en-US" sz="1400" i="1">
                  <a:solidFill>
                    <a:srgbClr val="000000"/>
                  </a:solidFill>
                  <a:latin typeface="Calibri" panose="020F0502020204030204"/>
                </a:endParaRPr>
              </a:p>
              <a:p>
                <a:pPr algn="ctr">
                  <a:lnSpc>
                    <a:spcPct val="90000"/>
                  </a:lnSpc>
                  <a:spcBef>
                    <a:spcPct val="30000"/>
                  </a:spcBef>
                  <a:buNone/>
                </a:pPr>
                <a:r>
                  <a:rPr lang="en-US" sz="1400" i="1">
                    <a:solidFill>
                      <a:srgbClr val="000000"/>
                    </a:solidFill>
                    <a:latin typeface="Calibri" panose="020F0502020204030204"/>
                  </a:rPr>
                  <a:t>address</a:t>
                </a:r>
                <a:endParaRPr lang="en-US" sz="1400" i="1">
                  <a:solidFill>
                    <a:srgbClr val="000000"/>
                  </a:solidFill>
                  <a:latin typeface="Calibri" panose="020F0502020204030204"/>
                </a:endParaRPr>
              </a:p>
              <a:p>
                <a:pPr algn="ctr">
                  <a:lnSpc>
                    <a:spcPct val="90000"/>
                  </a:lnSpc>
                  <a:spcBef>
                    <a:spcPct val="30000"/>
                  </a:spcBef>
                  <a:buNone/>
                </a:pPr>
                <a:r>
                  <a:rPr lang="en-US" sz="1400" i="1">
                    <a:solidFill>
                      <a:srgbClr val="000000"/>
                    </a:solidFill>
                    <a:latin typeface="Calibri" panose="020F0502020204030204"/>
                  </a:rPr>
                  <a:t>of L1 PT</a:t>
                </a:r>
                <a:endParaRPr lang="en-US" sz="1400" i="1">
                  <a:solidFill>
                    <a:srgbClr val="000000"/>
                  </a:solidFill>
                  <a:latin typeface="Calibri" panose="020F0502020204030204"/>
                </a:endParaRPr>
              </a:p>
            </p:txBody>
          </p:sp>
          <p:sp>
            <p:nvSpPr>
              <p:cNvPr id="7" name="Text Box 394"/>
              <p:cNvSpPr txBox="1">
                <a:spLocks noChangeAspect="1" noChangeArrowheads="1"/>
              </p:cNvSpPr>
              <p:nvPr/>
            </p:nvSpPr>
            <p:spPr bwMode="auto">
              <a:xfrm>
                <a:off x="2901801" y="1164522"/>
                <a:ext cx="260737" cy="259045"/>
              </a:xfrm>
              <a:prstGeom prst="rect">
                <a:avLst/>
              </a:prstGeom>
              <a:noFill/>
              <a:ln w="9525">
                <a:noFill/>
                <a:miter lim="800000"/>
              </a:ln>
              <a:effectLst/>
            </p:spPr>
            <p:txBody>
              <a:bodyPr wrap="none" lIns="90487" tIns="44450" rIns="90487" bIns="44450">
                <a:spAutoFit/>
              </a:bodyPr>
              <a:lstStyle/>
              <a:p>
                <a:pPr algn="ctr">
                  <a:lnSpc>
                    <a:spcPct val="90000"/>
                  </a:lnSpc>
                  <a:spcBef>
                    <a:spcPct val="30000"/>
                  </a:spcBef>
                  <a:buNone/>
                </a:pPr>
                <a:r>
                  <a:rPr lang="en-US" sz="1200">
                    <a:solidFill>
                      <a:srgbClr val="000000"/>
                    </a:solidFill>
                    <a:latin typeface="Calibri" panose="020F0502020204030204"/>
                  </a:rPr>
                  <a:t>9</a:t>
                </a:r>
                <a:endParaRPr lang="en-US" sz="1200">
                  <a:solidFill>
                    <a:srgbClr val="000000"/>
                  </a:solidFill>
                  <a:latin typeface="Calibri" panose="020F0502020204030204"/>
                </a:endParaRPr>
              </a:p>
            </p:txBody>
          </p:sp>
          <p:sp>
            <p:nvSpPr>
              <p:cNvPr id="8" name="Rectangle 395"/>
              <p:cNvSpPr>
                <a:spLocks noChangeAspect="1" noChangeArrowheads="1"/>
              </p:cNvSpPr>
              <p:nvPr/>
            </p:nvSpPr>
            <p:spPr bwMode="auto">
              <a:xfrm>
                <a:off x="6142038" y="1386772"/>
                <a:ext cx="1843087" cy="280988"/>
              </a:xfrm>
              <a:prstGeom prst="rect">
                <a:avLst/>
              </a:prstGeom>
              <a:solidFill>
                <a:srgbClr val="DEDFF5"/>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400" dirty="0">
                    <a:solidFill>
                      <a:srgbClr val="000000"/>
                    </a:solidFill>
                    <a:latin typeface="Calibri" panose="020F0502020204030204"/>
                  </a:rPr>
                  <a:t>VPO</a:t>
                </a:r>
                <a:endParaRPr lang="en-US" sz="1400" dirty="0">
                  <a:solidFill>
                    <a:srgbClr val="000000"/>
                  </a:solidFill>
                  <a:latin typeface="Calibri" panose="020F0502020204030204"/>
                </a:endParaRPr>
              </a:p>
            </p:txBody>
          </p:sp>
          <p:sp>
            <p:nvSpPr>
              <p:cNvPr id="9" name="Text Box 396"/>
              <p:cNvSpPr txBox="1">
                <a:spLocks noChangeAspect="1" noChangeArrowheads="1"/>
              </p:cNvSpPr>
              <p:nvPr/>
            </p:nvSpPr>
            <p:spPr bwMode="auto">
              <a:xfrm>
                <a:off x="5454501" y="1174047"/>
                <a:ext cx="260737" cy="259045"/>
              </a:xfrm>
              <a:prstGeom prst="rect">
                <a:avLst/>
              </a:prstGeom>
              <a:noFill/>
              <a:ln w="9525">
                <a:noFill/>
                <a:miter lim="800000"/>
              </a:ln>
              <a:effectLst/>
            </p:spPr>
            <p:txBody>
              <a:bodyPr wrap="none" lIns="90487" tIns="44450" rIns="90487" bIns="44450">
                <a:spAutoFit/>
              </a:bodyPr>
              <a:lstStyle/>
              <a:p>
                <a:pPr algn="ctr">
                  <a:lnSpc>
                    <a:spcPct val="90000"/>
                  </a:lnSpc>
                  <a:spcBef>
                    <a:spcPct val="30000"/>
                  </a:spcBef>
                  <a:buNone/>
                </a:pPr>
                <a:r>
                  <a:rPr lang="en-US" sz="1200">
                    <a:solidFill>
                      <a:srgbClr val="000000"/>
                    </a:solidFill>
                    <a:latin typeface="Calibri" panose="020F0502020204030204"/>
                  </a:rPr>
                  <a:t>9</a:t>
                </a:r>
                <a:endParaRPr lang="en-US" sz="1200">
                  <a:solidFill>
                    <a:srgbClr val="000000"/>
                  </a:solidFill>
                  <a:latin typeface="Calibri" panose="020F0502020204030204"/>
                </a:endParaRPr>
              </a:p>
            </p:txBody>
          </p:sp>
          <p:sp>
            <p:nvSpPr>
              <p:cNvPr id="10" name="Text Box 397"/>
              <p:cNvSpPr txBox="1">
                <a:spLocks noChangeAspect="1" noChangeArrowheads="1"/>
              </p:cNvSpPr>
              <p:nvPr/>
            </p:nvSpPr>
            <p:spPr bwMode="auto">
              <a:xfrm>
                <a:off x="6878339" y="1174047"/>
                <a:ext cx="338734" cy="259045"/>
              </a:xfrm>
              <a:prstGeom prst="rect">
                <a:avLst/>
              </a:prstGeom>
              <a:noFill/>
              <a:ln w="9525">
                <a:noFill/>
                <a:miter lim="800000"/>
              </a:ln>
              <a:effectLst/>
            </p:spPr>
            <p:txBody>
              <a:bodyPr wrap="none" lIns="90487" tIns="44450" rIns="90487" bIns="44450">
                <a:spAutoFit/>
              </a:bodyPr>
              <a:lstStyle/>
              <a:p>
                <a:pPr algn="ctr">
                  <a:lnSpc>
                    <a:spcPct val="90000"/>
                  </a:lnSpc>
                  <a:spcBef>
                    <a:spcPct val="30000"/>
                  </a:spcBef>
                  <a:buNone/>
                </a:pPr>
                <a:r>
                  <a:rPr lang="en-US" sz="1200">
                    <a:solidFill>
                      <a:srgbClr val="000000"/>
                    </a:solidFill>
                    <a:latin typeface="Calibri" panose="020F0502020204030204"/>
                  </a:rPr>
                  <a:t>12</a:t>
                </a:r>
                <a:endParaRPr lang="en-US" sz="1200">
                  <a:solidFill>
                    <a:srgbClr val="000000"/>
                  </a:solidFill>
                  <a:latin typeface="Calibri" panose="020F0502020204030204"/>
                </a:endParaRPr>
              </a:p>
            </p:txBody>
          </p:sp>
          <p:sp>
            <p:nvSpPr>
              <p:cNvPr id="11" name="Text Box 399"/>
              <p:cNvSpPr txBox="1">
                <a:spLocks noChangeAspect="1" noChangeArrowheads="1"/>
              </p:cNvSpPr>
              <p:nvPr/>
            </p:nvSpPr>
            <p:spPr bwMode="auto">
              <a:xfrm>
                <a:off x="8056273" y="1175635"/>
                <a:ext cx="920764" cy="671466"/>
              </a:xfrm>
              <a:prstGeom prst="rect">
                <a:avLst/>
              </a:prstGeom>
              <a:noFill/>
              <a:ln w="9525">
                <a:noFill/>
                <a:miter lim="800000"/>
              </a:ln>
              <a:effectLst/>
            </p:spPr>
            <p:txBody>
              <a:bodyPr wrap="none" lIns="90487" tIns="44450" rIns="90487" bIns="44450">
                <a:spAutoFit/>
              </a:bodyPr>
              <a:lstStyle/>
              <a:p>
                <a:pPr algn="ctr">
                  <a:lnSpc>
                    <a:spcPct val="90000"/>
                  </a:lnSpc>
                  <a:spcBef>
                    <a:spcPct val="30000"/>
                  </a:spcBef>
                  <a:buNone/>
                </a:pPr>
                <a:r>
                  <a:rPr lang="en-US" sz="1800">
                    <a:solidFill>
                      <a:srgbClr val="000000"/>
                    </a:solidFill>
                    <a:latin typeface="Calibri" panose="020F0502020204030204"/>
                  </a:rPr>
                  <a:t>Virtual </a:t>
                </a:r>
                <a:endParaRPr lang="en-US" sz="1800">
                  <a:solidFill>
                    <a:srgbClr val="000000"/>
                  </a:solidFill>
                  <a:latin typeface="Calibri" panose="020F0502020204030204"/>
                </a:endParaRPr>
              </a:p>
              <a:p>
                <a:pPr algn="ctr">
                  <a:lnSpc>
                    <a:spcPct val="90000"/>
                  </a:lnSpc>
                  <a:spcBef>
                    <a:spcPct val="30000"/>
                  </a:spcBef>
                  <a:buNone/>
                </a:pPr>
                <a:r>
                  <a:rPr lang="en-US" sz="1800">
                    <a:solidFill>
                      <a:srgbClr val="000000"/>
                    </a:solidFill>
                    <a:latin typeface="Calibri" panose="020F0502020204030204"/>
                  </a:rPr>
                  <a:t>address</a:t>
                </a:r>
                <a:endParaRPr lang="en-US" sz="1800">
                  <a:solidFill>
                    <a:srgbClr val="000000"/>
                  </a:solidFill>
                  <a:latin typeface="Calibri" panose="020F0502020204030204"/>
                </a:endParaRPr>
              </a:p>
            </p:txBody>
          </p:sp>
          <p:sp>
            <p:nvSpPr>
              <p:cNvPr id="12" name="Line 403"/>
              <p:cNvSpPr>
                <a:spLocks noChangeShapeType="1"/>
              </p:cNvSpPr>
              <p:nvPr/>
            </p:nvSpPr>
            <p:spPr bwMode="auto">
              <a:xfrm>
                <a:off x="6102350" y="3814060"/>
                <a:ext cx="304800" cy="0"/>
              </a:xfrm>
              <a:prstGeom prst="line">
                <a:avLst/>
              </a:prstGeom>
              <a:noFill/>
              <a:ln w="9525">
                <a:solidFill>
                  <a:srgbClr val="000000"/>
                </a:solidFill>
                <a:round/>
              </a:ln>
              <a:effectLst/>
            </p:spPr>
            <p:txBody>
              <a:bodyPr wrap="none" lIns="90487" tIns="44450" rIns="90487" bIns="44450" anchor="ctr"/>
              <a:lstStyle/>
              <a:p>
                <a:pPr algn="ctr">
                  <a:buNone/>
                </a:pPr>
                <a:endParaRPr lang="en-US">
                  <a:solidFill>
                    <a:srgbClr val="000000"/>
                  </a:solidFill>
                  <a:latin typeface="Calibri" panose="020F0502020204030204"/>
                </a:endParaRPr>
              </a:p>
            </p:txBody>
          </p:sp>
          <p:sp>
            <p:nvSpPr>
              <p:cNvPr id="13" name="Line 404"/>
              <p:cNvSpPr>
                <a:spLocks noChangeShapeType="1"/>
              </p:cNvSpPr>
              <p:nvPr/>
            </p:nvSpPr>
            <p:spPr bwMode="auto">
              <a:xfrm>
                <a:off x="6407150" y="3814060"/>
                <a:ext cx="0" cy="1839912"/>
              </a:xfrm>
              <a:prstGeom prst="line">
                <a:avLst/>
              </a:prstGeom>
              <a:noFill/>
              <a:ln w="9525">
                <a:solidFill>
                  <a:srgbClr val="000000"/>
                </a:solidFill>
                <a:round/>
              </a:ln>
              <a:effectLst/>
            </p:spPr>
            <p:txBody>
              <a:bodyPr wrap="none" lIns="90487" tIns="44450" rIns="90487" bIns="44450" anchor="ctr"/>
              <a:lstStyle/>
              <a:p>
                <a:pPr algn="ctr">
                  <a:buNone/>
                </a:pPr>
                <a:endParaRPr lang="en-US">
                  <a:solidFill>
                    <a:srgbClr val="000000"/>
                  </a:solidFill>
                  <a:latin typeface="Calibri" panose="020F0502020204030204"/>
                </a:endParaRPr>
              </a:p>
            </p:txBody>
          </p:sp>
          <p:sp>
            <p:nvSpPr>
              <p:cNvPr id="14" name="Line 406"/>
              <p:cNvSpPr>
                <a:spLocks noChangeShapeType="1"/>
              </p:cNvSpPr>
              <p:nvPr/>
            </p:nvSpPr>
            <p:spPr bwMode="auto">
              <a:xfrm>
                <a:off x="5113338" y="3839460"/>
                <a:ext cx="265112" cy="0"/>
              </a:xfrm>
              <a:prstGeom prst="line">
                <a:avLst/>
              </a:prstGeom>
              <a:noFill/>
              <a:ln w="9525">
                <a:solidFill>
                  <a:srgbClr val="000000"/>
                </a:solidFill>
                <a:round/>
                <a:tailEnd type="triangle" w="med" len="med"/>
              </a:ln>
              <a:effectLst/>
            </p:spPr>
            <p:txBody>
              <a:bodyPr wrap="none" lIns="90487" tIns="44450" rIns="90487" bIns="44450" anchor="ctr"/>
              <a:lstStyle/>
              <a:p>
                <a:pPr algn="ctr">
                  <a:buNone/>
                </a:pPr>
                <a:endParaRPr lang="en-US">
                  <a:solidFill>
                    <a:srgbClr val="000000"/>
                  </a:solidFill>
                  <a:latin typeface="Calibri" panose="020F0502020204030204"/>
                </a:endParaRPr>
              </a:p>
            </p:txBody>
          </p:sp>
          <p:sp>
            <p:nvSpPr>
              <p:cNvPr id="15" name="Rectangle 382"/>
              <p:cNvSpPr>
                <a:spLocks noChangeArrowheads="1"/>
              </p:cNvSpPr>
              <p:nvPr/>
            </p:nvSpPr>
            <p:spPr bwMode="auto">
              <a:xfrm>
                <a:off x="5378450" y="2950460"/>
                <a:ext cx="762000" cy="1600200"/>
              </a:xfrm>
              <a:prstGeom prst="rect">
                <a:avLst/>
              </a:prstGeom>
              <a:solidFill>
                <a:srgbClr val="FFFFFF"/>
              </a:solidFill>
              <a:ln w="9525">
                <a:solidFill>
                  <a:srgbClr val="000000"/>
                </a:solidFill>
                <a:miter lim="800000"/>
              </a:ln>
              <a:effectLst/>
            </p:spPr>
            <p:txBody>
              <a:bodyPr wrap="none" lIns="90487" tIns="44450" rIns="90487" bIns="44450" anchor="ctr"/>
              <a:lstStyle/>
              <a:p>
                <a:pPr algn="ctr">
                  <a:buNone/>
                </a:pPr>
                <a:endParaRPr lang="en-US">
                  <a:solidFill>
                    <a:srgbClr val="000000"/>
                  </a:solidFill>
                  <a:latin typeface="Calibri" panose="020F0502020204030204"/>
                </a:endParaRPr>
              </a:p>
            </p:txBody>
          </p:sp>
          <p:sp>
            <p:nvSpPr>
              <p:cNvPr id="16" name="Text Box 392"/>
              <p:cNvSpPr txBox="1">
                <a:spLocks noChangeArrowheads="1"/>
              </p:cNvSpPr>
              <p:nvPr/>
            </p:nvSpPr>
            <p:spPr bwMode="auto">
              <a:xfrm>
                <a:off x="5453911" y="2164647"/>
                <a:ext cx="593943" cy="800732"/>
              </a:xfrm>
              <a:prstGeom prst="rect">
                <a:avLst/>
              </a:prstGeom>
              <a:noFill/>
              <a:ln w="9525">
                <a:noFill/>
                <a:miter lim="800000"/>
              </a:ln>
              <a:effectLst/>
            </p:spPr>
            <p:txBody>
              <a:bodyPr wrap="none" lIns="90487" tIns="44450" rIns="90487" bIns="44450">
                <a:spAutoFit/>
              </a:bodyPr>
              <a:lstStyle/>
              <a:p>
                <a:pPr algn="ctr">
                  <a:lnSpc>
                    <a:spcPct val="90000"/>
                  </a:lnSpc>
                  <a:spcBef>
                    <a:spcPct val="30000"/>
                  </a:spcBef>
                  <a:buNone/>
                </a:pPr>
                <a:r>
                  <a:rPr lang="en-US" sz="1400">
                    <a:solidFill>
                      <a:srgbClr val="000000"/>
                    </a:solidFill>
                    <a:latin typeface="Calibri" panose="020F0502020204030204"/>
                  </a:rPr>
                  <a:t>L4 PT</a:t>
                </a:r>
                <a:endParaRPr lang="en-US" sz="1400">
                  <a:solidFill>
                    <a:srgbClr val="000000"/>
                  </a:solidFill>
                  <a:latin typeface="Calibri" panose="020F0502020204030204"/>
                </a:endParaRPr>
              </a:p>
              <a:p>
                <a:pPr algn="ctr">
                  <a:lnSpc>
                    <a:spcPct val="90000"/>
                  </a:lnSpc>
                  <a:spcBef>
                    <a:spcPct val="30000"/>
                  </a:spcBef>
                  <a:buNone/>
                </a:pPr>
                <a:r>
                  <a:rPr lang="en-US" sz="1400" i="1">
                    <a:solidFill>
                      <a:srgbClr val="000000"/>
                    </a:solidFill>
                    <a:latin typeface="Calibri" panose="020F0502020204030204"/>
                  </a:rPr>
                  <a:t>Page </a:t>
                </a:r>
                <a:endParaRPr lang="en-US" sz="1400" i="1">
                  <a:solidFill>
                    <a:srgbClr val="000000"/>
                  </a:solidFill>
                  <a:latin typeface="Calibri" panose="020F0502020204030204"/>
                </a:endParaRPr>
              </a:p>
              <a:p>
                <a:pPr algn="ctr">
                  <a:lnSpc>
                    <a:spcPct val="90000"/>
                  </a:lnSpc>
                  <a:spcBef>
                    <a:spcPct val="30000"/>
                  </a:spcBef>
                  <a:buNone/>
                </a:pPr>
                <a:r>
                  <a:rPr lang="en-US" sz="1400" i="1">
                    <a:solidFill>
                      <a:srgbClr val="000000"/>
                    </a:solidFill>
                    <a:latin typeface="Calibri" panose="020F0502020204030204"/>
                  </a:rPr>
                  <a:t>table</a:t>
                </a:r>
                <a:endParaRPr lang="en-US" sz="1400" i="1">
                  <a:solidFill>
                    <a:srgbClr val="000000"/>
                  </a:solidFill>
                  <a:latin typeface="Calibri" panose="020F0502020204030204"/>
                </a:endParaRPr>
              </a:p>
            </p:txBody>
          </p:sp>
          <p:sp>
            <p:nvSpPr>
              <p:cNvPr id="17" name="Rectangle 405"/>
              <p:cNvSpPr>
                <a:spLocks noChangeArrowheads="1"/>
              </p:cNvSpPr>
              <p:nvPr/>
            </p:nvSpPr>
            <p:spPr bwMode="auto">
              <a:xfrm>
                <a:off x="5381625" y="3712460"/>
                <a:ext cx="758825" cy="228600"/>
              </a:xfrm>
              <a:prstGeom prst="rect">
                <a:avLst/>
              </a:prstGeom>
              <a:solidFill>
                <a:srgbClr val="F6F5BD"/>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400">
                    <a:solidFill>
                      <a:srgbClr val="000000"/>
                    </a:solidFill>
                    <a:latin typeface="Calibri" panose="020F0502020204030204"/>
                  </a:rPr>
                  <a:t>L4 PTE</a:t>
                </a:r>
                <a:endParaRPr lang="en-US" sz="1400">
                  <a:solidFill>
                    <a:srgbClr val="000000"/>
                  </a:solidFill>
                  <a:latin typeface="Calibri" panose="020F0502020204030204"/>
                </a:endParaRPr>
              </a:p>
            </p:txBody>
          </p:sp>
          <p:sp>
            <p:nvSpPr>
              <p:cNvPr id="18" name="Line 407"/>
              <p:cNvSpPr>
                <a:spLocks noChangeShapeType="1"/>
              </p:cNvSpPr>
              <p:nvPr/>
            </p:nvSpPr>
            <p:spPr bwMode="auto">
              <a:xfrm>
                <a:off x="5113338" y="1667760"/>
                <a:ext cx="7937" cy="2168525"/>
              </a:xfrm>
              <a:prstGeom prst="line">
                <a:avLst/>
              </a:prstGeom>
              <a:noFill/>
              <a:ln w="9525">
                <a:solidFill>
                  <a:srgbClr val="000000"/>
                </a:solidFill>
                <a:round/>
              </a:ln>
              <a:effectLst/>
            </p:spPr>
            <p:txBody>
              <a:bodyPr wrap="none" lIns="90487" tIns="44450" rIns="90487" bIns="44450" anchor="ctr"/>
              <a:lstStyle/>
              <a:p>
                <a:pPr algn="ctr">
                  <a:buNone/>
                </a:pPr>
                <a:endParaRPr lang="en-US">
                  <a:solidFill>
                    <a:srgbClr val="000000"/>
                  </a:solidFill>
                  <a:latin typeface="Calibri" panose="020F0502020204030204"/>
                </a:endParaRPr>
              </a:p>
            </p:txBody>
          </p:sp>
          <p:sp>
            <p:nvSpPr>
              <p:cNvPr id="19" name="Line 408"/>
              <p:cNvSpPr>
                <a:spLocks noChangeShapeType="1"/>
              </p:cNvSpPr>
              <p:nvPr/>
            </p:nvSpPr>
            <p:spPr bwMode="auto">
              <a:xfrm>
                <a:off x="7639050" y="1667760"/>
                <a:ext cx="0" cy="4437062"/>
              </a:xfrm>
              <a:prstGeom prst="line">
                <a:avLst/>
              </a:prstGeom>
              <a:noFill/>
              <a:ln w="9525">
                <a:solidFill>
                  <a:srgbClr val="000000"/>
                </a:solidFill>
                <a:round/>
                <a:tailEnd type="triangle" w="med" len="med"/>
              </a:ln>
              <a:effectLst/>
            </p:spPr>
            <p:txBody>
              <a:bodyPr wrap="none" lIns="90487" tIns="44450" rIns="90487" bIns="44450" anchor="ctr"/>
              <a:lstStyle/>
              <a:p>
                <a:pPr algn="ctr">
                  <a:buNone/>
                </a:pPr>
                <a:endParaRPr lang="en-US">
                  <a:solidFill>
                    <a:srgbClr val="000000"/>
                  </a:solidFill>
                  <a:latin typeface="Calibri" panose="020F0502020204030204"/>
                </a:endParaRPr>
              </a:p>
            </p:txBody>
          </p:sp>
          <p:sp>
            <p:nvSpPr>
              <p:cNvPr id="20" name="Rectangle 409"/>
              <p:cNvSpPr>
                <a:spLocks noChangeAspect="1" noChangeArrowheads="1"/>
              </p:cNvSpPr>
              <p:nvPr/>
            </p:nvSpPr>
            <p:spPr bwMode="auto">
              <a:xfrm>
                <a:off x="1589088" y="6104822"/>
                <a:ext cx="4495800" cy="287338"/>
              </a:xfrm>
              <a:prstGeom prst="rect">
                <a:avLst/>
              </a:prstGeom>
              <a:solidFill>
                <a:srgbClr val="F6F5BD"/>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400">
                    <a:solidFill>
                      <a:srgbClr val="000000"/>
                    </a:solidFill>
                    <a:latin typeface="Calibri" panose="020F0502020204030204"/>
                  </a:rPr>
                  <a:t>PPN</a:t>
                </a:r>
                <a:endParaRPr lang="en-US" sz="1400">
                  <a:solidFill>
                    <a:srgbClr val="000000"/>
                  </a:solidFill>
                  <a:latin typeface="Calibri" panose="020F0502020204030204"/>
                </a:endParaRPr>
              </a:p>
            </p:txBody>
          </p:sp>
          <p:sp>
            <p:nvSpPr>
              <p:cNvPr id="21" name="Rectangle 410"/>
              <p:cNvSpPr>
                <a:spLocks noChangeAspect="1" noChangeArrowheads="1"/>
              </p:cNvSpPr>
              <p:nvPr/>
            </p:nvSpPr>
            <p:spPr bwMode="auto">
              <a:xfrm>
                <a:off x="6084888" y="6104822"/>
                <a:ext cx="1874837" cy="287338"/>
              </a:xfrm>
              <a:prstGeom prst="rect">
                <a:avLst/>
              </a:prstGeom>
              <a:solidFill>
                <a:srgbClr val="DEDFF5"/>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400">
                    <a:solidFill>
                      <a:srgbClr val="000000"/>
                    </a:solidFill>
                    <a:latin typeface="Calibri" panose="020F0502020204030204"/>
                  </a:rPr>
                  <a:t>PPO</a:t>
                </a:r>
                <a:endParaRPr lang="en-US" sz="1400">
                  <a:solidFill>
                    <a:srgbClr val="000000"/>
                  </a:solidFill>
                  <a:latin typeface="Calibri" panose="020F0502020204030204"/>
                </a:endParaRPr>
              </a:p>
            </p:txBody>
          </p:sp>
          <p:sp>
            <p:nvSpPr>
              <p:cNvPr id="22" name="Text Box 411"/>
              <p:cNvSpPr txBox="1">
                <a:spLocks noChangeAspect="1" noChangeArrowheads="1"/>
              </p:cNvSpPr>
              <p:nvPr/>
            </p:nvSpPr>
            <p:spPr bwMode="auto">
              <a:xfrm>
                <a:off x="3665239" y="5895272"/>
                <a:ext cx="338734" cy="259045"/>
              </a:xfrm>
              <a:prstGeom prst="rect">
                <a:avLst/>
              </a:prstGeom>
              <a:noFill/>
              <a:ln w="9525">
                <a:noFill/>
                <a:miter lim="800000"/>
              </a:ln>
              <a:effectLst/>
            </p:spPr>
            <p:txBody>
              <a:bodyPr wrap="none" lIns="90487" tIns="44450" rIns="90487" bIns="44450">
                <a:spAutoFit/>
              </a:bodyPr>
              <a:lstStyle/>
              <a:p>
                <a:pPr algn="ctr">
                  <a:lnSpc>
                    <a:spcPct val="90000"/>
                  </a:lnSpc>
                  <a:spcBef>
                    <a:spcPct val="30000"/>
                  </a:spcBef>
                  <a:buNone/>
                </a:pPr>
                <a:r>
                  <a:rPr lang="en-US" sz="1200">
                    <a:solidFill>
                      <a:srgbClr val="000000"/>
                    </a:solidFill>
                    <a:latin typeface="Calibri" panose="020F0502020204030204"/>
                  </a:rPr>
                  <a:t>40</a:t>
                </a:r>
                <a:endParaRPr lang="en-US" sz="1200">
                  <a:solidFill>
                    <a:srgbClr val="000000"/>
                  </a:solidFill>
                  <a:latin typeface="Calibri" panose="020F0502020204030204"/>
                </a:endParaRPr>
              </a:p>
            </p:txBody>
          </p:sp>
          <p:sp>
            <p:nvSpPr>
              <p:cNvPr id="23" name="Text Box 412"/>
              <p:cNvSpPr txBox="1">
                <a:spLocks noChangeAspect="1" noChangeArrowheads="1"/>
              </p:cNvSpPr>
              <p:nvPr/>
            </p:nvSpPr>
            <p:spPr bwMode="auto">
              <a:xfrm>
                <a:off x="6852939" y="5895272"/>
                <a:ext cx="338734" cy="259045"/>
              </a:xfrm>
              <a:prstGeom prst="rect">
                <a:avLst/>
              </a:prstGeom>
              <a:noFill/>
              <a:ln w="9525">
                <a:noFill/>
                <a:miter lim="800000"/>
              </a:ln>
              <a:effectLst/>
            </p:spPr>
            <p:txBody>
              <a:bodyPr wrap="none" lIns="90487" tIns="44450" rIns="90487" bIns="44450">
                <a:spAutoFit/>
              </a:bodyPr>
              <a:lstStyle/>
              <a:p>
                <a:pPr algn="ctr">
                  <a:lnSpc>
                    <a:spcPct val="90000"/>
                  </a:lnSpc>
                  <a:spcBef>
                    <a:spcPct val="30000"/>
                  </a:spcBef>
                  <a:buNone/>
                </a:pPr>
                <a:r>
                  <a:rPr lang="en-US" sz="1200">
                    <a:solidFill>
                      <a:srgbClr val="000000"/>
                    </a:solidFill>
                    <a:latin typeface="Calibri" panose="020F0502020204030204"/>
                  </a:rPr>
                  <a:t>12</a:t>
                </a:r>
                <a:endParaRPr lang="en-US" sz="1200">
                  <a:solidFill>
                    <a:srgbClr val="000000"/>
                  </a:solidFill>
                  <a:latin typeface="Calibri" panose="020F0502020204030204"/>
                </a:endParaRPr>
              </a:p>
            </p:txBody>
          </p:sp>
          <p:sp>
            <p:nvSpPr>
              <p:cNvPr id="24" name="Text Box 413"/>
              <p:cNvSpPr txBox="1">
                <a:spLocks noChangeAspect="1" noChangeArrowheads="1"/>
              </p:cNvSpPr>
              <p:nvPr/>
            </p:nvSpPr>
            <p:spPr bwMode="auto">
              <a:xfrm>
                <a:off x="8028254" y="5907972"/>
                <a:ext cx="998093" cy="671466"/>
              </a:xfrm>
              <a:prstGeom prst="rect">
                <a:avLst/>
              </a:prstGeom>
              <a:noFill/>
              <a:ln w="9525">
                <a:noFill/>
                <a:miter lim="800000"/>
              </a:ln>
              <a:effectLst/>
            </p:spPr>
            <p:txBody>
              <a:bodyPr wrap="none" lIns="90487" tIns="44450" rIns="90487" bIns="44450">
                <a:spAutoFit/>
              </a:bodyPr>
              <a:lstStyle/>
              <a:p>
                <a:pPr algn="ctr">
                  <a:lnSpc>
                    <a:spcPct val="90000"/>
                  </a:lnSpc>
                  <a:spcBef>
                    <a:spcPct val="30000"/>
                  </a:spcBef>
                  <a:buNone/>
                </a:pPr>
                <a:r>
                  <a:rPr lang="en-US" sz="1800">
                    <a:solidFill>
                      <a:srgbClr val="000000"/>
                    </a:solidFill>
                    <a:latin typeface="Calibri" panose="020F0502020204030204"/>
                  </a:rPr>
                  <a:t>Physical </a:t>
                </a:r>
                <a:endParaRPr lang="en-US" sz="1800">
                  <a:solidFill>
                    <a:srgbClr val="000000"/>
                  </a:solidFill>
                  <a:latin typeface="Calibri" panose="020F0502020204030204"/>
                </a:endParaRPr>
              </a:p>
              <a:p>
                <a:pPr algn="ctr">
                  <a:lnSpc>
                    <a:spcPct val="90000"/>
                  </a:lnSpc>
                  <a:spcBef>
                    <a:spcPct val="30000"/>
                  </a:spcBef>
                  <a:buNone/>
                </a:pPr>
                <a:r>
                  <a:rPr lang="en-US" sz="1800">
                    <a:solidFill>
                      <a:srgbClr val="000000"/>
                    </a:solidFill>
                    <a:latin typeface="Calibri" panose="020F0502020204030204"/>
                  </a:rPr>
                  <a:t>address</a:t>
                </a:r>
                <a:endParaRPr lang="en-US" sz="1800">
                  <a:solidFill>
                    <a:srgbClr val="000000"/>
                  </a:solidFill>
                  <a:latin typeface="Calibri" panose="020F0502020204030204"/>
                </a:endParaRPr>
              </a:p>
            </p:txBody>
          </p:sp>
          <p:sp>
            <p:nvSpPr>
              <p:cNvPr id="25" name="Line 414"/>
              <p:cNvSpPr>
                <a:spLocks noChangeShapeType="1"/>
              </p:cNvSpPr>
              <p:nvPr/>
            </p:nvSpPr>
            <p:spPr bwMode="auto">
              <a:xfrm flipH="1">
                <a:off x="4578350" y="5655560"/>
                <a:ext cx="1828800" cy="0"/>
              </a:xfrm>
              <a:prstGeom prst="line">
                <a:avLst/>
              </a:prstGeom>
              <a:noFill/>
              <a:ln w="9525">
                <a:solidFill>
                  <a:srgbClr val="000000"/>
                </a:solidFill>
                <a:round/>
              </a:ln>
              <a:effectLst/>
            </p:spPr>
            <p:txBody>
              <a:bodyPr wrap="none" lIns="90487" tIns="44450" rIns="90487" bIns="44450" anchor="ctr"/>
              <a:lstStyle/>
              <a:p>
                <a:pPr algn="ctr">
                  <a:buNone/>
                </a:pPr>
                <a:endParaRPr lang="en-US">
                  <a:solidFill>
                    <a:srgbClr val="000000"/>
                  </a:solidFill>
                  <a:latin typeface="Calibri" panose="020F0502020204030204"/>
                </a:endParaRPr>
              </a:p>
            </p:txBody>
          </p:sp>
          <p:sp>
            <p:nvSpPr>
              <p:cNvPr id="26" name="Line 415"/>
              <p:cNvSpPr>
                <a:spLocks noChangeShapeType="1"/>
              </p:cNvSpPr>
              <p:nvPr/>
            </p:nvSpPr>
            <p:spPr bwMode="auto">
              <a:xfrm>
                <a:off x="4578350" y="5653972"/>
                <a:ext cx="0" cy="433388"/>
              </a:xfrm>
              <a:prstGeom prst="line">
                <a:avLst/>
              </a:prstGeom>
              <a:noFill/>
              <a:ln w="9525">
                <a:solidFill>
                  <a:srgbClr val="000000"/>
                </a:solidFill>
                <a:round/>
                <a:tailEnd type="triangle" w="med" len="med"/>
              </a:ln>
              <a:effectLst/>
            </p:spPr>
            <p:txBody>
              <a:bodyPr wrap="none" lIns="90487" tIns="44450" rIns="90487" bIns="44450" anchor="ctr"/>
              <a:lstStyle/>
              <a:p>
                <a:pPr algn="ctr">
                  <a:buNone/>
                </a:pPr>
                <a:endParaRPr lang="en-US">
                  <a:solidFill>
                    <a:srgbClr val="000000"/>
                  </a:solidFill>
                  <a:latin typeface="Calibri" panose="020F0502020204030204"/>
                </a:endParaRPr>
              </a:p>
            </p:txBody>
          </p:sp>
          <p:sp>
            <p:nvSpPr>
              <p:cNvPr id="27" name="Text Box 416"/>
              <p:cNvSpPr txBox="1">
                <a:spLocks noChangeArrowheads="1"/>
              </p:cNvSpPr>
              <p:nvPr/>
            </p:nvSpPr>
            <p:spPr bwMode="auto">
              <a:xfrm>
                <a:off x="7843908" y="3242560"/>
                <a:ext cx="1145121" cy="800732"/>
              </a:xfrm>
              <a:prstGeom prst="rect">
                <a:avLst/>
              </a:prstGeom>
              <a:noFill/>
              <a:ln w="9525">
                <a:noFill/>
                <a:miter lim="800000"/>
              </a:ln>
              <a:effectLst/>
            </p:spPr>
            <p:txBody>
              <a:bodyPr wrap="none" lIns="90487" tIns="44450" rIns="90487" bIns="44450">
                <a:spAutoFit/>
              </a:bodyPr>
              <a:lstStyle/>
              <a:p>
                <a:pPr algn="ctr">
                  <a:lnSpc>
                    <a:spcPct val="90000"/>
                  </a:lnSpc>
                  <a:spcBef>
                    <a:spcPct val="30000"/>
                  </a:spcBef>
                  <a:buNone/>
                </a:pPr>
                <a:r>
                  <a:rPr lang="en-US" sz="1400" i="1">
                    <a:solidFill>
                      <a:srgbClr val="000000"/>
                    </a:solidFill>
                    <a:latin typeface="Calibri" panose="020F0502020204030204"/>
                  </a:rPr>
                  <a:t>Offset into </a:t>
                </a:r>
                <a:endParaRPr lang="en-US" sz="1400" i="1">
                  <a:solidFill>
                    <a:srgbClr val="000000"/>
                  </a:solidFill>
                  <a:latin typeface="Calibri" panose="020F0502020204030204"/>
                </a:endParaRPr>
              </a:p>
              <a:p>
                <a:pPr algn="ctr">
                  <a:lnSpc>
                    <a:spcPct val="90000"/>
                  </a:lnSpc>
                  <a:spcBef>
                    <a:spcPct val="30000"/>
                  </a:spcBef>
                  <a:buNone/>
                </a:pPr>
                <a:r>
                  <a:rPr lang="en-US" sz="1400" i="1">
                    <a:solidFill>
                      <a:srgbClr val="000000"/>
                    </a:solidFill>
                    <a:latin typeface="Calibri" panose="020F0502020204030204"/>
                  </a:rPr>
                  <a:t>physical and </a:t>
                </a:r>
                <a:endParaRPr lang="en-US" sz="1400" i="1">
                  <a:solidFill>
                    <a:srgbClr val="000000"/>
                  </a:solidFill>
                  <a:latin typeface="Calibri" panose="020F0502020204030204"/>
                </a:endParaRPr>
              </a:p>
              <a:p>
                <a:pPr algn="ctr">
                  <a:lnSpc>
                    <a:spcPct val="90000"/>
                  </a:lnSpc>
                  <a:spcBef>
                    <a:spcPct val="30000"/>
                  </a:spcBef>
                  <a:buNone/>
                </a:pPr>
                <a:r>
                  <a:rPr lang="en-US" sz="1400" i="1">
                    <a:solidFill>
                      <a:srgbClr val="000000"/>
                    </a:solidFill>
                    <a:latin typeface="Calibri" panose="020F0502020204030204"/>
                  </a:rPr>
                  <a:t>virtual page</a:t>
                </a:r>
                <a:endParaRPr lang="en-US" sz="1400" i="1">
                  <a:solidFill>
                    <a:srgbClr val="000000"/>
                  </a:solidFill>
                  <a:latin typeface="Calibri" panose="020F0502020204030204"/>
                </a:endParaRPr>
              </a:p>
            </p:txBody>
          </p:sp>
          <p:sp>
            <p:nvSpPr>
              <p:cNvPr id="28" name="Rectangle 417"/>
              <p:cNvSpPr>
                <a:spLocks noChangeAspect="1" noChangeArrowheads="1"/>
              </p:cNvSpPr>
              <p:nvPr/>
            </p:nvSpPr>
            <p:spPr bwMode="auto">
              <a:xfrm>
                <a:off x="3586163" y="1388360"/>
                <a:ext cx="1277937" cy="280987"/>
              </a:xfrm>
              <a:prstGeom prst="rect">
                <a:avLst/>
              </a:prstGeom>
              <a:solidFill>
                <a:srgbClr val="E6E6E6"/>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400">
                    <a:solidFill>
                      <a:srgbClr val="000000"/>
                    </a:solidFill>
                    <a:latin typeface="Calibri" panose="020F0502020204030204"/>
                  </a:rPr>
                  <a:t>VPN 3</a:t>
                </a:r>
                <a:endParaRPr lang="en-US" sz="1400">
                  <a:solidFill>
                    <a:srgbClr val="000000"/>
                  </a:solidFill>
                  <a:latin typeface="Calibri" panose="020F0502020204030204"/>
                </a:endParaRPr>
              </a:p>
            </p:txBody>
          </p:sp>
          <p:sp>
            <p:nvSpPr>
              <p:cNvPr id="29" name="Rectangle 418"/>
              <p:cNvSpPr>
                <a:spLocks noChangeAspect="1" noChangeArrowheads="1"/>
              </p:cNvSpPr>
              <p:nvPr/>
            </p:nvSpPr>
            <p:spPr bwMode="auto">
              <a:xfrm>
                <a:off x="4864100" y="1386772"/>
                <a:ext cx="1277938" cy="280988"/>
              </a:xfrm>
              <a:prstGeom prst="rect">
                <a:avLst/>
              </a:prstGeom>
              <a:solidFill>
                <a:srgbClr val="F6F5BD"/>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400" dirty="0">
                    <a:solidFill>
                      <a:srgbClr val="000000"/>
                    </a:solidFill>
                    <a:latin typeface="Calibri" panose="020F0502020204030204"/>
                  </a:rPr>
                  <a:t>VPN 4</a:t>
                </a:r>
                <a:endParaRPr lang="en-US" sz="1400" dirty="0">
                  <a:solidFill>
                    <a:srgbClr val="000000"/>
                  </a:solidFill>
                  <a:latin typeface="Calibri" panose="020F0502020204030204"/>
                </a:endParaRPr>
              </a:p>
            </p:txBody>
          </p:sp>
          <p:sp>
            <p:nvSpPr>
              <p:cNvPr id="30" name="Rectangle 419"/>
              <p:cNvSpPr>
                <a:spLocks noChangeAspect="1" noChangeArrowheads="1"/>
              </p:cNvSpPr>
              <p:nvPr/>
            </p:nvSpPr>
            <p:spPr bwMode="auto">
              <a:xfrm>
                <a:off x="2314575" y="1388360"/>
                <a:ext cx="1277938" cy="280987"/>
              </a:xfrm>
              <a:prstGeom prst="rect">
                <a:avLst/>
              </a:prstGeom>
              <a:solidFill>
                <a:srgbClr val="DBF2DA"/>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400">
                    <a:solidFill>
                      <a:srgbClr val="000000"/>
                    </a:solidFill>
                    <a:latin typeface="Calibri" panose="020F0502020204030204"/>
                  </a:rPr>
                  <a:t>VPN 2</a:t>
                </a:r>
                <a:endParaRPr lang="en-US" sz="1400">
                  <a:solidFill>
                    <a:srgbClr val="000000"/>
                  </a:solidFill>
                  <a:latin typeface="Calibri" panose="020F0502020204030204"/>
                </a:endParaRPr>
              </a:p>
            </p:txBody>
          </p:sp>
          <p:sp>
            <p:nvSpPr>
              <p:cNvPr id="31" name="Rectangle 420"/>
              <p:cNvSpPr>
                <a:spLocks noChangeAspect="1" noChangeArrowheads="1"/>
              </p:cNvSpPr>
              <p:nvPr/>
            </p:nvSpPr>
            <p:spPr bwMode="auto">
              <a:xfrm>
                <a:off x="1036638" y="1386772"/>
                <a:ext cx="1277937" cy="280988"/>
              </a:xfrm>
              <a:prstGeom prst="rect">
                <a:avLst/>
              </a:prstGeom>
              <a:solidFill>
                <a:srgbClr val="F6D2D2"/>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400">
                    <a:solidFill>
                      <a:srgbClr val="000000"/>
                    </a:solidFill>
                    <a:latin typeface="Calibri" panose="020F0502020204030204"/>
                  </a:rPr>
                  <a:t>VPN 1</a:t>
                </a:r>
                <a:endParaRPr lang="en-US" sz="1400">
                  <a:solidFill>
                    <a:srgbClr val="000000"/>
                  </a:solidFill>
                  <a:latin typeface="Calibri" panose="020F0502020204030204"/>
                </a:endParaRPr>
              </a:p>
            </p:txBody>
          </p:sp>
          <p:sp>
            <p:nvSpPr>
              <p:cNvPr id="32" name="Line 430"/>
              <p:cNvSpPr>
                <a:spLocks noChangeShapeType="1"/>
              </p:cNvSpPr>
              <p:nvPr/>
            </p:nvSpPr>
            <p:spPr bwMode="auto">
              <a:xfrm>
                <a:off x="4841875" y="3836285"/>
                <a:ext cx="179388" cy="0"/>
              </a:xfrm>
              <a:prstGeom prst="line">
                <a:avLst/>
              </a:prstGeom>
              <a:noFill/>
              <a:ln w="9525">
                <a:solidFill>
                  <a:srgbClr val="000000"/>
                </a:solidFill>
                <a:round/>
              </a:ln>
              <a:effectLst/>
            </p:spPr>
            <p:txBody>
              <a:bodyPr wrap="none" lIns="90487" tIns="44450" rIns="90487" bIns="44450" anchor="ctr"/>
              <a:lstStyle/>
              <a:p>
                <a:pPr algn="ctr">
                  <a:buNone/>
                </a:pPr>
                <a:endParaRPr lang="en-US">
                  <a:solidFill>
                    <a:srgbClr val="000000"/>
                  </a:solidFill>
                  <a:latin typeface="Calibri" panose="020F0502020204030204"/>
                </a:endParaRPr>
              </a:p>
            </p:txBody>
          </p:sp>
          <p:sp>
            <p:nvSpPr>
              <p:cNvPr id="33" name="Line 431"/>
              <p:cNvSpPr>
                <a:spLocks noChangeShapeType="1"/>
              </p:cNvSpPr>
              <p:nvPr/>
            </p:nvSpPr>
            <p:spPr bwMode="auto">
              <a:xfrm>
                <a:off x="5021263" y="2955222"/>
                <a:ext cx="9525" cy="881063"/>
              </a:xfrm>
              <a:prstGeom prst="line">
                <a:avLst/>
              </a:prstGeom>
              <a:noFill/>
              <a:ln w="9525">
                <a:solidFill>
                  <a:srgbClr val="000000"/>
                </a:solidFill>
                <a:round/>
              </a:ln>
              <a:effectLst/>
            </p:spPr>
            <p:txBody>
              <a:bodyPr wrap="none" lIns="90487" tIns="44450" rIns="90487" bIns="44450" anchor="ctr"/>
              <a:lstStyle/>
              <a:p>
                <a:pPr algn="ctr">
                  <a:buNone/>
                </a:pPr>
                <a:endParaRPr lang="en-US">
                  <a:solidFill>
                    <a:srgbClr val="000000"/>
                  </a:solidFill>
                  <a:latin typeface="Calibri" panose="020F0502020204030204"/>
                </a:endParaRPr>
              </a:p>
            </p:txBody>
          </p:sp>
          <p:sp>
            <p:nvSpPr>
              <p:cNvPr id="34" name="Line 432"/>
              <p:cNvSpPr>
                <a:spLocks noChangeShapeType="1"/>
              </p:cNvSpPr>
              <p:nvPr/>
            </p:nvSpPr>
            <p:spPr bwMode="auto">
              <a:xfrm>
                <a:off x="5030788" y="2955222"/>
                <a:ext cx="344487" cy="4763"/>
              </a:xfrm>
              <a:prstGeom prst="line">
                <a:avLst/>
              </a:prstGeom>
              <a:noFill/>
              <a:ln w="9525">
                <a:solidFill>
                  <a:srgbClr val="000000"/>
                </a:solidFill>
                <a:round/>
                <a:tailEnd type="triangle" w="med" len="med"/>
              </a:ln>
              <a:effectLst/>
            </p:spPr>
            <p:txBody>
              <a:bodyPr wrap="none" lIns="90487" tIns="44450" rIns="90487" bIns="44450" anchor="ctr"/>
              <a:lstStyle/>
              <a:p>
                <a:pPr algn="ctr">
                  <a:buNone/>
                </a:pPr>
                <a:endParaRPr lang="en-US">
                  <a:solidFill>
                    <a:srgbClr val="000000"/>
                  </a:solidFill>
                  <a:latin typeface="Calibri" panose="020F0502020204030204"/>
                </a:endParaRPr>
              </a:p>
            </p:txBody>
          </p:sp>
          <p:sp>
            <p:nvSpPr>
              <p:cNvPr id="35" name="Rectangle 435"/>
              <p:cNvSpPr>
                <a:spLocks noChangeArrowheads="1"/>
              </p:cNvSpPr>
              <p:nvPr/>
            </p:nvSpPr>
            <p:spPr bwMode="auto">
              <a:xfrm>
                <a:off x="4102100" y="2959985"/>
                <a:ext cx="762000" cy="1600200"/>
              </a:xfrm>
              <a:prstGeom prst="rect">
                <a:avLst/>
              </a:prstGeom>
              <a:solidFill>
                <a:srgbClr val="FFFFFF"/>
              </a:solidFill>
              <a:ln w="9525">
                <a:solidFill>
                  <a:srgbClr val="000000"/>
                </a:solidFill>
                <a:miter lim="800000"/>
              </a:ln>
              <a:effectLst/>
            </p:spPr>
            <p:txBody>
              <a:bodyPr wrap="none" lIns="90487" tIns="44450" rIns="90487" bIns="44450" anchor="ctr"/>
              <a:lstStyle/>
              <a:p>
                <a:pPr algn="ctr">
                  <a:buNone/>
                </a:pPr>
                <a:endParaRPr lang="en-US">
                  <a:solidFill>
                    <a:srgbClr val="000000"/>
                  </a:solidFill>
                  <a:latin typeface="Calibri" panose="020F0502020204030204"/>
                </a:endParaRPr>
              </a:p>
            </p:txBody>
          </p:sp>
          <p:sp>
            <p:nvSpPr>
              <p:cNvPr id="36" name="Text Box 437"/>
              <p:cNvSpPr txBox="1">
                <a:spLocks noChangeArrowheads="1"/>
              </p:cNvSpPr>
              <p:nvPr/>
            </p:nvSpPr>
            <p:spPr bwMode="auto">
              <a:xfrm>
                <a:off x="3937755" y="2164647"/>
                <a:ext cx="1105302" cy="800732"/>
              </a:xfrm>
              <a:prstGeom prst="rect">
                <a:avLst/>
              </a:prstGeom>
              <a:noFill/>
              <a:ln w="9525">
                <a:noFill/>
                <a:miter lim="800000"/>
              </a:ln>
              <a:effectLst/>
            </p:spPr>
            <p:txBody>
              <a:bodyPr wrap="none" lIns="90487" tIns="44450" rIns="90487" bIns="44450">
                <a:spAutoFit/>
              </a:bodyPr>
              <a:lstStyle/>
              <a:p>
                <a:pPr algn="ctr">
                  <a:lnSpc>
                    <a:spcPct val="90000"/>
                  </a:lnSpc>
                  <a:spcBef>
                    <a:spcPct val="30000"/>
                  </a:spcBef>
                  <a:buNone/>
                </a:pPr>
                <a:r>
                  <a:rPr lang="en-US" sz="1400">
                    <a:solidFill>
                      <a:srgbClr val="000000"/>
                    </a:solidFill>
                    <a:latin typeface="Calibri" panose="020F0502020204030204"/>
                  </a:rPr>
                  <a:t>L3 PT</a:t>
                </a:r>
                <a:endParaRPr lang="en-US" sz="1400">
                  <a:solidFill>
                    <a:srgbClr val="000000"/>
                  </a:solidFill>
                  <a:latin typeface="Calibri" panose="020F0502020204030204"/>
                </a:endParaRPr>
              </a:p>
              <a:p>
                <a:pPr algn="ctr">
                  <a:lnSpc>
                    <a:spcPct val="90000"/>
                  </a:lnSpc>
                  <a:spcBef>
                    <a:spcPct val="30000"/>
                  </a:spcBef>
                  <a:buNone/>
                </a:pPr>
                <a:r>
                  <a:rPr lang="en-US" sz="1400" i="1">
                    <a:solidFill>
                      <a:srgbClr val="000000"/>
                    </a:solidFill>
                    <a:latin typeface="Calibri" panose="020F0502020204030204"/>
                  </a:rPr>
                  <a:t>Page middle</a:t>
                </a:r>
                <a:endParaRPr lang="en-US" sz="1400" i="1">
                  <a:solidFill>
                    <a:srgbClr val="000000"/>
                  </a:solidFill>
                  <a:latin typeface="Calibri" panose="020F0502020204030204"/>
                </a:endParaRPr>
              </a:p>
              <a:p>
                <a:pPr algn="ctr">
                  <a:lnSpc>
                    <a:spcPct val="90000"/>
                  </a:lnSpc>
                  <a:spcBef>
                    <a:spcPct val="30000"/>
                  </a:spcBef>
                  <a:buNone/>
                </a:pPr>
                <a:r>
                  <a:rPr lang="en-US" sz="1400" i="1">
                    <a:solidFill>
                      <a:srgbClr val="000000"/>
                    </a:solidFill>
                    <a:latin typeface="Calibri" panose="020F0502020204030204"/>
                  </a:rPr>
                  <a:t>directory</a:t>
                </a:r>
                <a:endParaRPr lang="en-US" sz="1400" i="1">
                  <a:solidFill>
                    <a:srgbClr val="000000"/>
                  </a:solidFill>
                  <a:latin typeface="Calibri" panose="020F0502020204030204"/>
                </a:endParaRPr>
              </a:p>
            </p:txBody>
          </p:sp>
          <p:sp>
            <p:nvSpPr>
              <p:cNvPr id="37" name="Rectangle 438"/>
              <p:cNvSpPr>
                <a:spLocks noChangeArrowheads="1"/>
              </p:cNvSpPr>
              <p:nvPr/>
            </p:nvSpPr>
            <p:spPr bwMode="auto">
              <a:xfrm>
                <a:off x="4105275" y="3721985"/>
                <a:ext cx="758825" cy="228600"/>
              </a:xfrm>
              <a:prstGeom prst="rect">
                <a:avLst/>
              </a:prstGeom>
              <a:solidFill>
                <a:srgbClr val="E6E6E6"/>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400">
                    <a:solidFill>
                      <a:srgbClr val="000000"/>
                    </a:solidFill>
                    <a:latin typeface="Calibri" panose="020F0502020204030204"/>
                  </a:rPr>
                  <a:t>L3 PTE</a:t>
                </a:r>
                <a:endParaRPr lang="en-US" sz="1400">
                  <a:solidFill>
                    <a:srgbClr val="000000"/>
                  </a:solidFill>
                  <a:latin typeface="Calibri" panose="020F0502020204030204"/>
                </a:endParaRPr>
              </a:p>
            </p:txBody>
          </p:sp>
          <p:sp>
            <p:nvSpPr>
              <p:cNvPr id="38" name="Line 439"/>
              <p:cNvSpPr>
                <a:spLocks noChangeShapeType="1"/>
              </p:cNvSpPr>
              <p:nvPr/>
            </p:nvSpPr>
            <p:spPr bwMode="auto">
              <a:xfrm flipH="1">
                <a:off x="3833813" y="1677285"/>
                <a:ext cx="11112" cy="2159000"/>
              </a:xfrm>
              <a:prstGeom prst="line">
                <a:avLst/>
              </a:prstGeom>
              <a:noFill/>
              <a:ln w="9525">
                <a:solidFill>
                  <a:srgbClr val="000000"/>
                </a:solidFill>
                <a:round/>
              </a:ln>
              <a:effectLst/>
            </p:spPr>
            <p:txBody>
              <a:bodyPr wrap="none" lIns="90487" tIns="44450" rIns="90487" bIns="44450" anchor="ctr"/>
              <a:lstStyle/>
              <a:p>
                <a:pPr algn="ctr">
                  <a:buNone/>
                </a:pPr>
                <a:endParaRPr lang="en-US">
                  <a:solidFill>
                    <a:srgbClr val="000000"/>
                  </a:solidFill>
                  <a:latin typeface="Calibri" panose="020F0502020204030204"/>
                </a:endParaRPr>
              </a:p>
            </p:txBody>
          </p:sp>
          <p:sp>
            <p:nvSpPr>
              <p:cNvPr id="39" name="Line 440"/>
              <p:cNvSpPr>
                <a:spLocks noChangeShapeType="1"/>
              </p:cNvSpPr>
              <p:nvPr/>
            </p:nvSpPr>
            <p:spPr bwMode="auto">
              <a:xfrm>
                <a:off x="3844925" y="3842635"/>
                <a:ext cx="257175" cy="0"/>
              </a:xfrm>
              <a:prstGeom prst="line">
                <a:avLst/>
              </a:prstGeom>
              <a:noFill/>
              <a:ln w="9525">
                <a:solidFill>
                  <a:srgbClr val="000000"/>
                </a:solidFill>
                <a:round/>
                <a:tailEnd type="triangle" w="med" len="med"/>
              </a:ln>
              <a:effectLst/>
            </p:spPr>
            <p:txBody>
              <a:bodyPr wrap="none" lIns="90487" tIns="44450" rIns="90487" bIns="44450" anchor="ctr"/>
              <a:lstStyle/>
              <a:p>
                <a:pPr algn="ctr">
                  <a:buNone/>
                </a:pPr>
                <a:endParaRPr lang="en-US">
                  <a:solidFill>
                    <a:srgbClr val="000000"/>
                  </a:solidFill>
                  <a:latin typeface="Calibri" panose="020F0502020204030204"/>
                </a:endParaRPr>
              </a:p>
            </p:txBody>
          </p:sp>
          <p:sp>
            <p:nvSpPr>
              <p:cNvPr id="40" name="Line 444"/>
              <p:cNvSpPr>
                <a:spLocks noChangeShapeType="1"/>
              </p:cNvSpPr>
              <p:nvPr/>
            </p:nvSpPr>
            <p:spPr bwMode="auto">
              <a:xfrm>
                <a:off x="3546475" y="3841047"/>
                <a:ext cx="179388" cy="0"/>
              </a:xfrm>
              <a:prstGeom prst="line">
                <a:avLst/>
              </a:prstGeom>
              <a:noFill/>
              <a:ln w="9525">
                <a:solidFill>
                  <a:srgbClr val="000000"/>
                </a:solidFill>
                <a:round/>
              </a:ln>
              <a:effectLst/>
            </p:spPr>
            <p:txBody>
              <a:bodyPr wrap="none" lIns="90487" tIns="44450" rIns="90487" bIns="44450" anchor="ctr"/>
              <a:lstStyle/>
              <a:p>
                <a:pPr algn="ctr">
                  <a:buNone/>
                </a:pPr>
                <a:endParaRPr lang="en-US">
                  <a:solidFill>
                    <a:srgbClr val="000000"/>
                  </a:solidFill>
                  <a:latin typeface="Calibri" panose="020F0502020204030204"/>
                </a:endParaRPr>
              </a:p>
            </p:txBody>
          </p:sp>
          <p:sp>
            <p:nvSpPr>
              <p:cNvPr id="41" name="Line 445"/>
              <p:cNvSpPr>
                <a:spLocks noChangeShapeType="1"/>
              </p:cNvSpPr>
              <p:nvPr/>
            </p:nvSpPr>
            <p:spPr bwMode="auto">
              <a:xfrm>
                <a:off x="3727450" y="2958397"/>
                <a:ext cx="0" cy="881063"/>
              </a:xfrm>
              <a:prstGeom prst="line">
                <a:avLst/>
              </a:prstGeom>
              <a:noFill/>
              <a:ln w="9525">
                <a:solidFill>
                  <a:srgbClr val="000000"/>
                </a:solidFill>
                <a:round/>
              </a:ln>
              <a:effectLst/>
            </p:spPr>
            <p:txBody>
              <a:bodyPr wrap="none" lIns="90487" tIns="44450" rIns="90487" bIns="44450" anchor="ctr"/>
              <a:lstStyle/>
              <a:p>
                <a:pPr algn="ctr">
                  <a:buNone/>
                </a:pPr>
                <a:endParaRPr lang="en-US">
                  <a:solidFill>
                    <a:srgbClr val="000000"/>
                  </a:solidFill>
                  <a:latin typeface="Calibri" panose="020F0502020204030204"/>
                </a:endParaRPr>
              </a:p>
            </p:txBody>
          </p:sp>
          <p:sp>
            <p:nvSpPr>
              <p:cNvPr id="42" name="Rectangle 447"/>
              <p:cNvSpPr>
                <a:spLocks noChangeArrowheads="1"/>
              </p:cNvSpPr>
              <p:nvPr/>
            </p:nvSpPr>
            <p:spPr bwMode="auto">
              <a:xfrm>
                <a:off x="2806700" y="2959985"/>
                <a:ext cx="762000" cy="1600200"/>
              </a:xfrm>
              <a:prstGeom prst="rect">
                <a:avLst/>
              </a:prstGeom>
              <a:solidFill>
                <a:srgbClr val="FFFFFF"/>
              </a:solidFill>
              <a:ln w="9525">
                <a:solidFill>
                  <a:srgbClr val="000000"/>
                </a:solidFill>
                <a:miter lim="800000"/>
              </a:ln>
              <a:effectLst/>
            </p:spPr>
            <p:txBody>
              <a:bodyPr wrap="none" lIns="90487" tIns="44450" rIns="90487" bIns="44450" anchor="ctr"/>
              <a:lstStyle/>
              <a:p>
                <a:pPr algn="ctr">
                  <a:buNone/>
                </a:pPr>
                <a:endParaRPr lang="en-US">
                  <a:solidFill>
                    <a:srgbClr val="000000"/>
                  </a:solidFill>
                  <a:latin typeface="Calibri" panose="020F0502020204030204"/>
                </a:endParaRPr>
              </a:p>
            </p:txBody>
          </p:sp>
          <p:sp>
            <p:nvSpPr>
              <p:cNvPr id="43" name="Text Box 449"/>
              <p:cNvSpPr txBox="1">
                <a:spLocks noChangeArrowheads="1"/>
              </p:cNvSpPr>
              <p:nvPr/>
            </p:nvSpPr>
            <p:spPr bwMode="auto">
              <a:xfrm>
                <a:off x="2676864" y="2164647"/>
                <a:ext cx="1028357" cy="800732"/>
              </a:xfrm>
              <a:prstGeom prst="rect">
                <a:avLst/>
              </a:prstGeom>
              <a:noFill/>
              <a:ln w="9525">
                <a:noFill/>
                <a:miter lim="800000"/>
              </a:ln>
              <a:effectLst/>
            </p:spPr>
            <p:txBody>
              <a:bodyPr wrap="none" lIns="90487" tIns="44450" rIns="90487" bIns="44450">
                <a:spAutoFit/>
              </a:bodyPr>
              <a:lstStyle/>
              <a:p>
                <a:pPr algn="ctr">
                  <a:lnSpc>
                    <a:spcPct val="90000"/>
                  </a:lnSpc>
                  <a:spcBef>
                    <a:spcPct val="30000"/>
                  </a:spcBef>
                  <a:buNone/>
                </a:pPr>
                <a:r>
                  <a:rPr lang="en-US" sz="1400">
                    <a:solidFill>
                      <a:srgbClr val="000000"/>
                    </a:solidFill>
                    <a:latin typeface="Calibri" panose="020F0502020204030204"/>
                  </a:rPr>
                  <a:t>L2 PT</a:t>
                </a:r>
                <a:endParaRPr lang="en-US" sz="1400">
                  <a:solidFill>
                    <a:srgbClr val="000000"/>
                  </a:solidFill>
                  <a:latin typeface="Calibri" panose="020F0502020204030204"/>
                </a:endParaRPr>
              </a:p>
              <a:p>
                <a:pPr algn="ctr">
                  <a:lnSpc>
                    <a:spcPct val="90000"/>
                  </a:lnSpc>
                  <a:spcBef>
                    <a:spcPct val="30000"/>
                  </a:spcBef>
                  <a:buNone/>
                </a:pPr>
                <a:r>
                  <a:rPr lang="en-US" sz="1400" i="1">
                    <a:solidFill>
                      <a:srgbClr val="000000"/>
                    </a:solidFill>
                    <a:latin typeface="Calibri" panose="020F0502020204030204"/>
                  </a:rPr>
                  <a:t>Page upper</a:t>
                </a:r>
                <a:endParaRPr lang="en-US" sz="1400" i="1">
                  <a:solidFill>
                    <a:srgbClr val="000000"/>
                  </a:solidFill>
                  <a:latin typeface="Calibri" panose="020F0502020204030204"/>
                </a:endParaRPr>
              </a:p>
              <a:p>
                <a:pPr algn="ctr">
                  <a:lnSpc>
                    <a:spcPct val="90000"/>
                  </a:lnSpc>
                  <a:spcBef>
                    <a:spcPct val="30000"/>
                  </a:spcBef>
                  <a:buNone/>
                </a:pPr>
                <a:r>
                  <a:rPr lang="en-US" sz="1400" i="1">
                    <a:solidFill>
                      <a:srgbClr val="000000"/>
                    </a:solidFill>
                    <a:latin typeface="Calibri" panose="020F0502020204030204"/>
                  </a:rPr>
                  <a:t>directory</a:t>
                </a:r>
                <a:endParaRPr lang="en-US" sz="1400" i="1">
                  <a:solidFill>
                    <a:srgbClr val="000000"/>
                  </a:solidFill>
                  <a:latin typeface="Calibri" panose="020F0502020204030204"/>
                </a:endParaRPr>
              </a:p>
            </p:txBody>
          </p:sp>
          <p:sp>
            <p:nvSpPr>
              <p:cNvPr id="44" name="Rectangle 450"/>
              <p:cNvSpPr>
                <a:spLocks noChangeArrowheads="1"/>
              </p:cNvSpPr>
              <p:nvPr/>
            </p:nvSpPr>
            <p:spPr bwMode="auto">
              <a:xfrm>
                <a:off x="2809875" y="3721985"/>
                <a:ext cx="758825" cy="228600"/>
              </a:xfrm>
              <a:prstGeom prst="rect">
                <a:avLst/>
              </a:prstGeom>
              <a:solidFill>
                <a:srgbClr val="DBF2DA"/>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400">
                    <a:solidFill>
                      <a:srgbClr val="000000"/>
                    </a:solidFill>
                    <a:latin typeface="Calibri" panose="020F0502020204030204"/>
                  </a:rPr>
                  <a:t>L2 PTE</a:t>
                </a:r>
                <a:endParaRPr lang="en-US" sz="1400">
                  <a:solidFill>
                    <a:srgbClr val="000000"/>
                  </a:solidFill>
                  <a:latin typeface="Calibri" panose="020F0502020204030204"/>
                </a:endParaRPr>
              </a:p>
            </p:txBody>
          </p:sp>
          <p:sp>
            <p:nvSpPr>
              <p:cNvPr id="45" name="Line 451"/>
              <p:cNvSpPr>
                <a:spLocks noChangeShapeType="1"/>
              </p:cNvSpPr>
              <p:nvPr/>
            </p:nvSpPr>
            <p:spPr bwMode="auto">
              <a:xfrm>
                <a:off x="2549525" y="1677285"/>
                <a:ext cx="0" cy="2147887"/>
              </a:xfrm>
              <a:prstGeom prst="line">
                <a:avLst/>
              </a:prstGeom>
              <a:noFill/>
              <a:ln w="9525">
                <a:solidFill>
                  <a:srgbClr val="000000"/>
                </a:solidFill>
                <a:round/>
              </a:ln>
              <a:effectLst/>
            </p:spPr>
            <p:txBody>
              <a:bodyPr wrap="none" lIns="90487" tIns="44450" rIns="90487" bIns="44450" anchor="ctr"/>
              <a:lstStyle/>
              <a:p>
                <a:pPr algn="ctr">
                  <a:buNone/>
                </a:pPr>
                <a:endParaRPr lang="en-US">
                  <a:solidFill>
                    <a:srgbClr val="000000"/>
                  </a:solidFill>
                  <a:latin typeface="Calibri" panose="020F0502020204030204"/>
                </a:endParaRPr>
              </a:p>
            </p:txBody>
          </p:sp>
          <p:sp>
            <p:nvSpPr>
              <p:cNvPr id="46" name="Line 452"/>
              <p:cNvSpPr>
                <a:spLocks noChangeShapeType="1"/>
              </p:cNvSpPr>
              <p:nvPr/>
            </p:nvSpPr>
            <p:spPr bwMode="auto">
              <a:xfrm>
                <a:off x="2549525" y="3836285"/>
                <a:ext cx="257175" cy="0"/>
              </a:xfrm>
              <a:prstGeom prst="line">
                <a:avLst/>
              </a:prstGeom>
              <a:noFill/>
              <a:ln w="9525">
                <a:solidFill>
                  <a:srgbClr val="000000"/>
                </a:solidFill>
                <a:round/>
                <a:tailEnd type="triangle" w="med" len="med"/>
              </a:ln>
              <a:effectLst/>
            </p:spPr>
            <p:txBody>
              <a:bodyPr wrap="none" lIns="90487" tIns="44450" rIns="90487" bIns="44450" anchor="ctr"/>
              <a:lstStyle/>
              <a:p>
                <a:pPr algn="ctr">
                  <a:buNone/>
                </a:pPr>
                <a:endParaRPr lang="en-US">
                  <a:solidFill>
                    <a:srgbClr val="000000"/>
                  </a:solidFill>
                  <a:latin typeface="Calibri" panose="020F0502020204030204"/>
                </a:endParaRPr>
              </a:p>
            </p:txBody>
          </p:sp>
          <p:sp>
            <p:nvSpPr>
              <p:cNvPr id="47" name="Line 456"/>
              <p:cNvSpPr>
                <a:spLocks noChangeShapeType="1"/>
              </p:cNvSpPr>
              <p:nvPr/>
            </p:nvSpPr>
            <p:spPr bwMode="auto">
              <a:xfrm>
                <a:off x="2270125" y="3836285"/>
                <a:ext cx="179388" cy="0"/>
              </a:xfrm>
              <a:prstGeom prst="line">
                <a:avLst/>
              </a:prstGeom>
              <a:noFill/>
              <a:ln w="9525">
                <a:solidFill>
                  <a:srgbClr val="000000"/>
                </a:solidFill>
                <a:round/>
              </a:ln>
              <a:effectLst/>
            </p:spPr>
            <p:txBody>
              <a:bodyPr wrap="none" lIns="90487" tIns="44450" rIns="90487" bIns="44450" anchor="ctr"/>
              <a:lstStyle/>
              <a:p>
                <a:pPr algn="ctr">
                  <a:buNone/>
                </a:pPr>
                <a:endParaRPr lang="en-US">
                  <a:solidFill>
                    <a:srgbClr val="000000"/>
                  </a:solidFill>
                  <a:latin typeface="Calibri" panose="020F0502020204030204"/>
                </a:endParaRPr>
              </a:p>
            </p:txBody>
          </p:sp>
          <p:sp>
            <p:nvSpPr>
              <p:cNvPr id="48" name="Rectangle 459"/>
              <p:cNvSpPr>
                <a:spLocks noChangeArrowheads="1"/>
              </p:cNvSpPr>
              <p:nvPr/>
            </p:nvSpPr>
            <p:spPr bwMode="auto">
              <a:xfrm>
                <a:off x="1530350" y="2959985"/>
                <a:ext cx="762000" cy="1600200"/>
              </a:xfrm>
              <a:prstGeom prst="rect">
                <a:avLst/>
              </a:prstGeom>
              <a:solidFill>
                <a:srgbClr val="FFFFFF"/>
              </a:solidFill>
              <a:ln w="9525">
                <a:solidFill>
                  <a:srgbClr val="000000"/>
                </a:solidFill>
                <a:miter lim="800000"/>
              </a:ln>
              <a:effectLst/>
            </p:spPr>
            <p:txBody>
              <a:bodyPr wrap="none" lIns="90487" tIns="44450" rIns="90487" bIns="44450" anchor="ctr"/>
              <a:lstStyle/>
              <a:p>
                <a:pPr algn="ctr">
                  <a:buNone/>
                </a:pPr>
                <a:endParaRPr lang="en-US">
                  <a:solidFill>
                    <a:srgbClr val="000000"/>
                  </a:solidFill>
                  <a:latin typeface="Calibri" panose="020F0502020204030204"/>
                </a:endParaRPr>
              </a:p>
            </p:txBody>
          </p:sp>
          <p:sp>
            <p:nvSpPr>
              <p:cNvPr id="49" name="Text Box 461"/>
              <p:cNvSpPr txBox="1">
                <a:spLocks noChangeArrowheads="1"/>
              </p:cNvSpPr>
              <p:nvPr/>
            </p:nvSpPr>
            <p:spPr bwMode="auto">
              <a:xfrm>
                <a:off x="1378825" y="2164647"/>
                <a:ext cx="1062020" cy="800732"/>
              </a:xfrm>
              <a:prstGeom prst="rect">
                <a:avLst/>
              </a:prstGeom>
              <a:noFill/>
              <a:ln w="9525">
                <a:noFill/>
                <a:miter lim="800000"/>
              </a:ln>
              <a:effectLst/>
            </p:spPr>
            <p:txBody>
              <a:bodyPr wrap="none" lIns="90487" tIns="44450" rIns="90487" bIns="44450">
                <a:spAutoFit/>
              </a:bodyPr>
              <a:lstStyle/>
              <a:p>
                <a:pPr algn="ctr">
                  <a:lnSpc>
                    <a:spcPct val="90000"/>
                  </a:lnSpc>
                  <a:spcBef>
                    <a:spcPct val="30000"/>
                  </a:spcBef>
                  <a:buNone/>
                </a:pPr>
                <a:r>
                  <a:rPr lang="en-US" sz="1400">
                    <a:solidFill>
                      <a:srgbClr val="000000"/>
                    </a:solidFill>
                    <a:latin typeface="Calibri" panose="020F0502020204030204"/>
                  </a:rPr>
                  <a:t>L1 PT</a:t>
                </a:r>
                <a:endParaRPr lang="en-US" sz="1400">
                  <a:solidFill>
                    <a:srgbClr val="000000"/>
                  </a:solidFill>
                  <a:latin typeface="Calibri" panose="020F0502020204030204"/>
                </a:endParaRPr>
              </a:p>
              <a:p>
                <a:pPr algn="ctr">
                  <a:lnSpc>
                    <a:spcPct val="90000"/>
                  </a:lnSpc>
                  <a:spcBef>
                    <a:spcPct val="30000"/>
                  </a:spcBef>
                  <a:buNone/>
                </a:pPr>
                <a:r>
                  <a:rPr lang="en-US" sz="1400" i="1">
                    <a:solidFill>
                      <a:srgbClr val="000000"/>
                    </a:solidFill>
                    <a:latin typeface="Calibri" panose="020F0502020204030204"/>
                  </a:rPr>
                  <a:t>Page global</a:t>
                </a:r>
                <a:endParaRPr lang="en-US" sz="1400" i="1">
                  <a:solidFill>
                    <a:srgbClr val="000000"/>
                  </a:solidFill>
                  <a:latin typeface="Calibri" panose="020F0502020204030204"/>
                </a:endParaRPr>
              </a:p>
              <a:p>
                <a:pPr algn="ctr">
                  <a:lnSpc>
                    <a:spcPct val="90000"/>
                  </a:lnSpc>
                  <a:spcBef>
                    <a:spcPct val="30000"/>
                  </a:spcBef>
                  <a:buNone/>
                </a:pPr>
                <a:r>
                  <a:rPr lang="en-US" sz="1400" i="1">
                    <a:solidFill>
                      <a:srgbClr val="000000"/>
                    </a:solidFill>
                    <a:latin typeface="Calibri" panose="020F0502020204030204"/>
                  </a:rPr>
                  <a:t>directory</a:t>
                </a:r>
                <a:endParaRPr lang="en-US" sz="1400">
                  <a:solidFill>
                    <a:srgbClr val="000000"/>
                  </a:solidFill>
                  <a:latin typeface="Calibri" panose="020F0502020204030204"/>
                </a:endParaRPr>
              </a:p>
            </p:txBody>
          </p:sp>
          <p:sp>
            <p:nvSpPr>
              <p:cNvPr id="50" name="Rectangle 462"/>
              <p:cNvSpPr>
                <a:spLocks noChangeArrowheads="1"/>
              </p:cNvSpPr>
              <p:nvPr/>
            </p:nvSpPr>
            <p:spPr bwMode="auto">
              <a:xfrm>
                <a:off x="1533525" y="3721985"/>
                <a:ext cx="758825" cy="228600"/>
              </a:xfrm>
              <a:prstGeom prst="rect">
                <a:avLst/>
              </a:prstGeom>
              <a:solidFill>
                <a:srgbClr val="F6D2D2"/>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400">
                    <a:solidFill>
                      <a:srgbClr val="000000"/>
                    </a:solidFill>
                    <a:latin typeface="Calibri" panose="020F0502020204030204"/>
                  </a:rPr>
                  <a:t>L1 PTE</a:t>
                </a:r>
                <a:endParaRPr lang="en-US" sz="1400">
                  <a:solidFill>
                    <a:srgbClr val="000000"/>
                  </a:solidFill>
                  <a:latin typeface="Calibri" panose="020F0502020204030204"/>
                </a:endParaRPr>
              </a:p>
            </p:txBody>
          </p:sp>
          <p:sp>
            <p:nvSpPr>
              <p:cNvPr id="51" name="Line 463"/>
              <p:cNvSpPr>
                <a:spLocks noChangeShapeType="1"/>
              </p:cNvSpPr>
              <p:nvPr/>
            </p:nvSpPr>
            <p:spPr bwMode="auto">
              <a:xfrm flipH="1">
                <a:off x="1260475" y="1677285"/>
                <a:ext cx="12700" cy="2147887"/>
              </a:xfrm>
              <a:prstGeom prst="line">
                <a:avLst/>
              </a:prstGeom>
              <a:noFill/>
              <a:ln w="9525">
                <a:solidFill>
                  <a:srgbClr val="000000"/>
                </a:solidFill>
                <a:round/>
              </a:ln>
              <a:effectLst/>
            </p:spPr>
            <p:txBody>
              <a:bodyPr wrap="none" lIns="90487" tIns="44450" rIns="90487" bIns="44450" anchor="ctr"/>
              <a:lstStyle/>
              <a:p>
                <a:pPr algn="ctr">
                  <a:buNone/>
                </a:pPr>
                <a:endParaRPr lang="en-US">
                  <a:solidFill>
                    <a:srgbClr val="000000"/>
                  </a:solidFill>
                  <a:latin typeface="Calibri" panose="020F0502020204030204"/>
                </a:endParaRPr>
              </a:p>
            </p:txBody>
          </p:sp>
          <p:sp>
            <p:nvSpPr>
              <p:cNvPr id="52" name="Line 464"/>
              <p:cNvSpPr>
                <a:spLocks noChangeShapeType="1"/>
              </p:cNvSpPr>
              <p:nvPr/>
            </p:nvSpPr>
            <p:spPr bwMode="auto">
              <a:xfrm>
                <a:off x="1273175" y="3829935"/>
                <a:ext cx="257175" cy="0"/>
              </a:xfrm>
              <a:prstGeom prst="line">
                <a:avLst/>
              </a:prstGeom>
              <a:noFill/>
              <a:ln w="9525">
                <a:solidFill>
                  <a:srgbClr val="000000"/>
                </a:solidFill>
                <a:round/>
                <a:tailEnd type="triangle" w="med" len="med"/>
              </a:ln>
              <a:effectLst/>
            </p:spPr>
            <p:txBody>
              <a:bodyPr wrap="none" lIns="90487" tIns="44450" rIns="90487" bIns="44450" anchor="ctr"/>
              <a:lstStyle/>
              <a:p>
                <a:pPr algn="ctr">
                  <a:buNone/>
                </a:pPr>
                <a:endParaRPr lang="en-US">
                  <a:solidFill>
                    <a:srgbClr val="000000"/>
                  </a:solidFill>
                  <a:latin typeface="Calibri" panose="020F0502020204030204"/>
                </a:endParaRPr>
              </a:p>
            </p:txBody>
          </p:sp>
          <p:sp>
            <p:nvSpPr>
              <p:cNvPr id="53" name="Text Box 465"/>
              <p:cNvSpPr txBox="1">
                <a:spLocks noChangeAspect="1" noChangeArrowheads="1"/>
              </p:cNvSpPr>
              <p:nvPr/>
            </p:nvSpPr>
            <p:spPr bwMode="auto">
              <a:xfrm>
                <a:off x="4159101" y="1164522"/>
                <a:ext cx="260737" cy="259045"/>
              </a:xfrm>
              <a:prstGeom prst="rect">
                <a:avLst/>
              </a:prstGeom>
              <a:noFill/>
              <a:ln w="9525">
                <a:noFill/>
                <a:miter lim="800000"/>
              </a:ln>
              <a:effectLst/>
            </p:spPr>
            <p:txBody>
              <a:bodyPr wrap="none" lIns="90487" tIns="44450" rIns="90487" bIns="44450">
                <a:spAutoFit/>
              </a:bodyPr>
              <a:lstStyle/>
              <a:p>
                <a:pPr algn="ctr">
                  <a:lnSpc>
                    <a:spcPct val="90000"/>
                  </a:lnSpc>
                  <a:spcBef>
                    <a:spcPct val="30000"/>
                  </a:spcBef>
                  <a:buNone/>
                </a:pPr>
                <a:r>
                  <a:rPr lang="en-US" sz="1200">
                    <a:solidFill>
                      <a:srgbClr val="000000"/>
                    </a:solidFill>
                    <a:latin typeface="Calibri" panose="020F0502020204030204"/>
                  </a:rPr>
                  <a:t>9</a:t>
                </a:r>
                <a:endParaRPr lang="en-US" sz="1200">
                  <a:solidFill>
                    <a:srgbClr val="000000"/>
                  </a:solidFill>
                  <a:latin typeface="Calibri" panose="020F0502020204030204"/>
                </a:endParaRPr>
              </a:p>
            </p:txBody>
          </p:sp>
          <p:sp>
            <p:nvSpPr>
              <p:cNvPr id="54" name="Text Box 466"/>
              <p:cNvSpPr txBox="1">
                <a:spLocks noChangeAspect="1" noChangeArrowheads="1"/>
              </p:cNvSpPr>
              <p:nvPr/>
            </p:nvSpPr>
            <p:spPr bwMode="auto">
              <a:xfrm>
                <a:off x="1568301" y="1164522"/>
                <a:ext cx="260737" cy="259045"/>
              </a:xfrm>
              <a:prstGeom prst="rect">
                <a:avLst/>
              </a:prstGeom>
              <a:noFill/>
              <a:ln w="9525">
                <a:noFill/>
                <a:miter lim="800000"/>
              </a:ln>
              <a:effectLst/>
            </p:spPr>
            <p:txBody>
              <a:bodyPr wrap="none" lIns="90487" tIns="44450" rIns="90487" bIns="44450">
                <a:spAutoFit/>
              </a:bodyPr>
              <a:lstStyle/>
              <a:p>
                <a:pPr algn="ctr">
                  <a:lnSpc>
                    <a:spcPct val="90000"/>
                  </a:lnSpc>
                  <a:spcBef>
                    <a:spcPct val="30000"/>
                  </a:spcBef>
                  <a:buNone/>
                </a:pPr>
                <a:r>
                  <a:rPr lang="en-US" sz="1200">
                    <a:solidFill>
                      <a:srgbClr val="000000"/>
                    </a:solidFill>
                    <a:latin typeface="Calibri" panose="020F0502020204030204"/>
                  </a:rPr>
                  <a:t>9</a:t>
                </a:r>
                <a:endParaRPr lang="en-US" sz="1200">
                  <a:solidFill>
                    <a:srgbClr val="000000"/>
                  </a:solidFill>
                  <a:latin typeface="Calibri" panose="020F0502020204030204"/>
                </a:endParaRPr>
              </a:p>
            </p:txBody>
          </p:sp>
          <p:sp>
            <p:nvSpPr>
              <p:cNvPr id="55" name="Line 467"/>
              <p:cNvSpPr>
                <a:spLocks noChangeShapeType="1"/>
              </p:cNvSpPr>
              <p:nvPr/>
            </p:nvSpPr>
            <p:spPr bwMode="auto">
              <a:xfrm flipV="1">
                <a:off x="695325" y="2975860"/>
                <a:ext cx="822325" cy="0"/>
              </a:xfrm>
              <a:prstGeom prst="line">
                <a:avLst/>
              </a:prstGeom>
              <a:noFill/>
              <a:ln w="9525">
                <a:solidFill>
                  <a:srgbClr val="000000"/>
                </a:solidFill>
                <a:round/>
                <a:tailEnd type="triangle" w="med" len="med"/>
              </a:ln>
              <a:effectLst/>
            </p:spPr>
            <p:txBody>
              <a:bodyPr wrap="none" lIns="90487" tIns="44450" rIns="90487" bIns="44450" anchor="ctr"/>
              <a:lstStyle/>
              <a:p>
                <a:pPr algn="ctr">
                  <a:buNone/>
                </a:pPr>
                <a:endParaRPr lang="en-US">
                  <a:solidFill>
                    <a:srgbClr val="000000"/>
                  </a:solidFill>
                  <a:latin typeface="Calibri" panose="020F0502020204030204"/>
                </a:endParaRPr>
              </a:p>
            </p:txBody>
          </p:sp>
          <p:sp>
            <p:nvSpPr>
              <p:cNvPr id="56" name="Text Box 471"/>
              <p:cNvSpPr txBox="1">
                <a:spLocks noChangeAspect="1" noChangeArrowheads="1"/>
              </p:cNvSpPr>
              <p:nvPr/>
            </p:nvSpPr>
            <p:spPr bwMode="auto">
              <a:xfrm>
                <a:off x="936326" y="2764722"/>
                <a:ext cx="338734" cy="259045"/>
              </a:xfrm>
              <a:prstGeom prst="rect">
                <a:avLst/>
              </a:prstGeom>
              <a:noFill/>
              <a:ln w="9525">
                <a:noFill/>
                <a:miter lim="800000"/>
              </a:ln>
              <a:effectLst/>
            </p:spPr>
            <p:txBody>
              <a:bodyPr wrap="none" lIns="90487" tIns="44450" rIns="90487" bIns="44450">
                <a:spAutoFit/>
              </a:bodyPr>
              <a:lstStyle/>
              <a:p>
                <a:pPr algn="ctr">
                  <a:lnSpc>
                    <a:spcPct val="90000"/>
                  </a:lnSpc>
                  <a:spcBef>
                    <a:spcPct val="30000"/>
                  </a:spcBef>
                  <a:buNone/>
                </a:pPr>
                <a:r>
                  <a:rPr lang="en-US" sz="1200" dirty="0">
                    <a:solidFill>
                      <a:srgbClr val="000000"/>
                    </a:solidFill>
                    <a:latin typeface="Calibri" panose="020F0502020204030204"/>
                  </a:rPr>
                  <a:t>40</a:t>
                </a:r>
                <a:endParaRPr lang="en-US" sz="1200" dirty="0">
                  <a:solidFill>
                    <a:srgbClr val="000000"/>
                  </a:solidFill>
                  <a:latin typeface="Calibri" panose="020F0502020204030204"/>
                </a:endParaRPr>
              </a:p>
            </p:txBody>
          </p:sp>
          <p:sp>
            <p:nvSpPr>
              <p:cNvPr id="57" name="Text Box 473"/>
              <p:cNvSpPr txBox="1">
                <a:spLocks noChangeArrowheads="1"/>
              </p:cNvSpPr>
              <p:nvPr/>
            </p:nvSpPr>
            <p:spPr bwMode="auto">
              <a:xfrm>
                <a:off x="993035" y="2866322"/>
                <a:ext cx="250390" cy="249299"/>
              </a:xfrm>
              <a:prstGeom prst="rect">
                <a:avLst/>
              </a:prstGeom>
              <a:noFill/>
              <a:ln w="12700">
                <a:noFill/>
                <a:miter lim="800000"/>
              </a:ln>
              <a:effectLst/>
            </p:spPr>
            <p:txBody>
              <a:bodyPr wrap="none">
                <a:spAutoFit/>
              </a:bodyPr>
              <a:lstStyle/>
              <a:p>
                <a:pPr algn="ctr">
                  <a:buNone/>
                </a:pPr>
                <a:r>
                  <a:rPr lang="en-US" sz="1200">
                    <a:solidFill>
                      <a:srgbClr val="000000"/>
                    </a:solidFill>
                    <a:latin typeface="Calibri" panose="020F0502020204030204"/>
                  </a:rPr>
                  <a:t>/</a:t>
                </a:r>
                <a:endParaRPr lang="en-US" sz="1200">
                  <a:solidFill>
                    <a:srgbClr val="000000"/>
                  </a:solidFill>
                  <a:latin typeface="Calibri" panose="020F0502020204030204"/>
                </a:endParaRPr>
              </a:p>
            </p:txBody>
          </p:sp>
          <p:sp>
            <p:nvSpPr>
              <p:cNvPr id="58" name="Line 457"/>
              <p:cNvSpPr>
                <a:spLocks noChangeShapeType="1"/>
              </p:cNvSpPr>
              <p:nvPr/>
            </p:nvSpPr>
            <p:spPr bwMode="auto">
              <a:xfrm>
                <a:off x="2449513" y="2958397"/>
                <a:ext cx="0" cy="877888"/>
              </a:xfrm>
              <a:prstGeom prst="line">
                <a:avLst/>
              </a:prstGeom>
              <a:noFill/>
              <a:ln w="9525">
                <a:solidFill>
                  <a:srgbClr val="000000"/>
                </a:solidFill>
                <a:round/>
              </a:ln>
              <a:effectLst/>
            </p:spPr>
            <p:txBody>
              <a:bodyPr wrap="none" lIns="90487" tIns="44450" rIns="90487" bIns="44450" anchor="ctr"/>
              <a:lstStyle/>
              <a:p>
                <a:pPr algn="ctr">
                  <a:buNone/>
                </a:pPr>
                <a:endParaRPr lang="en-US">
                  <a:solidFill>
                    <a:srgbClr val="000000"/>
                  </a:solidFill>
                  <a:latin typeface="Calibri" panose="020F0502020204030204"/>
                </a:endParaRPr>
              </a:p>
            </p:txBody>
          </p:sp>
          <p:sp>
            <p:nvSpPr>
              <p:cNvPr id="59" name="Line 458"/>
              <p:cNvSpPr>
                <a:spLocks noChangeShapeType="1"/>
              </p:cNvSpPr>
              <p:nvPr/>
            </p:nvSpPr>
            <p:spPr bwMode="auto">
              <a:xfrm>
                <a:off x="2459038" y="2959985"/>
                <a:ext cx="344487" cy="4762"/>
              </a:xfrm>
              <a:prstGeom prst="line">
                <a:avLst/>
              </a:prstGeom>
              <a:noFill/>
              <a:ln w="9525">
                <a:solidFill>
                  <a:srgbClr val="000000"/>
                </a:solidFill>
                <a:round/>
                <a:tailEnd type="triangle" w="med" len="med"/>
              </a:ln>
              <a:effectLst/>
            </p:spPr>
            <p:txBody>
              <a:bodyPr wrap="none" lIns="90487" tIns="44450" rIns="90487" bIns="44450" anchor="ctr"/>
              <a:lstStyle/>
              <a:p>
                <a:pPr algn="ctr">
                  <a:buNone/>
                </a:pPr>
                <a:endParaRPr lang="en-US">
                  <a:solidFill>
                    <a:srgbClr val="000000"/>
                  </a:solidFill>
                  <a:latin typeface="Calibri" panose="020F0502020204030204"/>
                </a:endParaRPr>
              </a:p>
            </p:txBody>
          </p:sp>
          <p:sp>
            <p:nvSpPr>
              <p:cNvPr id="60" name="Text Box 476"/>
              <p:cNvSpPr txBox="1">
                <a:spLocks noChangeAspect="1" noChangeArrowheads="1"/>
              </p:cNvSpPr>
              <p:nvPr/>
            </p:nvSpPr>
            <p:spPr bwMode="auto">
              <a:xfrm>
                <a:off x="2466676" y="2728210"/>
                <a:ext cx="338734" cy="259045"/>
              </a:xfrm>
              <a:prstGeom prst="rect">
                <a:avLst/>
              </a:prstGeom>
              <a:noFill/>
              <a:ln w="9525">
                <a:noFill/>
                <a:miter lim="800000"/>
              </a:ln>
              <a:effectLst/>
            </p:spPr>
            <p:txBody>
              <a:bodyPr wrap="none" lIns="90487" tIns="44450" rIns="90487" bIns="44450">
                <a:spAutoFit/>
              </a:bodyPr>
              <a:lstStyle/>
              <a:p>
                <a:pPr algn="ctr">
                  <a:lnSpc>
                    <a:spcPct val="90000"/>
                  </a:lnSpc>
                  <a:spcBef>
                    <a:spcPct val="30000"/>
                  </a:spcBef>
                  <a:buNone/>
                </a:pPr>
                <a:r>
                  <a:rPr lang="en-US" sz="1200">
                    <a:solidFill>
                      <a:srgbClr val="000000"/>
                    </a:solidFill>
                    <a:latin typeface="Calibri" panose="020F0502020204030204"/>
                  </a:rPr>
                  <a:t>40</a:t>
                </a:r>
                <a:endParaRPr lang="en-US" sz="1200">
                  <a:solidFill>
                    <a:srgbClr val="000000"/>
                  </a:solidFill>
                  <a:latin typeface="Calibri" panose="020F0502020204030204"/>
                </a:endParaRPr>
              </a:p>
            </p:txBody>
          </p:sp>
          <p:sp>
            <p:nvSpPr>
              <p:cNvPr id="61" name="Text Box 477"/>
              <p:cNvSpPr txBox="1">
                <a:spLocks noChangeArrowheads="1"/>
              </p:cNvSpPr>
              <p:nvPr/>
            </p:nvSpPr>
            <p:spPr bwMode="auto">
              <a:xfrm>
                <a:off x="2531323" y="2829810"/>
                <a:ext cx="250390" cy="249299"/>
              </a:xfrm>
              <a:prstGeom prst="rect">
                <a:avLst/>
              </a:prstGeom>
              <a:noFill/>
              <a:ln w="12700">
                <a:noFill/>
                <a:miter lim="800000"/>
              </a:ln>
              <a:effectLst/>
            </p:spPr>
            <p:txBody>
              <a:bodyPr wrap="none">
                <a:spAutoFit/>
              </a:bodyPr>
              <a:lstStyle/>
              <a:p>
                <a:pPr algn="ctr">
                  <a:buNone/>
                </a:pPr>
                <a:r>
                  <a:rPr lang="en-US" sz="1200">
                    <a:solidFill>
                      <a:srgbClr val="000000"/>
                    </a:solidFill>
                    <a:latin typeface="Calibri" panose="020F0502020204030204"/>
                  </a:rPr>
                  <a:t>/</a:t>
                </a:r>
                <a:endParaRPr lang="en-US" sz="1200">
                  <a:solidFill>
                    <a:srgbClr val="000000"/>
                  </a:solidFill>
                  <a:latin typeface="Calibri" panose="020F0502020204030204"/>
                </a:endParaRPr>
              </a:p>
            </p:txBody>
          </p:sp>
          <p:sp>
            <p:nvSpPr>
              <p:cNvPr id="62" name="Line 446"/>
              <p:cNvSpPr>
                <a:spLocks noChangeShapeType="1"/>
              </p:cNvSpPr>
              <p:nvPr/>
            </p:nvSpPr>
            <p:spPr bwMode="auto">
              <a:xfrm>
                <a:off x="3725863" y="2958397"/>
                <a:ext cx="392112" cy="12700"/>
              </a:xfrm>
              <a:prstGeom prst="line">
                <a:avLst/>
              </a:prstGeom>
              <a:noFill/>
              <a:ln w="9525">
                <a:solidFill>
                  <a:srgbClr val="000000"/>
                </a:solidFill>
                <a:round/>
                <a:tailEnd type="triangle" w="med" len="med"/>
              </a:ln>
              <a:effectLst/>
            </p:spPr>
            <p:txBody>
              <a:bodyPr wrap="none" lIns="90487" tIns="44450" rIns="90487" bIns="44450" anchor="ctr"/>
              <a:lstStyle/>
              <a:p>
                <a:pPr algn="ctr">
                  <a:buNone/>
                </a:pPr>
                <a:endParaRPr lang="en-US">
                  <a:solidFill>
                    <a:srgbClr val="000000"/>
                  </a:solidFill>
                  <a:latin typeface="Calibri" panose="020F0502020204030204"/>
                </a:endParaRPr>
              </a:p>
            </p:txBody>
          </p:sp>
          <p:sp>
            <p:nvSpPr>
              <p:cNvPr id="63" name="Text Box 479"/>
              <p:cNvSpPr txBox="1">
                <a:spLocks noChangeAspect="1" noChangeArrowheads="1"/>
              </p:cNvSpPr>
              <p:nvPr/>
            </p:nvSpPr>
            <p:spPr bwMode="auto">
              <a:xfrm>
                <a:off x="3787476" y="2747260"/>
                <a:ext cx="338734" cy="259045"/>
              </a:xfrm>
              <a:prstGeom prst="rect">
                <a:avLst/>
              </a:prstGeom>
              <a:noFill/>
              <a:ln w="9525">
                <a:noFill/>
                <a:miter lim="800000"/>
              </a:ln>
              <a:effectLst/>
            </p:spPr>
            <p:txBody>
              <a:bodyPr wrap="none" lIns="90487" tIns="44450" rIns="90487" bIns="44450">
                <a:spAutoFit/>
              </a:bodyPr>
              <a:lstStyle/>
              <a:p>
                <a:pPr algn="ctr">
                  <a:lnSpc>
                    <a:spcPct val="90000"/>
                  </a:lnSpc>
                  <a:spcBef>
                    <a:spcPct val="30000"/>
                  </a:spcBef>
                  <a:buNone/>
                </a:pPr>
                <a:r>
                  <a:rPr lang="en-US" sz="1200">
                    <a:solidFill>
                      <a:srgbClr val="000000"/>
                    </a:solidFill>
                    <a:latin typeface="Calibri" panose="020F0502020204030204"/>
                  </a:rPr>
                  <a:t>40</a:t>
                </a:r>
                <a:endParaRPr lang="en-US" sz="1200">
                  <a:solidFill>
                    <a:srgbClr val="000000"/>
                  </a:solidFill>
                  <a:latin typeface="Calibri" panose="020F0502020204030204"/>
                </a:endParaRPr>
              </a:p>
            </p:txBody>
          </p:sp>
          <p:sp>
            <p:nvSpPr>
              <p:cNvPr id="64" name="Text Box 480"/>
              <p:cNvSpPr txBox="1">
                <a:spLocks noChangeArrowheads="1"/>
              </p:cNvSpPr>
              <p:nvPr/>
            </p:nvSpPr>
            <p:spPr bwMode="auto">
              <a:xfrm>
                <a:off x="3839423" y="2848860"/>
                <a:ext cx="250390" cy="249299"/>
              </a:xfrm>
              <a:prstGeom prst="rect">
                <a:avLst/>
              </a:prstGeom>
              <a:noFill/>
              <a:ln w="12700">
                <a:noFill/>
                <a:miter lim="800000"/>
              </a:ln>
              <a:effectLst/>
            </p:spPr>
            <p:txBody>
              <a:bodyPr wrap="none">
                <a:spAutoFit/>
              </a:bodyPr>
              <a:lstStyle/>
              <a:p>
                <a:pPr algn="ctr">
                  <a:buNone/>
                </a:pPr>
                <a:r>
                  <a:rPr lang="en-US" sz="1200">
                    <a:solidFill>
                      <a:srgbClr val="000000"/>
                    </a:solidFill>
                    <a:latin typeface="Calibri" panose="020F0502020204030204"/>
                  </a:rPr>
                  <a:t>/</a:t>
                </a:r>
                <a:endParaRPr lang="en-US" sz="1200">
                  <a:solidFill>
                    <a:srgbClr val="000000"/>
                  </a:solidFill>
                  <a:latin typeface="Calibri" panose="020F0502020204030204"/>
                </a:endParaRPr>
              </a:p>
            </p:txBody>
          </p:sp>
          <p:sp>
            <p:nvSpPr>
              <p:cNvPr id="65" name="Text Box 482"/>
              <p:cNvSpPr txBox="1">
                <a:spLocks noChangeAspect="1" noChangeArrowheads="1"/>
              </p:cNvSpPr>
              <p:nvPr/>
            </p:nvSpPr>
            <p:spPr bwMode="auto">
              <a:xfrm>
                <a:off x="5062239" y="2723447"/>
                <a:ext cx="338734" cy="259045"/>
              </a:xfrm>
              <a:prstGeom prst="rect">
                <a:avLst/>
              </a:prstGeom>
              <a:noFill/>
              <a:ln w="9525">
                <a:noFill/>
                <a:miter lim="800000"/>
              </a:ln>
              <a:effectLst/>
            </p:spPr>
            <p:txBody>
              <a:bodyPr wrap="none" lIns="90487" tIns="44450" rIns="90487" bIns="44450">
                <a:spAutoFit/>
              </a:bodyPr>
              <a:lstStyle/>
              <a:p>
                <a:pPr algn="ctr">
                  <a:lnSpc>
                    <a:spcPct val="90000"/>
                  </a:lnSpc>
                  <a:spcBef>
                    <a:spcPct val="30000"/>
                  </a:spcBef>
                  <a:buNone/>
                </a:pPr>
                <a:r>
                  <a:rPr lang="en-US" sz="1200">
                    <a:solidFill>
                      <a:srgbClr val="000000"/>
                    </a:solidFill>
                    <a:latin typeface="Calibri" panose="020F0502020204030204"/>
                  </a:rPr>
                  <a:t>40</a:t>
                </a:r>
                <a:endParaRPr lang="en-US" sz="1200">
                  <a:solidFill>
                    <a:srgbClr val="000000"/>
                  </a:solidFill>
                  <a:latin typeface="Calibri" panose="020F0502020204030204"/>
                </a:endParaRPr>
              </a:p>
            </p:txBody>
          </p:sp>
          <p:sp>
            <p:nvSpPr>
              <p:cNvPr id="66" name="Text Box 483"/>
              <p:cNvSpPr txBox="1">
                <a:spLocks noChangeArrowheads="1"/>
              </p:cNvSpPr>
              <p:nvPr/>
            </p:nvSpPr>
            <p:spPr bwMode="auto">
              <a:xfrm>
                <a:off x="5126885" y="2825047"/>
                <a:ext cx="250390" cy="249299"/>
              </a:xfrm>
              <a:prstGeom prst="rect">
                <a:avLst/>
              </a:prstGeom>
              <a:noFill/>
              <a:ln w="12700">
                <a:noFill/>
                <a:miter lim="800000"/>
              </a:ln>
              <a:effectLst/>
            </p:spPr>
            <p:txBody>
              <a:bodyPr wrap="none">
                <a:spAutoFit/>
              </a:bodyPr>
              <a:lstStyle/>
              <a:p>
                <a:pPr algn="ctr">
                  <a:buNone/>
                </a:pPr>
                <a:r>
                  <a:rPr lang="en-US" sz="1200">
                    <a:solidFill>
                      <a:srgbClr val="000000"/>
                    </a:solidFill>
                    <a:latin typeface="Calibri" panose="020F0502020204030204"/>
                  </a:rPr>
                  <a:t>/</a:t>
                </a:r>
                <a:endParaRPr lang="en-US" sz="1200">
                  <a:solidFill>
                    <a:srgbClr val="000000"/>
                  </a:solidFill>
                  <a:latin typeface="Calibri" panose="020F0502020204030204"/>
                </a:endParaRPr>
              </a:p>
            </p:txBody>
          </p:sp>
          <p:sp>
            <p:nvSpPr>
              <p:cNvPr id="67" name="Text Box 485"/>
              <p:cNvSpPr txBox="1">
                <a:spLocks noChangeAspect="1" noChangeArrowheads="1"/>
              </p:cNvSpPr>
              <p:nvPr/>
            </p:nvSpPr>
            <p:spPr bwMode="auto">
              <a:xfrm>
                <a:off x="5208289" y="5428547"/>
                <a:ext cx="338734" cy="259045"/>
              </a:xfrm>
              <a:prstGeom prst="rect">
                <a:avLst/>
              </a:prstGeom>
              <a:noFill/>
              <a:ln w="9525">
                <a:noFill/>
                <a:miter lim="800000"/>
              </a:ln>
              <a:effectLst/>
            </p:spPr>
            <p:txBody>
              <a:bodyPr wrap="none" lIns="90487" tIns="44450" rIns="90487" bIns="44450">
                <a:spAutoFit/>
              </a:bodyPr>
              <a:lstStyle/>
              <a:p>
                <a:pPr algn="ctr">
                  <a:lnSpc>
                    <a:spcPct val="90000"/>
                  </a:lnSpc>
                  <a:spcBef>
                    <a:spcPct val="30000"/>
                  </a:spcBef>
                  <a:buNone/>
                </a:pPr>
                <a:r>
                  <a:rPr lang="en-US" sz="1200">
                    <a:solidFill>
                      <a:srgbClr val="000000"/>
                    </a:solidFill>
                    <a:latin typeface="Calibri" panose="020F0502020204030204"/>
                  </a:rPr>
                  <a:t>40</a:t>
                </a:r>
                <a:endParaRPr lang="en-US" sz="1200">
                  <a:solidFill>
                    <a:srgbClr val="000000"/>
                  </a:solidFill>
                  <a:latin typeface="Calibri" panose="020F0502020204030204"/>
                </a:endParaRPr>
              </a:p>
            </p:txBody>
          </p:sp>
          <p:sp>
            <p:nvSpPr>
              <p:cNvPr id="68" name="Text Box 486"/>
              <p:cNvSpPr txBox="1">
                <a:spLocks noChangeArrowheads="1"/>
              </p:cNvSpPr>
              <p:nvPr/>
            </p:nvSpPr>
            <p:spPr bwMode="auto">
              <a:xfrm>
                <a:off x="5272935" y="5517447"/>
                <a:ext cx="250390" cy="249299"/>
              </a:xfrm>
              <a:prstGeom prst="rect">
                <a:avLst/>
              </a:prstGeom>
              <a:noFill/>
              <a:ln w="12700">
                <a:noFill/>
                <a:miter lim="800000"/>
              </a:ln>
              <a:effectLst/>
            </p:spPr>
            <p:txBody>
              <a:bodyPr wrap="none">
                <a:spAutoFit/>
              </a:bodyPr>
              <a:lstStyle/>
              <a:p>
                <a:pPr algn="ctr">
                  <a:buNone/>
                </a:pPr>
                <a:r>
                  <a:rPr lang="en-US" sz="1200">
                    <a:solidFill>
                      <a:srgbClr val="000000"/>
                    </a:solidFill>
                    <a:latin typeface="Calibri" panose="020F0502020204030204"/>
                  </a:rPr>
                  <a:t>/</a:t>
                </a:r>
                <a:endParaRPr lang="en-US" sz="1200">
                  <a:solidFill>
                    <a:srgbClr val="000000"/>
                  </a:solidFill>
                  <a:latin typeface="Calibri" panose="020F0502020204030204"/>
                </a:endParaRPr>
              </a:p>
            </p:txBody>
          </p:sp>
          <p:sp>
            <p:nvSpPr>
              <p:cNvPr id="69" name="Text Box 488"/>
              <p:cNvSpPr txBox="1">
                <a:spLocks noChangeAspect="1" noChangeArrowheads="1"/>
              </p:cNvSpPr>
              <p:nvPr/>
            </p:nvSpPr>
            <p:spPr bwMode="auto">
              <a:xfrm>
                <a:off x="7587951" y="3536247"/>
                <a:ext cx="338734" cy="259045"/>
              </a:xfrm>
              <a:prstGeom prst="rect">
                <a:avLst/>
              </a:prstGeom>
              <a:noFill/>
              <a:ln w="9525">
                <a:noFill/>
                <a:miter lim="800000"/>
              </a:ln>
              <a:effectLst/>
            </p:spPr>
            <p:txBody>
              <a:bodyPr wrap="none" lIns="90487" tIns="44450" rIns="90487" bIns="44450">
                <a:spAutoFit/>
              </a:bodyPr>
              <a:lstStyle/>
              <a:p>
                <a:pPr algn="ctr">
                  <a:lnSpc>
                    <a:spcPct val="90000"/>
                  </a:lnSpc>
                  <a:spcBef>
                    <a:spcPct val="30000"/>
                  </a:spcBef>
                  <a:buNone/>
                </a:pPr>
                <a:r>
                  <a:rPr lang="en-US" sz="1200">
                    <a:solidFill>
                      <a:srgbClr val="000000"/>
                    </a:solidFill>
                    <a:latin typeface="Calibri" panose="020F0502020204030204"/>
                  </a:rPr>
                  <a:t>12</a:t>
                </a:r>
                <a:endParaRPr lang="en-US" sz="1200">
                  <a:solidFill>
                    <a:srgbClr val="000000"/>
                  </a:solidFill>
                  <a:latin typeface="Calibri" panose="020F0502020204030204"/>
                </a:endParaRPr>
              </a:p>
            </p:txBody>
          </p:sp>
          <p:sp>
            <p:nvSpPr>
              <p:cNvPr id="70" name="Text Box 489"/>
              <p:cNvSpPr txBox="1">
                <a:spLocks noChangeArrowheads="1"/>
              </p:cNvSpPr>
              <p:nvPr/>
            </p:nvSpPr>
            <p:spPr bwMode="auto">
              <a:xfrm>
                <a:off x="7533535" y="3525135"/>
                <a:ext cx="250390" cy="249299"/>
              </a:xfrm>
              <a:prstGeom prst="rect">
                <a:avLst/>
              </a:prstGeom>
              <a:noFill/>
              <a:ln w="12700">
                <a:noFill/>
                <a:miter lim="800000"/>
              </a:ln>
              <a:effectLst/>
            </p:spPr>
            <p:txBody>
              <a:bodyPr wrap="none">
                <a:spAutoFit/>
              </a:bodyPr>
              <a:lstStyle/>
              <a:p>
                <a:pPr algn="ctr">
                  <a:buNone/>
                </a:pPr>
                <a:r>
                  <a:rPr lang="en-US" sz="1200">
                    <a:solidFill>
                      <a:srgbClr val="000000"/>
                    </a:solidFill>
                    <a:latin typeface="Calibri" panose="020F0502020204030204"/>
                  </a:rPr>
                  <a:t>/</a:t>
                </a:r>
                <a:endParaRPr lang="en-US" sz="1200">
                  <a:solidFill>
                    <a:srgbClr val="000000"/>
                  </a:solidFill>
                  <a:latin typeface="Calibri" panose="020F0502020204030204"/>
                </a:endParaRPr>
              </a:p>
            </p:txBody>
          </p:sp>
          <p:sp>
            <p:nvSpPr>
              <p:cNvPr id="71" name="Text Box 505"/>
              <p:cNvSpPr txBox="1">
                <a:spLocks noChangeArrowheads="1"/>
              </p:cNvSpPr>
              <p:nvPr/>
            </p:nvSpPr>
            <p:spPr bwMode="auto">
              <a:xfrm>
                <a:off x="1419225" y="4558597"/>
                <a:ext cx="1019175" cy="814069"/>
              </a:xfrm>
              <a:prstGeom prst="rect">
                <a:avLst/>
              </a:prstGeom>
              <a:noFill/>
              <a:ln w="12700">
                <a:noFill/>
                <a:miter lim="800000"/>
              </a:ln>
              <a:effectLst/>
            </p:spPr>
            <p:txBody>
              <a:bodyPr>
                <a:spAutoFit/>
              </a:bodyPr>
              <a:lstStyle/>
              <a:p>
                <a:pPr algn="ctr">
                  <a:buNone/>
                </a:pPr>
                <a:r>
                  <a:rPr lang="en-US" sz="1400" i="1">
                    <a:solidFill>
                      <a:srgbClr val="000000"/>
                    </a:solidFill>
                    <a:latin typeface="Calibri" panose="020F0502020204030204"/>
                  </a:rPr>
                  <a:t>512 GB </a:t>
                </a:r>
                <a:endParaRPr lang="en-US" sz="1400" i="1">
                  <a:solidFill>
                    <a:srgbClr val="000000"/>
                  </a:solidFill>
                  <a:latin typeface="Calibri" panose="020F0502020204030204"/>
                </a:endParaRPr>
              </a:p>
              <a:p>
                <a:pPr algn="ctr">
                  <a:buNone/>
                </a:pPr>
                <a:r>
                  <a:rPr lang="en-US" sz="1400" i="1">
                    <a:solidFill>
                      <a:srgbClr val="000000"/>
                    </a:solidFill>
                    <a:latin typeface="Calibri" panose="020F0502020204030204"/>
                  </a:rPr>
                  <a:t>region </a:t>
                </a:r>
                <a:endParaRPr lang="en-US" sz="1400" i="1">
                  <a:solidFill>
                    <a:srgbClr val="000000"/>
                  </a:solidFill>
                  <a:latin typeface="Calibri" panose="020F0502020204030204"/>
                </a:endParaRPr>
              </a:p>
              <a:p>
                <a:pPr algn="ctr">
                  <a:buNone/>
                </a:pPr>
                <a:r>
                  <a:rPr lang="en-US" sz="1400" i="1">
                    <a:solidFill>
                      <a:srgbClr val="000000"/>
                    </a:solidFill>
                    <a:latin typeface="Calibri" panose="020F0502020204030204"/>
                  </a:rPr>
                  <a:t>per entry</a:t>
                </a:r>
                <a:endParaRPr lang="en-US" sz="1400" i="1">
                  <a:solidFill>
                    <a:srgbClr val="000000"/>
                  </a:solidFill>
                  <a:latin typeface="Calibri" panose="020F0502020204030204"/>
                </a:endParaRPr>
              </a:p>
            </p:txBody>
          </p:sp>
          <p:sp>
            <p:nvSpPr>
              <p:cNvPr id="72" name="Text Box 507"/>
              <p:cNvSpPr txBox="1">
                <a:spLocks noChangeArrowheads="1"/>
              </p:cNvSpPr>
              <p:nvPr/>
            </p:nvSpPr>
            <p:spPr bwMode="auto">
              <a:xfrm>
                <a:off x="2649538" y="4558597"/>
                <a:ext cx="1019175" cy="814069"/>
              </a:xfrm>
              <a:prstGeom prst="rect">
                <a:avLst/>
              </a:prstGeom>
              <a:noFill/>
              <a:ln w="12700">
                <a:noFill/>
                <a:miter lim="800000"/>
              </a:ln>
              <a:effectLst/>
            </p:spPr>
            <p:txBody>
              <a:bodyPr>
                <a:spAutoFit/>
              </a:bodyPr>
              <a:lstStyle/>
              <a:p>
                <a:pPr algn="ctr">
                  <a:buNone/>
                </a:pPr>
                <a:r>
                  <a:rPr lang="en-US" sz="1400" i="1">
                    <a:solidFill>
                      <a:srgbClr val="000000"/>
                    </a:solidFill>
                    <a:latin typeface="Calibri" panose="020F0502020204030204"/>
                  </a:rPr>
                  <a:t>1 GB </a:t>
                </a:r>
                <a:endParaRPr lang="en-US" sz="1400" i="1">
                  <a:solidFill>
                    <a:srgbClr val="000000"/>
                  </a:solidFill>
                  <a:latin typeface="Calibri" panose="020F0502020204030204"/>
                </a:endParaRPr>
              </a:p>
              <a:p>
                <a:pPr algn="ctr">
                  <a:buNone/>
                </a:pPr>
                <a:r>
                  <a:rPr lang="en-US" sz="1400" i="1">
                    <a:solidFill>
                      <a:srgbClr val="000000"/>
                    </a:solidFill>
                    <a:latin typeface="Calibri" panose="020F0502020204030204"/>
                  </a:rPr>
                  <a:t>region </a:t>
                </a:r>
                <a:endParaRPr lang="en-US" sz="1400" i="1">
                  <a:solidFill>
                    <a:srgbClr val="000000"/>
                  </a:solidFill>
                  <a:latin typeface="Calibri" panose="020F0502020204030204"/>
                </a:endParaRPr>
              </a:p>
              <a:p>
                <a:pPr algn="ctr">
                  <a:buNone/>
                </a:pPr>
                <a:r>
                  <a:rPr lang="en-US" sz="1400" i="1">
                    <a:solidFill>
                      <a:srgbClr val="000000"/>
                    </a:solidFill>
                    <a:latin typeface="Calibri" panose="020F0502020204030204"/>
                  </a:rPr>
                  <a:t>per entry</a:t>
                </a:r>
                <a:endParaRPr lang="en-US" sz="1400" i="1">
                  <a:solidFill>
                    <a:srgbClr val="000000"/>
                  </a:solidFill>
                  <a:latin typeface="Calibri" panose="020F0502020204030204"/>
                </a:endParaRPr>
              </a:p>
            </p:txBody>
          </p:sp>
          <p:sp>
            <p:nvSpPr>
              <p:cNvPr id="73" name="Text Box 508"/>
              <p:cNvSpPr txBox="1">
                <a:spLocks noChangeArrowheads="1"/>
              </p:cNvSpPr>
              <p:nvPr/>
            </p:nvSpPr>
            <p:spPr bwMode="auto">
              <a:xfrm>
                <a:off x="3998913" y="4558597"/>
                <a:ext cx="1019175" cy="814069"/>
              </a:xfrm>
              <a:prstGeom prst="rect">
                <a:avLst/>
              </a:prstGeom>
              <a:noFill/>
              <a:ln w="12700">
                <a:noFill/>
                <a:miter lim="800000"/>
              </a:ln>
              <a:effectLst/>
            </p:spPr>
            <p:txBody>
              <a:bodyPr>
                <a:spAutoFit/>
              </a:bodyPr>
              <a:lstStyle/>
              <a:p>
                <a:pPr algn="ctr">
                  <a:buNone/>
                </a:pPr>
                <a:r>
                  <a:rPr lang="en-US" sz="1400" i="1">
                    <a:solidFill>
                      <a:srgbClr val="000000"/>
                    </a:solidFill>
                    <a:latin typeface="Calibri" panose="020F0502020204030204"/>
                  </a:rPr>
                  <a:t>2 MB </a:t>
                </a:r>
                <a:endParaRPr lang="en-US" sz="1400" i="1">
                  <a:solidFill>
                    <a:srgbClr val="000000"/>
                  </a:solidFill>
                  <a:latin typeface="Calibri" panose="020F0502020204030204"/>
                </a:endParaRPr>
              </a:p>
              <a:p>
                <a:pPr algn="ctr">
                  <a:buNone/>
                </a:pPr>
                <a:r>
                  <a:rPr lang="en-US" sz="1400" i="1">
                    <a:solidFill>
                      <a:srgbClr val="000000"/>
                    </a:solidFill>
                    <a:latin typeface="Calibri" panose="020F0502020204030204"/>
                  </a:rPr>
                  <a:t>region </a:t>
                </a:r>
                <a:endParaRPr lang="en-US" sz="1400" i="1">
                  <a:solidFill>
                    <a:srgbClr val="000000"/>
                  </a:solidFill>
                  <a:latin typeface="Calibri" panose="020F0502020204030204"/>
                </a:endParaRPr>
              </a:p>
              <a:p>
                <a:pPr algn="ctr">
                  <a:buNone/>
                </a:pPr>
                <a:r>
                  <a:rPr lang="en-US" sz="1400" i="1">
                    <a:solidFill>
                      <a:srgbClr val="000000"/>
                    </a:solidFill>
                    <a:latin typeface="Calibri" panose="020F0502020204030204"/>
                  </a:rPr>
                  <a:t>per entry</a:t>
                </a:r>
                <a:endParaRPr lang="en-US" sz="1400" i="1">
                  <a:solidFill>
                    <a:srgbClr val="000000"/>
                  </a:solidFill>
                  <a:latin typeface="Calibri" panose="020F0502020204030204"/>
                </a:endParaRPr>
              </a:p>
            </p:txBody>
          </p:sp>
          <p:sp>
            <p:nvSpPr>
              <p:cNvPr id="74" name="Text Box 509"/>
              <p:cNvSpPr txBox="1">
                <a:spLocks noChangeArrowheads="1"/>
              </p:cNvSpPr>
              <p:nvPr/>
            </p:nvSpPr>
            <p:spPr bwMode="auto">
              <a:xfrm>
                <a:off x="5221288" y="4558597"/>
                <a:ext cx="1019175" cy="814069"/>
              </a:xfrm>
              <a:prstGeom prst="rect">
                <a:avLst/>
              </a:prstGeom>
              <a:noFill/>
              <a:ln w="12700">
                <a:noFill/>
                <a:miter lim="800000"/>
              </a:ln>
              <a:effectLst/>
            </p:spPr>
            <p:txBody>
              <a:bodyPr>
                <a:spAutoFit/>
              </a:bodyPr>
              <a:lstStyle/>
              <a:p>
                <a:pPr algn="ctr">
                  <a:buNone/>
                </a:pPr>
                <a:r>
                  <a:rPr lang="en-US" sz="1400" i="1">
                    <a:solidFill>
                      <a:srgbClr val="000000"/>
                    </a:solidFill>
                    <a:latin typeface="Calibri" panose="020F0502020204030204"/>
                  </a:rPr>
                  <a:t>4 KB</a:t>
                </a:r>
                <a:endParaRPr lang="en-US" sz="1400" i="1">
                  <a:solidFill>
                    <a:srgbClr val="000000"/>
                  </a:solidFill>
                  <a:latin typeface="Calibri" panose="020F0502020204030204"/>
                </a:endParaRPr>
              </a:p>
              <a:p>
                <a:pPr algn="ctr">
                  <a:buNone/>
                </a:pPr>
                <a:r>
                  <a:rPr lang="en-US" sz="1400" i="1">
                    <a:solidFill>
                      <a:srgbClr val="000000"/>
                    </a:solidFill>
                    <a:latin typeface="Calibri" panose="020F0502020204030204"/>
                  </a:rPr>
                  <a:t>region </a:t>
                </a:r>
                <a:endParaRPr lang="en-US" sz="1400" i="1">
                  <a:solidFill>
                    <a:srgbClr val="000000"/>
                  </a:solidFill>
                  <a:latin typeface="Calibri" panose="020F0502020204030204"/>
                </a:endParaRPr>
              </a:p>
              <a:p>
                <a:pPr algn="ctr">
                  <a:buNone/>
                </a:pPr>
                <a:r>
                  <a:rPr lang="en-US" sz="1400" i="1">
                    <a:solidFill>
                      <a:srgbClr val="000000"/>
                    </a:solidFill>
                    <a:latin typeface="Calibri" panose="020F0502020204030204"/>
                  </a:rPr>
                  <a:t>per entry</a:t>
                </a:r>
                <a:endParaRPr lang="en-US" sz="1400" i="1">
                  <a:solidFill>
                    <a:srgbClr val="000000"/>
                  </a:solidFill>
                  <a:latin typeface="Calibri" panose="020F0502020204030204"/>
                </a:endParaRPr>
              </a:p>
            </p:txBody>
          </p:sp>
          <p:sp>
            <p:nvSpPr>
              <p:cNvPr id="75" name="TextBox 81"/>
              <p:cNvSpPr txBox="1"/>
              <p:nvPr/>
            </p:nvSpPr>
            <p:spPr>
              <a:xfrm>
                <a:off x="228600" y="4560185"/>
                <a:ext cx="1281935" cy="674031"/>
              </a:xfrm>
              <a:prstGeom prst="rect">
                <a:avLst/>
              </a:prstGeom>
              <a:noFill/>
            </p:spPr>
            <p:txBody>
              <a:bodyPr wrap="square" rtlCol="0">
                <a:spAutoFit/>
              </a:bodyPr>
              <a:lstStyle/>
              <a:p>
                <a:pPr algn="ctr">
                  <a:buNone/>
                </a:pPr>
                <a:r>
                  <a:rPr lang="en-US" altLang="zh-CN" dirty="0">
                    <a:solidFill>
                      <a:srgbClr val="FF0000"/>
                    </a:solidFill>
                    <a:latin typeface="Calibri" panose="020F0502020204030204" pitchFamily="34" charset="0"/>
                  </a:rPr>
                  <a:t>4KB</a:t>
                </a:r>
                <a:endParaRPr lang="en-US" altLang="zh-CN" dirty="0">
                  <a:solidFill>
                    <a:srgbClr val="FF0000"/>
                  </a:solidFill>
                  <a:latin typeface="Calibri" panose="020F0502020204030204" pitchFamily="34" charset="0"/>
                </a:endParaRPr>
              </a:p>
              <a:p>
                <a:pPr algn="ctr">
                  <a:buNone/>
                </a:pPr>
                <a:r>
                  <a:rPr lang="en-US" altLang="zh-CN" sz="1800" dirty="0">
                    <a:latin typeface="Calibri" panose="020F0502020204030204" pitchFamily="34" charset="0"/>
                  </a:rPr>
                  <a:t>8B ×</a:t>
                </a:r>
                <a:r>
                  <a:rPr lang="en-US" altLang="zh-CN" sz="1800" dirty="0">
                    <a:solidFill>
                      <a:srgbClr val="FF0000"/>
                    </a:solidFill>
                    <a:latin typeface="Calibri" panose="020F0502020204030204" pitchFamily="34" charset="0"/>
                  </a:rPr>
                  <a:t> </a:t>
                </a:r>
                <a:r>
                  <a:rPr lang="en-US" altLang="zh-CN" sz="1800" dirty="0">
                    <a:latin typeface="Calibri" panose="020F0502020204030204" pitchFamily="34" charset="0"/>
                  </a:rPr>
                  <a:t>512</a:t>
                </a:r>
                <a:endParaRPr lang="zh-CN" altLang="en-US" sz="1800" dirty="0">
                  <a:latin typeface="Calibri" panose="020F0502020204030204" pitchFamily="34" charset="0"/>
                </a:endParaRPr>
              </a:p>
            </p:txBody>
          </p:sp>
        </p:grpSp>
        <p:sp>
          <p:nvSpPr>
            <p:cNvPr id="2" name="矩形 1"/>
            <p:cNvSpPr/>
            <p:nvPr/>
          </p:nvSpPr>
          <p:spPr>
            <a:xfrm>
              <a:off x="8217254" y="1617033"/>
              <a:ext cx="558165" cy="327782"/>
            </a:xfrm>
            <a:prstGeom prst="rect">
              <a:avLst/>
            </a:prstGeom>
          </p:spPr>
          <p:txBody>
            <a:bodyPr wrap="none">
              <a:spAutoFit/>
            </a:bodyPr>
            <a:lstStyle/>
            <a:p>
              <a:pPr algn="ctr">
                <a:buNone/>
              </a:pPr>
              <a:r>
                <a:rPr lang="en-US" altLang="zh-CN" dirty="0">
                  <a:solidFill>
                    <a:srgbClr val="FF0000"/>
                  </a:solidFill>
                  <a:latin typeface="Calibri" panose="020F0502020204030204" pitchFamily="34" charset="0"/>
                </a:rPr>
                <a:t>4KB</a:t>
              </a:r>
              <a:endParaRPr lang="en-US" altLang="zh-CN" dirty="0">
                <a:solidFill>
                  <a:srgbClr val="FF0000"/>
                </a:solidFill>
                <a:latin typeface="Calibri" panose="020F0502020204030204" pitchFamily="34" charset="0"/>
              </a:endParaRPr>
            </a:p>
          </p:txBody>
        </p:sp>
      </p:gr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118120" y="254286"/>
            <a:ext cx="5257800" cy="373062"/>
          </a:xfrm>
        </p:spPr>
        <p:txBody>
          <a:bodyPr/>
          <a:lstStyle/>
          <a:p>
            <a:r>
              <a:rPr lang="zh-CN" altLang="en-US" dirty="0"/>
              <a:t>页式虚拟存储器示例</a:t>
            </a:r>
            <a:endParaRPr lang="zh-CN" altLang="en-US" dirty="0"/>
          </a:p>
        </p:txBody>
      </p:sp>
      <p:sp>
        <p:nvSpPr>
          <p:cNvPr id="227" name="Text Box 13"/>
          <p:cNvSpPr txBox="1">
            <a:spLocks noChangeArrowheads="1"/>
          </p:cNvSpPr>
          <p:nvPr/>
        </p:nvSpPr>
        <p:spPr bwMode="auto">
          <a:xfrm>
            <a:off x="673224" y="2599753"/>
            <a:ext cx="10751368" cy="3695220"/>
          </a:xfrm>
          <a:prstGeom prst="rect">
            <a:avLst/>
          </a:prstGeom>
          <a:noFill/>
          <a:ln w="9525">
            <a:noFill/>
            <a:round/>
          </a:ln>
          <a:effectLst/>
        </p:spPr>
        <p:txBody>
          <a:bodyPr wrap="square" lIns="90360" tIns="44280" rIns="90360" bIns="44280">
            <a:spAutoFit/>
          </a:bodyPr>
          <a:lstStyle/>
          <a:p>
            <a:pPr>
              <a:lnSpc>
                <a:spcPct val="88000"/>
              </a:lnSpc>
              <a:spcBef>
                <a:spcPts val="1200"/>
              </a:spcBef>
              <a:buNone/>
              <a:tabLst>
                <a:tab pos="340995" algn="l"/>
                <a:tab pos="1255395" algn="l"/>
                <a:tab pos="2169795" algn="l"/>
                <a:tab pos="3084195" algn="l"/>
                <a:tab pos="3998595" algn="l"/>
                <a:tab pos="4912995" algn="l"/>
                <a:tab pos="5827395" algn="l"/>
                <a:tab pos="6741795" algn="l"/>
                <a:tab pos="7656195" algn="l"/>
                <a:tab pos="8570595" algn="l"/>
                <a:tab pos="9484995" algn="l"/>
                <a:tab pos="10399395" algn="l"/>
              </a:tabLst>
            </a:pPr>
            <a:r>
              <a:rPr lang="en-GB" sz="2000" dirty="0">
                <a:solidFill>
                  <a:srgbClr val="000000"/>
                </a:solidFill>
                <a:latin typeface="Calibri" panose="020F0502020204030204" pitchFamily="34" charset="0"/>
                <a:ea typeface="msgothic" charset="0"/>
                <a:cs typeface="msgothic" charset="0"/>
              </a:rPr>
              <a:t>Each entry references a 4K child page table</a:t>
            </a:r>
            <a:endParaRPr lang="en-GB" sz="2000" dirty="0">
              <a:solidFill>
                <a:srgbClr val="000000"/>
              </a:solidFill>
              <a:latin typeface="Calibri" panose="020F0502020204030204" pitchFamily="34" charset="0"/>
              <a:ea typeface="msgothic" charset="0"/>
              <a:cs typeface="msgothic" charset="0"/>
            </a:endParaRPr>
          </a:p>
          <a:p>
            <a:pPr>
              <a:lnSpc>
                <a:spcPct val="88000"/>
              </a:lnSpc>
              <a:spcBef>
                <a:spcPts val="1200"/>
              </a:spcBef>
              <a:buNone/>
              <a:tabLst>
                <a:tab pos="340995" algn="l"/>
                <a:tab pos="1255395" algn="l"/>
                <a:tab pos="2169795" algn="l"/>
                <a:tab pos="3084195" algn="l"/>
                <a:tab pos="3998595" algn="l"/>
                <a:tab pos="4912995" algn="l"/>
                <a:tab pos="5827395" algn="l"/>
                <a:tab pos="6741795" algn="l"/>
                <a:tab pos="7656195" algn="l"/>
                <a:tab pos="8570595" algn="l"/>
                <a:tab pos="9484995" algn="l"/>
                <a:tab pos="10399395" algn="l"/>
              </a:tabLst>
            </a:pPr>
            <a:r>
              <a:rPr lang="en-GB" sz="1600" dirty="0">
                <a:solidFill>
                  <a:srgbClr val="000000"/>
                </a:solidFill>
                <a:latin typeface="Calibri" panose="020F0502020204030204" pitchFamily="34" charset="0"/>
                <a:ea typeface="msgothic" charset="0"/>
                <a:cs typeface="msgothic" charset="0"/>
              </a:rPr>
              <a:t>P: </a:t>
            </a:r>
            <a:r>
              <a:rPr lang="en-GB" sz="1600" b="0" dirty="0">
                <a:solidFill>
                  <a:srgbClr val="000000"/>
                </a:solidFill>
                <a:latin typeface="Calibri" panose="020F0502020204030204" pitchFamily="34" charset="0"/>
                <a:ea typeface="msgothic" charset="0"/>
                <a:cs typeface="msgothic" charset="0"/>
              </a:rPr>
              <a:t>Child page table present in physical memory (1) or not (0).</a:t>
            </a:r>
            <a:endParaRPr lang="en-GB" sz="1600" b="0" dirty="0">
              <a:solidFill>
                <a:srgbClr val="000000"/>
              </a:solidFill>
              <a:latin typeface="Calibri" panose="020F0502020204030204" pitchFamily="34" charset="0"/>
              <a:ea typeface="msgothic" charset="0"/>
              <a:cs typeface="msgothic" charset="0"/>
            </a:endParaRPr>
          </a:p>
          <a:p>
            <a:pPr>
              <a:lnSpc>
                <a:spcPct val="88000"/>
              </a:lnSpc>
              <a:spcBef>
                <a:spcPts val="1200"/>
              </a:spcBef>
              <a:buNone/>
              <a:tabLst>
                <a:tab pos="340995" algn="l"/>
                <a:tab pos="1255395" algn="l"/>
                <a:tab pos="2169795" algn="l"/>
                <a:tab pos="3084195" algn="l"/>
                <a:tab pos="3998595" algn="l"/>
                <a:tab pos="4912995" algn="l"/>
                <a:tab pos="5827395" algn="l"/>
                <a:tab pos="6741795" algn="l"/>
                <a:tab pos="7656195" algn="l"/>
                <a:tab pos="8570595" algn="l"/>
                <a:tab pos="9484995" algn="l"/>
                <a:tab pos="10399395" algn="l"/>
              </a:tabLst>
            </a:pPr>
            <a:r>
              <a:rPr lang="en-GB" sz="1600" dirty="0">
                <a:solidFill>
                  <a:srgbClr val="000000"/>
                </a:solidFill>
                <a:latin typeface="Calibri" panose="020F0502020204030204" pitchFamily="34" charset="0"/>
                <a:ea typeface="msgothic" charset="0"/>
                <a:cs typeface="msgothic" charset="0"/>
              </a:rPr>
              <a:t>R/W: </a:t>
            </a:r>
            <a:r>
              <a:rPr lang="en-GB" sz="1600" b="0" dirty="0">
                <a:solidFill>
                  <a:srgbClr val="000000"/>
                </a:solidFill>
                <a:latin typeface="Calibri" panose="020F0502020204030204" pitchFamily="34" charset="0"/>
                <a:ea typeface="msgothic" charset="0"/>
                <a:cs typeface="msgothic" charset="0"/>
              </a:rPr>
              <a:t>Read-only or read-write access access permission for all reachable pages.</a:t>
            </a:r>
            <a:endParaRPr lang="en-GB" sz="1600" b="0" dirty="0">
              <a:solidFill>
                <a:srgbClr val="000000"/>
              </a:solidFill>
              <a:latin typeface="Calibri" panose="020F0502020204030204" pitchFamily="34" charset="0"/>
              <a:ea typeface="msgothic" charset="0"/>
              <a:cs typeface="msgothic" charset="0"/>
            </a:endParaRPr>
          </a:p>
          <a:p>
            <a:pPr>
              <a:lnSpc>
                <a:spcPct val="88000"/>
              </a:lnSpc>
              <a:spcBef>
                <a:spcPts val="1200"/>
              </a:spcBef>
              <a:buNone/>
              <a:tabLst>
                <a:tab pos="340995" algn="l"/>
                <a:tab pos="1255395" algn="l"/>
                <a:tab pos="2169795" algn="l"/>
                <a:tab pos="3084195" algn="l"/>
                <a:tab pos="3998595" algn="l"/>
                <a:tab pos="4912995" algn="l"/>
                <a:tab pos="5827395" algn="l"/>
                <a:tab pos="6741795" algn="l"/>
                <a:tab pos="7656195" algn="l"/>
                <a:tab pos="8570595" algn="l"/>
                <a:tab pos="9484995" algn="l"/>
                <a:tab pos="10399395" algn="l"/>
              </a:tabLst>
            </a:pPr>
            <a:r>
              <a:rPr lang="en-GB" sz="1600" dirty="0">
                <a:solidFill>
                  <a:srgbClr val="000000"/>
                </a:solidFill>
                <a:latin typeface="Calibri" panose="020F0502020204030204" pitchFamily="34" charset="0"/>
                <a:ea typeface="msgothic" charset="0"/>
                <a:cs typeface="msgothic" charset="0"/>
              </a:rPr>
              <a:t>U/S: </a:t>
            </a:r>
            <a:r>
              <a:rPr lang="en-GB" sz="1600" b="0" dirty="0">
                <a:solidFill>
                  <a:srgbClr val="000000"/>
                </a:solidFill>
                <a:latin typeface="Calibri" panose="020F0502020204030204" pitchFamily="34" charset="0"/>
                <a:ea typeface="msgothic" charset="0"/>
                <a:cs typeface="msgothic" charset="0"/>
              </a:rPr>
              <a:t>user or supervisor (kernel) mode access permission for all reachable pages.</a:t>
            </a:r>
            <a:endParaRPr lang="en-GB" sz="1600" b="0" dirty="0">
              <a:solidFill>
                <a:srgbClr val="000000"/>
              </a:solidFill>
              <a:latin typeface="Calibri" panose="020F0502020204030204" pitchFamily="34" charset="0"/>
              <a:ea typeface="msgothic" charset="0"/>
              <a:cs typeface="msgothic" charset="0"/>
            </a:endParaRPr>
          </a:p>
          <a:p>
            <a:pPr>
              <a:lnSpc>
                <a:spcPct val="88000"/>
              </a:lnSpc>
              <a:spcBef>
                <a:spcPts val="1200"/>
              </a:spcBef>
              <a:buNone/>
              <a:tabLst>
                <a:tab pos="340995" algn="l"/>
                <a:tab pos="1255395" algn="l"/>
                <a:tab pos="2169795" algn="l"/>
                <a:tab pos="3084195" algn="l"/>
                <a:tab pos="3998595" algn="l"/>
                <a:tab pos="4912995" algn="l"/>
                <a:tab pos="5827395" algn="l"/>
                <a:tab pos="6741795" algn="l"/>
                <a:tab pos="7656195" algn="l"/>
                <a:tab pos="8570595" algn="l"/>
                <a:tab pos="9484995" algn="l"/>
                <a:tab pos="10399395" algn="l"/>
              </a:tabLst>
            </a:pPr>
            <a:r>
              <a:rPr lang="en-GB" sz="1600" dirty="0">
                <a:solidFill>
                  <a:srgbClr val="000000"/>
                </a:solidFill>
                <a:latin typeface="Calibri" panose="020F0502020204030204" pitchFamily="34" charset="0"/>
                <a:ea typeface="msgothic" charset="0"/>
                <a:cs typeface="msgothic" charset="0"/>
              </a:rPr>
              <a:t>WT: </a:t>
            </a:r>
            <a:r>
              <a:rPr lang="en-GB" sz="1600" b="0" dirty="0">
                <a:solidFill>
                  <a:srgbClr val="000000"/>
                </a:solidFill>
                <a:latin typeface="Calibri" panose="020F0502020204030204" pitchFamily="34" charset="0"/>
                <a:ea typeface="msgothic" charset="0"/>
                <a:cs typeface="msgothic" charset="0"/>
              </a:rPr>
              <a:t>Write-through or write-back cache policy for the child page table. </a:t>
            </a:r>
            <a:endParaRPr lang="en-GB" sz="1600" b="0" dirty="0">
              <a:solidFill>
                <a:srgbClr val="000000"/>
              </a:solidFill>
              <a:latin typeface="Calibri" panose="020F0502020204030204" pitchFamily="34" charset="0"/>
              <a:ea typeface="msgothic" charset="0"/>
              <a:cs typeface="msgothic" charset="0"/>
            </a:endParaRPr>
          </a:p>
          <a:p>
            <a:pPr>
              <a:lnSpc>
                <a:spcPct val="88000"/>
              </a:lnSpc>
              <a:spcBef>
                <a:spcPts val="1200"/>
              </a:spcBef>
              <a:buNone/>
              <a:tabLst>
                <a:tab pos="340995" algn="l"/>
                <a:tab pos="1255395" algn="l"/>
                <a:tab pos="2169795" algn="l"/>
                <a:tab pos="3084195" algn="l"/>
                <a:tab pos="3998595" algn="l"/>
                <a:tab pos="4912995" algn="l"/>
                <a:tab pos="5827395" algn="l"/>
                <a:tab pos="6741795" algn="l"/>
                <a:tab pos="7656195" algn="l"/>
                <a:tab pos="8570595" algn="l"/>
                <a:tab pos="9484995" algn="l"/>
                <a:tab pos="10399395" algn="l"/>
              </a:tabLst>
            </a:pPr>
            <a:r>
              <a:rPr lang="en-GB" sz="1600" dirty="0">
                <a:solidFill>
                  <a:srgbClr val="000000"/>
                </a:solidFill>
                <a:latin typeface="Calibri" panose="020F0502020204030204" pitchFamily="34" charset="0"/>
                <a:ea typeface="msgothic" charset="0"/>
                <a:cs typeface="msgothic" charset="0"/>
              </a:rPr>
              <a:t>CD: </a:t>
            </a:r>
            <a:r>
              <a:rPr lang="en-GB" sz="1600" b="0" dirty="0">
                <a:solidFill>
                  <a:srgbClr val="000000"/>
                </a:solidFill>
                <a:latin typeface="Calibri" panose="020F0502020204030204" pitchFamily="34" charset="0"/>
                <a:ea typeface="msgothic" charset="0"/>
                <a:cs typeface="msgothic" charset="0"/>
              </a:rPr>
              <a:t>Caching disabled or enabled for the child page table. </a:t>
            </a:r>
            <a:endParaRPr lang="en-GB" sz="1600" b="0" dirty="0">
              <a:solidFill>
                <a:srgbClr val="000000"/>
              </a:solidFill>
              <a:latin typeface="Calibri" panose="020F0502020204030204" pitchFamily="34" charset="0"/>
              <a:ea typeface="msgothic" charset="0"/>
              <a:cs typeface="msgothic" charset="0"/>
            </a:endParaRPr>
          </a:p>
          <a:p>
            <a:pPr>
              <a:lnSpc>
                <a:spcPct val="88000"/>
              </a:lnSpc>
              <a:spcBef>
                <a:spcPts val="1200"/>
              </a:spcBef>
              <a:buNone/>
              <a:tabLst>
                <a:tab pos="340995" algn="l"/>
                <a:tab pos="1255395" algn="l"/>
                <a:tab pos="2169795" algn="l"/>
                <a:tab pos="3084195" algn="l"/>
                <a:tab pos="3998595" algn="l"/>
                <a:tab pos="4912995" algn="l"/>
                <a:tab pos="5827395" algn="l"/>
                <a:tab pos="6741795" algn="l"/>
                <a:tab pos="7656195" algn="l"/>
                <a:tab pos="8570595" algn="l"/>
                <a:tab pos="9484995" algn="l"/>
                <a:tab pos="10399395" algn="l"/>
              </a:tabLst>
            </a:pPr>
            <a:r>
              <a:rPr lang="en-GB" sz="1600" dirty="0">
                <a:solidFill>
                  <a:srgbClr val="000000"/>
                </a:solidFill>
                <a:latin typeface="Calibri" panose="020F0502020204030204" pitchFamily="34" charset="0"/>
                <a:ea typeface="msgothic" charset="0"/>
                <a:cs typeface="msgothic" charset="0"/>
              </a:rPr>
              <a:t>A:  </a:t>
            </a:r>
            <a:r>
              <a:rPr lang="en-GB" sz="1600" b="0" dirty="0">
                <a:solidFill>
                  <a:srgbClr val="000000"/>
                </a:solidFill>
                <a:latin typeface="Calibri" panose="020F0502020204030204" pitchFamily="34" charset="0"/>
                <a:ea typeface="msgothic" charset="0"/>
                <a:cs typeface="msgothic" charset="0"/>
              </a:rPr>
              <a:t>Reference bit (set by MMU on reads and writes, cleared by software).</a:t>
            </a:r>
            <a:endParaRPr lang="en-GB" sz="1600" b="0" dirty="0">
              <a:solidFill>
                <a:srgbClr val="000000"/>
              </a:solidFill>
              <a:latin typeface="Calibri" panose="020F0502020204030204" pitchFamily="34" charset="0"/>
              <a:ea typeface="msgothic" charset="0"/>
              <a:cs typeface="msgothic" charset="0"/>
            </a:endParaRPr>
          </a:p>
          <a:p>
            <a:pPr>
              <a:lnSpc>
                <a:spcPct val="88000"/>
              </a:lnSpc>
              <a:spcBef>
                <a:spcPts val="1200"/>
              </a:spcBef>
              <a:buNone/>
              <a:tabLst>
                <a:tab pos="340995" algn="l"/>
                <a:tab pos="1255395" algn="l"/>
                <a:tab pos="2169795" algn="l"/>
                <a:tab pos="3084195" algn="l"/>
                <a:tab pos="3998595" algn="l"/>
                <a:tab pos="4912995" algn="l"/>
                <a:tab pos="5827395" algn="l"/>
                <a:tab pos="6741795" algn="l"/>
                <a:tab pos="7656195" algn="l"/>
                <a:tab pos="8570595" algn="l"/>
                <a:tab pos="9484995" algn="l"/>
                <a:tab pos="10399395" algn="l"/>
              </a:tabLst>
            </a:pPr>
            <a:r>
              <a:rPr lang="en-GB" sz="1600" dirty="0">
                <a:solidFill>
                  <a:srgbClr val="000000"/>
                </a:solidFill>
                <a:latin typeface="Calibri" panose="020F0502020204030204" pitchFamily="34" charset="0"/>
                <a:ea typeface="msgothic" charset="0"/>
                <a:cs typeface="msgothic" charset="0"/>
              </a:rPr>
              <a:t>PS:  </a:t>
            </a:r>
            <a:r>
              <a:rPr lang="en-GB" sz="1600" b="0" dirty="0">
                <a:solidFill>
                  <a:srgbClr val="000000"/>
                </a:solidFill>
                <a:latin typeface="Calibri" panose="020F0502020204030204" pitchFamily="34" charset="0"/>
                <a:ea typeface="msgothic" charset="0"/>
                <a:cs typeface="msgothic" charset="0"/>
              </a:rPr>
              <a:t>Page size either 4 KB or 4 MB (defined for Level 1 </a:t>
            </a:r>
            <a:r>
              <a:rPr lang="en-GB" sz="1600" b="0" dirty="0" err="1">
                <a:solidFill>
                  <a:srgbClr val="000000"/>
                </a:solidFill>
                <a:latin typeface="Calibri" panose="020F0502020204030204" pitchFamily="34" charset="0"/>
                <a:ea typeface="msgothic" charset="0"/>
                <a:cs typeface="msgothic" charset="0"/>
              </a:rPr>
              <a:t>PTEs</a:t>
            </a:r>
            <a:r>
              <a:rPr lang="en-GB" sz="1600" b="0" dirty="0">
                <a:solidFill>
                  <a:srgbClr val="000000"/>
                </a:solidFill>
                <a:latin typeface="Calibri" panose="020F0502020204030204" pitchFamily="34" charset="0"/>
                <a:ea typeface="msgothic" charset="0"/>
                <a:cs typeface="msgothic" charset="0"/>
              </a:rPr>
              <a:t> only).</a:t>
            </a:r>
            <a:endParaRPr lang="en-GB" sz="1600" b="0" dirty="0">
              <a:solidFill>
                <a:srgbClr val="000000"/>
              </a:solidFill>
              <a:latin typeface="Calibri" panose="020F0502020204030204" pitchFamily="34" charset="0"/>
              <a:ea typeface="msgothic" charset="0"/>
              <a:cs typeface="msgothic" charset="0"/>
            </a:endParaRPr>
          </a:p>
          <a:p>
            <a:pPr>
              <a:lnSpc>
                <a:spcPct val="88000"/>
              </a:lnSpc>
              <a:spcBef>
                <a:spcPts val="1200"/>
              </a:spcBef>
              <a:buNone/>
              <a:tabLst>
                <a:tab pos="340995" algn="l"/>
                <a:tab pos="1255395" algn="l"/>
                <a:tab pos="2169795" algn="l"/>
                <a:tab pos="3084195" algn="l"/>
                <a:tab pos="3998595" algn="l"/>
                <a:tab pos="4912995" algn="l"/>
                <a:tab pos="5827395" algn="l"/>
                <a:tab pos="6741795" algn="l"/>
                <a:tab pos="7656195" algn="l"/>
                <a:tab pos="8570595" algn="l"/>
                <a:tab pos="9484995" algn="l"/>
                <a:tab pos="10399395" algn="l"/>
              </a:tabLst>
            </a:pPr>
            <a:r>
              <a:rPr lang="en-GB" sz="1600" dirty="0">
                <a:solidFill>
                  <a:srgbClr val="000000"/>
                </a:solidFill>
                <a:latin typeface="Calibri" panose="020F0502020204030204" pitchFamily="34" charset="0"/>
                <a:ea typeface="msgothic" charset="0"/>
                <a:cs typeface="msgothic" charset="0"/>
              </a:rPr>
              <a:t>G: </a:t>
            </a:r>
            <a:r>
              <a:rPr lang="en-GB" sz="1600" b="0" dirty="0">
                <a:solidFill>
                  <a:srgbClr val="000000"/>
                </a:solidFill>
                <a:latin typeface="Calibri" panose="020F0502020204030204" pitchFamily="34" charset="0"/>
                <a:ea typeface="msgothic" charset="0"/>
                <a:cs typeface="msgothic" charset="0"/>
              </a:rPr>
              <a:t>Global page (don’t evict from TLB on task switch)</a:t>
            </a:r>
            <a:endParaRPr lang="en-GB" sz="1600" b="0" dirty="0">
              <a:solidFill>
                <a:srgbClr val="000000"/>
              </a:solidFill>
              <a:latin typeface="Calibri" panose="020F0502020204030204" pitchFamily="34" charset="0"/>
              <a:ea typeface="msgothic" charset="0"/>
              <a:cs typeface="msgothic" charset="0"/>
            </a:endParaRPr>
          </a:p>
          <a:p>
            <a:pPr>
              <a:lnSpc>
                <a:spcPct val="88000"/>
              </a:lnSpc>
              <a:spcBef>
                <a:spcPts val="1200"/>
              </a:spcBef>
              <a:buNone/>
              <a:tabLst>
                <a:tab pos="340995" algn="l"/>
                <a:tab pos="1255395" algn="l"/>
                <a:tab pos="2169795" algn="l"/>
                <a:tab pos="3084195" algn="l"/>
                <a:tab pos="3998595" algn="l"/>
                <a:tab pos="4912995" algn="l"/>
                <a:tab pos="5827395" algn="l"/>
                <a:tab pos="6741795" algn="l"/>
                <a:tab pos="7656195" algn="l"/>
                <a:tab pos="8570595" algn="l"/>
                <a:tab pos="9484995" algn="l"/>
                <a:tab pos="10399395" algn="l"/>
              </a:tabLst>
            </a:pPr>
            <a:r>
              <a:rPr lang="en-GB" sz="1600" dirty="0">
                <a:solidFill>
                  <a:srgbClr val="000000"/>
                </a:solidFill>
                <a:latin typeface="Calibri" panose="020F0502020204030204" pitchFamily="34" charset="0"/>
                <a:ea typeface="msgothic" charset="0"/>
                <a:cs typeface="msgothic" charset="0"/>
              </a:rPr>
              <a:t>Page table physical base address: </a:t>
            </a:r>
            <a:r>
              <a:rPr lang="en-GB" sz="1600" b="0" dirty="0">
                <a:solidFill>
                  <a:srgbClr val="000000"/>
                </a:solidFill>
                <a:latin typeface="Calibri" panose="020F0502020204030204" pitchFamily="34" charset="0"/>
                <a:ea typeface="msgothic" charset="0"/>
                <a:cs typeface="msgothic" charset="0"/>
              </a:rPr>
              <a:t>40 most significant bits of physical page table address (forces page tables to be 4KB aligned)</a:t>
            </a:r>
            <a:endParaRPr lang="en-GB" sz="1600" b="0" dirty="0">
              <a:solidFill>
                <a:srgbClr val="000000"/>
              </a:solidFill>
              <a:latin typeface="Calibri" panose="020F0502020204030204" pitchFamily="34" charset="0"/>
              <a:ea typeface="msgothic" charset="0"/>
              <a:cs typeface="msgothic" charset="0"/>
            </a:endParaRPr>
          </a:p>
        </p:txBody>
      </p:sp>
      <p:grpSp>
        <p:nvGrpSpPr>
          <p:cNvPr id="6" name="组合 5"/>
          <p:cNvGrpSpPr/>
          <p:nvPr/>
        </p:nvGrpSpPr>
        <p:grpSpPr>
          <a:xfrm>
            <a:off x="2662485" y="1052736"/>
            <a:ext cx="8474075" cy="1219200"/>
            <a:chOff x="457200" y="1182687"/>
            <a:chExt cx="8474075" cy="1219200"/>
          </a:xfrm>
        </p:grpSpPr>
        <p:sp>
          <p:nvSpPr>
            <p:cNvPr id="216" name="Rectangle 2"/>
            <p:cNvSpPr>
              <a:spLocks noChangeArrowheads="1"/>
            </p:cNvSpPr>
            <p:nvPr/>
          </p:nvSpPr>
          <p:spPr bwMode="auto">
            <a:xfrm>
              <a:off x="1828800" y="1411287"/>
              <a:ext cx="2667000" cy="381000"/>
            </a:xfrm>
            <a:prstGeom prst="rect">
              <a:avLst/>
            </a:prstGeom>
            <a:solidFill>
              <a:srgbClr val="D5F1CF"/>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Page table physical base address</a:t>
              </a:r>
              <a:endParaRPr lang="en-GB" sz="1400" dirty="0">
                <a:solidFill>
                  <a:srgbClr val="000000"/>
                </a:solidFill>
                <a:latin typeface="Calibri" panose="020F0502020204030204" pitchFamily="34" charset="0"/>
                <a:ea typeface="msgothic" charset="0"/>
                <a:cs typeface="msgothic" charset="0"/>
              </a:endParaRPr>
            </a:p>
          </p:txBody>
        </p:sp>
        <p:sp>
          <p:nvSpPr>
            <p:cNvPr id="217" name="Rectangle 3"/>
            <p:cNvSpPr>
              <a:spLocks noChangeArrowheads="1"/>
            </p:cNvSpPr>
            <p:nvPr/>
          </p:nvSpPr>
          <p:spPr bwMode="auto">
            <a:xfrm>
              <a:off x="4495800" y="1411287"/>
              <a:ext cx="990600" cy="381000"/>
            </a:xfrm>
            <a:prstGeom prst="rect">
              <a:avLst/>
            </a:prstGeom>
            <a:solidFill>
              <a:srgbClr val="FFFFFF"/>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Unused</a:t>
              </a:r>
              <a:endParaRPr lang="en-GB" sz="1400" dirty="0">
                <a:solidFill>
                  <a:srgbClr val="000000"/>
                </a:solidFill>
                <a:latin typeface="Calibri" panose="020F0502020204030204" pitchFamily="34" charset="0"/>
                <a:ea typeface="msgothic" charset="0"/>
                <a:cs typeface="msgothic" charset="0"/>
              </a:endParaRPr>
            </a:p>
          </p:txBody>
        </p:sp>
        <p:sp>
          <p:nvSpPr>
            <p:cNvPr id="218" name="Rectangle 4"/>
            <p:cNvSpPr>
              <a:spLocks noChangeArrowheads="1"/>
            </p:cNvSpPr>
            <p:nvPr/>
          </p:nvSpPr>
          <p:spPr bwMode="auto">
            <a:xfrm>
              <a:off x="5486400" y="1411287"/>
              <a:ext cx="381000" cy="381000"/>
            </a:xfrm>
            <a:prstGeom prst="rect">
              <a:avLst/>
            </a:prstGeom>
            <a:solidFill>
              <a:srgbClr val="F1C7C7"/>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G</a:t>
              </a:r>
              <a:endParaRPr lang="en-GB" sz="1400" dirty="0">
                <a:solidFill>
                  <a:srgbClr val="000000"/>
                </a:solidFill>
                <a:latin typeface="Calibri" panose="020F0502020204030204" pitchFamily="34" charset="0"/>
                <a:ea typeface="msgothic" charset="0"/>
                <a:cs typeface="msgothic" charset="0"/>
              </a:endParaRPr>
            </a:p>
          </p:txBody>
        </p:sp>
        <p:sp>
          <p:nvSpPr>
            <p:cNvPr id="219" name="Rectangle 5"/>
            <p:cNvSpPr>
              <a:spLocks noChangeArrowheads="1"/>
            </p:cNvSpPr>
            <p:nvPr/>
          </p:nvSpPr>
          <p:spPr bwMode="auto">
            <a:xfrm>
              <a:off x="5867400" y="1411287"/>
              <a:ext cx="381000" cy="381000"/>
            </a:xfrm>
            <a:prstGeom prst="rect">
              <a:avLst/>
            </a:prstGeom>
            <a:solidFill>
              <a:srgbClr val="F1C7C7"/>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PS</a:t>
              </a:r>
              <a:endParaRPr lang="en-GB" sz="1400" dirty="0">
                <a:solidFill>
                  <a:srgbClr val="000000"/>
                </a:solidFill>
                <a:latin typeface="Calibri" panose="020F0502020204030204" pitchFamily="34" charset="0"/>
                <a:ea typeface="msgothic" charset="0"/>
                <a:cs typeface="msgothic" charset="0"/>
              </a:endParaRPr>
            </a:p>
          </p:txBody>
        </p:sp>
        <p:sp>
          <p:nvSpPr>
            <p:cNvPr id="220" name="Rectangle 6"/>
            <p:cNvSpPr>
              <a:spLocks noChangeArrowheads="1"/>
            </p:cNvSpPr>
            <p:nvPr/>
          </p:nvSpPr>
          <p:spPr bwMode="auto">
            <a:xfrm>
              <a:off x="6248400" y="1411287"/>
              <a:ext cx="381000" cy="381000"/>
            </a:xfrm>
            <a:prstGeom prst="rect">
              <a:avLst/>
            </a:prstGeom>
            <a:solidFill>
              <a:srgbClr val="FFFFFF"/>
            </a:solidFill>
            <a:ln w="9360">
              <a:solidFill>
                <a:srgbClr val="000000"/>
              </a:solidFill>
              <a:miter lim="800000"/>
            </a:ln>
            <a:effectLst/>
          </p:spPr>
          <p:txBody>
            <a:bodyPr wrap="none" anchor="ctr"/>
            <a:lstStyle/>
            <a:p>
              <a:pPr eaLnBrk="1" fontAlgn="auto" hangingPunct="1">
                <a:lnSpc>
                  <a:spcPct val="100000"/>
                </a:lnSpc>
                <a:spcBef>
                  <a:spcPts val="0"/>
                </a:spcBef>
                <a:spcAft>
                  <a:spcPts val="0"/>
                </a:spcAft>
                <a:buClrTx/>
                <a:buSzTx/>
                <a:buNone/>
                <a:defRPr/>
              </a:pPr>
              <a:endParaRPr kumimoji="0" lang="en-US" sz="1800" b="0" i="0" u="none" strike="noStrike" kern="0" cap="none" spc="0" normalizeH="0" baseline="0" noProof="0">
                <a:ln>
                  <a:noFill/>
                </a:ln>
                <a:solidFill>
                  <a:srgbClr val="000000"/>
                </a:solidFill>
                <a:effectLst/>
                <a:uLnTx/>
                <a:uFillTx/>
              </a:endParaRPr>
            </a:p>
          </p:txBody>
        </p:sp>
        <p:sp>
          <p:nvSpPr>
            <p:cNvPr id="221" name="Rectangle 7"/>
            <p:cNvSpPr>
              <a:spLocks noChangeArrowheads="1"/>
            </p:cNvSpPr>
            <p:nvPr/>
          </p:nvSpPr>
          <p:spPr bwMode="auto">
            <a:xfrm>
              <a:off x="6629400" y="1411287"/>
              <a:ext cx="381000" cy="381000"/>
            </a:xfrm>
            <a:prstGeom prst="rect">
              <a:avLst/>
            </a:prstGeom>
            <a:solidFill>
              <a:srgbClr val="F1C7C7"/>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A</a:t>
              </a:r>
              <a:endParaRPr lang="en-GB" sz="1400" dirty="0">
                <a:solidFill>
                  <a:srgbClr val="000000"/>
                </a:solidFill>
                <a:latin typeface="Calibri" panose="020F0502020204030204" pitchFamily="34" charset="0"/>
                <a:ea typeface="msgothic" charset="0"/>
                <a:cs typeface="msgothic" charset="0"/>
              </a:endParaRPr>
            </a:p>
          </p:txBody>
        </p:sp>
        <p:sp>
          <p:nvSpPr>
            <p:cNvPr id="222" name="Rectangle 8"/>
            <p:cNvSpPr>
              <a:spLocks noChangeArrowheads="1"/>
            </p:cNvSpPr>
            <p:nvPr/>
          </p:nvSpPr>
          <p:spPr bwMode="auto">
            <a:xfrm>
              <a:off x="7010400" y="1411287"/>
              <a:ext cx="381000" cy="381000"/>
            </a:xfrm>
            <a:prstGeom prst="rect">
              <a:avLst/>
            </a:prstGeom>
            <a:solidFill>
              <a:srgbClr val="F1C7C7"/>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CD</a:t>
              </a:r>
              <a:endParaRPr lang="en-GB" sz="1400" dirty="0">
                <a:solidFill>
                  <a:srgbClr val="000000"/>
                </a:solidFill>
                <a:latin typeface="Calibri" panose="020F0502020204030204" pitchFamily="34" charset="0"/>
                <a:ea typeface="msgothic" charset="0"/>
                <a:cs typeface="msgothic" charset="0"/>
              </a:endParaRPr>
            </a:p>
          </p:txBody>
        </p:sp>
        <p:sp>
          <p:nvSpPr>
            <p:cNvPr id="223" name="Rectangle 9"/>
            <p:cNvSpPr>
              <a:spLocks noChangeArrowheads="1"/>
            </p:cNvSpPr>
            <p:nvPr/>
          </p:nvSpPr>
          <p:spPr bwMode="auto">
            <a:xfrm>
              <a:off x="7391400" y="1411287"/>
              <a:ext cx="381000" cy="381000"/>
            </a:xfrm>
            <a:prstGeom prst="rect">
              <a:avLst/>
            </a:prstGeom>
            <a:solidFill>
              <a:srgbClr val="F1C7C7"/>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WT</a:t>
              </a:r>
              <a:endParaRPr lang="en-GB" sz="1400" dirty="0">
                <a:solidFill>
                  <a:srgbClr val="000000"/>
                </a:solidFill>
                <a:latin typeface="Calibri" panose="020F0502020204030204" pitchFamily="34" charset="0"/>
                <a:ea typeface="msgothic" charset="0"/>
                <a:cs typeface="msgothic" charset="0"/>
              </a:endParaRPr>
            </a:p>
          </p:txBody>
        </p:sp>
        <p:sp>
          <p:nvSpPr>
            <p:cNvPr id="224" name="Rectangle 10"/>
            <p:cNvSpPr>
              <a:spLocks noChangeArrowheads="1"/>
            </p:cNvSpPr>
            <p:nvPr/>
          </p:nvSpPr>
          <p:spPr bwMode="auto">
            <a:xfrm>
              <a:off x="7772400" y="1411287"/>
              <a:ext cx="381000" cy="381000"/>
            </a:xfrm>
            <a:prstGeom prst="rect">
              <a:avLst/>
            </a:prstGeom>
            <a:solidFill>
              <a:srgbClr val="F1C7C7"/>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latin typeface="Calibri" panose="020F0502020204030204" pitchFamily="34" charset="0"/>
                  <a:ea typeface="msgothic" charset="0"/>
                  <a:cs typeface="msgothic" charset="0"/>
                </a:rPr>
                <a:t>U/S</a:t>
              </a:r>
              <a:endParaRPr lang="en-GB" sz="1400" dirty="0">
                <a:latin typeface="Calibri" panose="020F0502020204030204" pitchFamily="34" charset="0"/>
                <a:ea typeface="msgothic" charset="0"/>
                <a:cs typeface="msgothic" charset="0"/>
              </a:endParaRPr>
            </a:p>
          </p:txBody>
        </p:sp>
        <p:sp>
          <p:nvSpPr>
            <p:cNvPr id="225" name="Rectangle 11"/>
            <p:cNvSpPr>
              <a:spLocks noChangeArrowheads="1"/>
            </p:cNvSpPr>
            <p:nvPr/>
          </p:nvSpPr>
          <p:spPr bwMode="auto">
            <a:xfrm>
              <a:off x="8153400" y="1411287"/>
              <a:ext cx="381000" cy="381000"/>
            </a:xfrm>
            <a:prstGeom prst="rect">
              <a:avLst/>
            </a:prstGeom>
            <a:solidFill>
              <a:srgbClr val="F1C7C7"/>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latin typeface="Calibri" panose="020F0502020204030204" pitchFamily="34" charset="0"/>
                  <a:ea typeface="msgothic" charset="0"/>
                  <a:cs typeface="msgothic" charset="0"/>
                </a:rPr>
                <a:t>R/W</a:t>
              </a:r>
              <a:endParaRPr lang="en-GB" sz="1400" dirty="0">
                <a:latin typeface="Calibri" panose="020F0502020204030204" pitchFamily="34" charset="0"/>
                <a:ea typeface="msgothic" charset="0"/>
                <a:cs typeface="msgothic" charset="0"/>
              </a:endParaRPr>
            </a:p>
          </p:txBody>
        </p:sp>
        <p:sp>
          <p:nvSpPr>
            <p:cNvPr id="226" name="Rectangle 12"/>
            <p:cNvSpPr>
              <a:spLocks noChangeArrowheads="1"/>
            </p:cNvSpPr>
            <p:nvPr/>
          </p:nvSpPr>
          <p:spPr bwMode="auto">
            <a:xfrm>
              <a:off x="8534400" y="1411287"/>
              <a:ext cx="381000" cy="381000"/>
            </a:xfrm>
            <a:prstGeom prst="rect">
              <a:avLst/>
            </a:prstGeom>
            <a:solidFill>
              <a:srgbClr val="F1C7C7"/>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FF0000"/>
                  </a:solidFill>
                  <a:latin typeface="Calibri" panose="020F0502020204030204" pitchFamily="34" charset="0"/>
                  <a:ea typeface="msgothic" charset="0"/>
                  <a:cs typeface="msgothic" charset="0"/>
                </a:rPr>
                <a:t>P=1</a:t>
              </a:r>
              <a:endParaRPr lang="en-GB" sz="1400" dirty="0">
                <a:solidFill>
                  <a:srgbClr val="FF0000"/>
                </a:solidFill>
                <a:latin typeface="Calibri" panose="020F0502020204030204" pitchFamily="34" charset="0"/>
                <a:ea typeface="msgothic" charset="0"/>
                <a:cs typeface="msgothic" charset="0"/>
              </a:endParaRPr>
            </a:p>
          </p:txBody>
        </p:sp>
        <p:sp>
          <p:nvSpPr>
            <p:cNvPr id="228" name="Text Box 14"/>
            <p:cNvSpPr txBox="1">
              <a:spLocks noChangeArrowheads="1"/>
            </p:cNvSpPr>
            <p:nvPr/>
          </p:nvSpPr>
          <p:spPr bwMode="auto">
            <a:xfrm>
              <a:off x="1769124" y="1182687"/>
              <a:ext cx="364476" cy="283324"/>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51</a:t>
              </a:r>
              <a:endParaRPr lang="en-GB" sz="1400" dirty="0">
                <a:solidFill>
                  <a:srgbClr val="000000"/>
                </a:solidFill>
                <a:latin typeface="Calibri" panose="020F0502020204030204" pitchFamily="34" charset="0"/>
                <a:ea typeface="msgothic" charset="0"/>
                <a:cs typeface="msgothic" charset="0"/>
              </a:endParaRPr>
            </a:p>
          </p:txBody>
        </p:sp>
        <p:sp>
          <p:nvSpPr>
            <p:cNvPr id="229" name="Text Box 15"/>
            <p:cNvSpPr txBox="1">
              <a:spLocks noChangeArrowheads="1"/>
            </p:cNvSpPr>
            <p:nvPr/>
          </p:nvSpPr>
          <p:spPr bwMode="auto">
            <a:xfrm>
              <a:off x="4189413" y="1186982"/>
              <a:ext cx="36522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12</a:t>
              </a:r>
              <a:endParaRPr lang="en-GB" sz="1400" dirty="0">
                <a:solidFill>
                  <a:srgbClr val="000000"/>
                </a:solidFill>
                <a:latin typeface="Calibri" panose="020F0502020204030204" pitchFamily="34" charset="0"/>
                <a:ea typeface="msgothic" charset="0"/>
                <a:cs typeface="msgothic" charset="0"/>
              </a:endParaRPr>
            </a:p>
          </p:txBody>
        </p:sp>
        <p:sp>
          <p:nvSpPr>
            <p:cNvPr id="230" name="Text Box 16"/>
            <p:cNvSpPr txBox="1">
              <a:spLocks noChangeArrowheads="1"/>
            </p:cNvSpPr>
            <p:nvPr/>
          </p:nvSpPr>
          <p:spPr bwMode="auto">
            <a:xfrm>
              <a:off x="4422775" y="1186982"/>
              <a:ext cx="36522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11</a:t>
              </a:r>
              <a:endParaRPr lang="en-GB" sz="1400" dirty="0">
                <a:solidFill>
                  <a:srgbClr val="000000"/>
                </a:solidFill>
                <a:latin typeface="Calibri" panose="020F0502020204030204" pitchFamily="34" charset="0"/>
                <a:ea typeface="msgothic" charset="0"/>
                <a:cs typeface="msgothic" charset="0"/>
              </a:endParaRPr>
            </a:p>
          </p:txBody>
        </p:sp>
        <p:sp>
          <p:nvSpPr>
            <p:cNvPr id="231" name="Text Box 17"/>
            <p:cNvSpPr txBox="1">
              <a:spLocks noChangeArrowheads="1"/>
            </p:cNvSpPr>
            <p:nvPr/>
          </p:nvSpPr>
          <p:spPr bwMode="auto">
            <a:xfrm>
              <a:off x="5256213" y="1186982"/>
              <a:ext cx="27385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9</a:t>
              </a:r>
              <a:endParaRPr lang="en-GB" sz="1400" dirty="0">
                <a:solidFill>
                  <a:srgbClr val="000000"/>
                </a:solidFill>
                <a:latin typeface="Calibri" panose="020F0502020204030204" pitchFamily="34" charset="0"/>
                <a:ea typeface="msgothic" charset="0"/>
                <a:cs typeface="msgothic" charset="0"/>
              </a:endParaRPr>
            </a:p>
          </p:txBody>
        </p:sp>
        <p:sp>
          <p:nvSpPr>
            <p:cNvPr id="232" name="Text Box 18"/>
            <p:cNvSpPr txBox="1">
              <a:spLocks noChangeArrowheads="1"/>
            </p:cNvSpPr>
            <p:nvPr/>
          </p:nvSpPr>
          <p:spPr bwMode="auto">
            <a:xfrm>
              <a:off x="5562600" y="1186982"/>
              <a:ext cx="27385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8</a:t>
              </a:r>
              <a:endParaRPr lang="en-GB" sz="1400" dirty="0">
                <a:solidFill>
                  <a:srgbClr val="000000"/>
                </a:solidFill>
                <a:latin typeface="Calibri" panose="020F0502020204030204" pitchFamily="34" charset="0"/>
                <a:ea typeface="msgothic" charset="0"/>
                <a:cs typeface="msgothic" charset="0"/>
              </a:endParaRPr>
            </a:p>
          </p:txBody>
        </p:sp>
        <p:sp>
          <p:nvSpPr>
            <p:cNvPr id="233" name="Text Box 19"/>
            <p:cNvSpPr txBox="1">
              <a:spLocks noChangeArrowheads="1"/>
            </p:cNvSpPr>
            <p:nvPr/>
          </p:nvSpPr>
          <p:spPr bwMode="auto">
            <a:xfrm>
              <a:off x="5943600" y="1186982"/>
              <a:ext cx="27385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7</a:t>
              </a:r>
              <a:endParaRPr lang="en-GB" sz="1400" dirty="0">
                <a:solidFill>
                  <a:srgbClr val="000000"/>
                </a:solidFill>
                <a:latin typeface="Calibri" panose="020F0502020204030204" pitchFamily="34" charset="0"/>
                <a:ea typeface="msgothic" charset="0"/>
                <a:cs typeface="msgothic" charset="0"/>
              </a:endParaRPr>
            </a:p>
          </p:txBody>
        </p:sp>
        <p:sp>
          <p:nvSpPr>
            <p:cNvPr id="234" name="Text Box 20"/>
            <p:cNvSpPr txBox="1">
              <a:spLocks noChangeArrowheads="1"/>
            </p:cNvSpPr>
            <p:nvPr/>
          </p:nvSpPr>
          <p:spPr bwMode="auto">
            <a:xfrm>
              <a:off x="6273800" y="1186982"/>
              <a:ext cx="27385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6</a:t>
              </a:r>
              <a:endParaRPr lang="en-GB" sz="1400" dirty="0">
                <a:solidFill>
                  <a:srgbClr val="000000"/>
                </a:solidFill>
                <a:latin typeface="Calibri" panose="020F0502020204030204" pitchFamily="34" charset="0"/>
                <a:ea typeface="msgothic" charset="0"/>
                <a:cs typeface="msgothic" charset="0"/>
              </a:endParaRPr>
            </a:p>
          </p:txBody>
        </p:sp>
        <p:sp>
          <p:nvSpPr>
            <p:cNvPr id="235" name="Text Box 21"/>
            <p:cNvSpPr txBox="1">
              <a:spLocks noChangeArrowheads="1"/>
            </p:cNvSpPr>
            <p:nvPr/>
          </p:nvSpPr>
          <p:spPr bwMode="auto">
            <a:xfrm>
              <a:off x="6692900" y="1186982"/>
              <a:ext cx="27385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5</a:t>
              </a:r>
              <a:endParaRPr lang="en-GB" sz="1400" dirty="0">
                <a:solidFill>
                  <a:srgbClr val="000000"/>
                </a:solidFill>
                <a:latin typeface="Calibri" panose="020F0502020204030204" pitchFamily="34" charset="0"/>
                <a:ea typeface="msgothic" charset="0"/>
                <a:cs typeface="msgothic" charset="0"/>
              </a:endParaRPr>
            </a:p>
          </p:txBody>
        </p:sp>
        <p:sp>
          <p:nvSpPr>
            <p:cNvPr id="236" name="Text Box 22"/>
            <p:cNvSpPr txBox="1">
              <a:spLocks noChangeArrowheads="1"/>
            </p:cNvSpPr>
            <p:nvPr/>
          </p:nvSpPr>
          <p:spPr bwMode="auto">
            <a:xfrm>
              <a:off x="7086600" y="1186982"/>
              <a:ext cx="27385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4</a:t>
              </a:r>
              <a:endParaRPr lang="en-GB" sz="1400" dirty="0">
                <a:solidFill>
                  <a:srgbClr val="000000"/>
                </a:solidFill>
                <a:latin typeface="Calibri" panose="020F0502020204030204" pitchFamily="34" charset="0"/>
                <a:ea typeface="msgothic" charset="0"/>
                <a:cs typeface="msgothic" charset="0"/>
              </a:endParaRPr>
            </a:p>
          </p:txBody>
        </p:sp>
        <p:sp>
          <p:nvSpPr>
            <p:cNvPr id="237" name="Text Box 23"/>
            <p:cNvSpPr txBox="1">
              <a:spLocks noChangeArrowheads="1"/>
            </p:cNvSpPr>
            <p:nvPr/>
          </p:nvSpPr>
          <p:spPr bwMode="auto">
            <a:xfrm>
              <a:off x="7467600" y="1186982"/>
              <a:ext cx="27385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3</a:t>
              </a:r>
              <a:endParaRPr lang="en-GB" sz="1400" dirty="0">
                <a:solidFill>
                  <a:srgbClr val="000000"/>
                </a:solidFill>
                <a:latin typeface="Calibri" panose="020F0502020204030204" pitchFamily="34" charset="0"/>
                <a:ea typeface="msgothic" charset="0"/>
                <a:cs typeface="msgothic" charset="0"/>
              </a:endParaRPr>
            </a:p>
          </p:txBody>
        </p:sp>
        <p:sp>
          <p:nvSpPr>
            <p:cNvPr id="238" name="Text Box 24"/>
            <p:cNvSpPr txBox="1">
              <a:spLocks noChangeArrowheads="1"/>
            </p:cNvSpPr>
            <p:nvPr/>
          </p:nvSpPr>
          <p:spPr bwMode="auto">
            <a:xfrm>
              <a:off x="7847013" y="1186982"/>
              <a:ext cx="27385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2</a:t>
              </a:r>
              <a:endParaRPr lang="en-GB" sz="1400" dirty="0">
                <a:solidFill>
                  <a:srgbClr val="000000"/>
                </a:solidFill>
                <a:latin typeface="Calibri" panose="020F0502020204030204" pitchFamily="34" charset="0"/>
                <a:ea typeface="msgothic" charset="0"/>
                <a:cs typeface="msgothic" charset="0"/>
              </a:endParaRPr>
            </a:p>
          </p:txBody>
        </p:sp>
        <p:sp>
          <p:nvSpPr>
            <p:cNvPr id="239" name="Text Box 25"/>
            <p:cNvSpPr txBox="1">
              <a:spLocks noChangeArrowheads="1"/>
            </p:cNvSpPr>
            <p:nvPr/>
          </p:nvSpPr>
          <p:spPr bwMode="auto">
            <a:xfrm>
              <a:off x="8229600" y="1186982"/>
              <a:ext cx="27385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1</a:t>
              </a:r>
              <a:endParaRPr lang="en-GB" sz="1400" dirty="0">
                <a:solidFill>
                  <a:srgbClr val="000000"/>
                </a:solidFill>
                <a:latin typeface="Calibri" panose="020F0502020204030204" pitchFamily="34" charset="0"/>
                <a:ea typeface="msgothic" charset="0"/>
                <a:cs typeface="msgothic" charset="0"/>
              </a:endParaRPr>
            </a:p>
          </p:txBody>
        </p:sp>
        <p:sp>
          <p:nvSpPr>
            <p:cNvPr id="240" name="Text Box 26"/>
            <p:cNvSpPr txBox="1">
              <a:spLocks noChangeArrowheads="1"/>
            </p:cNvSpPr>
            <p:nvPr/>
          </p:nvSpPr>
          <p:spPr bwMode="auto">
            <a:xfrm>
              <a:off x="8610600" y="1186982"/>
              <a:ext cx="27385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0</a:t>
              </a:r>
              <a:endParaRPr lang="en-GB" sz="1400" dirty="0">
                <a:solidFill>
                  <a:srgbClr val="000000"/>
                </a:solidFill>
                <a:latin typeface="Calibri" panose="020F0502020204030204" pitchFamily="34" charset="0"/>
                <a:ea typeface="msgothic" charset="0"/>
                <a:cs typeface="msgothic" charset="0"/>
              </a:endParaRPr>
            </a:p>
          </p:txBody>
        </p:sp>
        <p:sp>
          <p:nvSpPr>
            <p:cNvPr id="241" name="Rectangle 3"/>
            <p:cNvSpPr>
              <a:spLocks noChangeArrowheads="1"/>
            </p:cNvSpPr>
            <p:nvPr/>
          </p:nvSpPr>
          <p:spPr bwMode="auto">
            <a:xfrm>
              <a:off x="838200" y="1411287"/>
              <a:ext cx="990600" cy="381000"/>
            </a:xfrm>
            <a:prstGeom prst="rect">
              <a:avLst/>
            </a:prstGeom>
            <a:solidFill>
              <a:srgbClr val="FFFFFF"/>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Unused</a:t>
              </a:r>
              <a:endParaRPr lang="en-GB" sz="1400" dirty="0">
                <a:solidFill>
                  <a:srgbClr val="000000"/>
                </a:solidFill>
                <a:latin typeface="Calibri" panose="020F0502020204030204" pitchFamily="34" charset="0"/>
                <a:ea typeface="msgothic" charset="0"/>
                <a:cs typeface="msgothic" charset="0"/>
              </a:endParaRPr>
            </a:p>
          </p:txBody>
        </p:sp>
        <p:sp>
          <p:nvSpPr>
            <p:cNvPr id="242" name="Rectangle 4"/>
            <p:cNvSpPr>
              <a:spLocks noChangeArrowheads="1"/>
            </p:cNvSpPr>
            <p:nvPr/>
          </p:nvSpPr>
          <p:spPr bwMode="auto">
            <a:xfrm>
              <a:off x="457200" y="1411287"/>
              <a:ext cx="381000" cy="381000"/>
            </a:xfrm>
            <a:prstGeom prst="rect">
              <a:avLst/>
            </a:prstGeom>
            <a:solidFill>
              <a:srgbClr val="F1C7C7"/>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latin typeface="Calibri" panose="020F0502020204030204" pitchFamily="34" charset="0"/>
                  <a:ea typeface="msgothic" charset="0"/>
                  <a:cs typeface="msgothic" charset="0"/>
                </a:rPr>
                <a:t>XD</a:t>
              </a:r>
              <a:endParaRPr lang="en-GB" sz="1400" dirty="0">
                <a:latin typeface="Calibri" panose="020F0502020204030204" pitchFamily="34" charset="0"/>
                <a:ea typeface="msgothic" charset="0"/>
                <a:cs typeface="msgothic" charset="0"/>
              </a:endParaRPr>
            </a:p>
          </p:txBody>
        </p:sp>
        <p:sp>
          <p:nvSpPr>
            <p:cNvPr id="243" name="Rectangle 27"/>
            <p:cNvSpPr>
              <a:spLocks noChangeArrowheads="1"/>
            </p:cNvSpPr>
            <p:nvPr/>
          </p:nvSpPr>
          <p:spPr bwMode="auto">
            <a:xfrm>
              <a:off x="457200" y="2020887"/>
              <a:ext cx="8093075" cy="381000"/>
            </a:xfrm>
            <a:prstGeom prst="rect">
              <a:avLst/>
            </a:prstGeom>
            <a:solidFill>
              <a:srgbClr val="FFFFFF"/>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Available for OS (page table location on disk)</a:t>
              </a:r>
              <a:endParaRPr lang="en-GB" sz="1400" dirty="0">
                <a:solidFill>
                  <a:srgbClr val="000000"/>
                </a:solidFill>
                <a:latin typeface="Calibri" panose="020F0502020204030204" pitchFamily="34" charset="0"/>
                <a:ea typeface="msgothic" charset="0"/>
                <a:cs typeface="msgothic" charset="0"/>
              </a:endParaRPr>
            </a:p>
          </p:txBody>
        </p:sp>
        <p:sp>
          <p:nvSpPr>
            <p:cNvPr id="244" name="Rectangle 28"/>
            <p:cNvSpPr>
              <a:spLocks noChangeArrowheads="1"/>
            </p:cNvSpPr>
            <p:nvPr/>
          </p:nvSpPr>
          <p:spPr bwMode="auto">
            <a:xfrm>
              <a:off x="8550275" y="2020887"/>
              <a:ext cx="381000" cy="381000"/>
            </a:xfrm>
            <a:prstGeom prst="rect">
              <a:avLst/>
            </a:prstGeom>
            <a:solidFill>
              <a:srgbClr val="F1C7C7"/>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P=0</a:t>
              </a:r>
              <a:endParaRPr lang="en-GB" sz="1400" dirty="0">
                <a:solidFill>
                  <a:srgbClr val="000000"/>
                </a:solidFill>
                <a:latin typeface="Calibri" panose="020F0502020204030204" pitchFamily="34" charset="0"/>
                <a:ea typeface="msgothic" charset="0"/>
                <a:cs typeface="msgothic" charset="0"/>
              </a:endParaRPr>
            </a:p>
          </p:txBody>
        </p:sp>
        <p:sp>
          <p:nvSpPr>
            <p:cNvPr id="245" name="Text Box 29"/>
            <p:cNvSpPr txBox="1">
              <a:spLocks noChangeArrowheads="1"/>
            </p:cNvSpPr>
            <p:nvPr/>
          </p:nvSpPr>
          <p:spPr bwMode="auto">
            <a:xfrm>
              <a:off x="1524000" y="1182687"/>
              <a:ext cx="364476" cy="283324"/>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52</a:t>
              </a:r>
              <a:endParaRPr lang="en-GB" sz="1400" dirty="0">
                <a:solidFill>
                  <a:srgbClr val="000000"/>
                </a:solidFill>
                <a:latin typeface="Calibri" panose="020F0502020204030204" pitchFamily="34" charset="0"/>
                <a:ea typeface="msgothic" charset="0"/>
                <a:cs typeface="msgothic" charset="0"/>
              </a:endParaRPr>
            </a:p>
          </p:txBody>
        </p:sp>
        <p:sp>
          <p:nvSpPr>
            <p:cNvPr id="246" name="Text Box 29"/>
            <p:cNvSpPr txBox="1">
              <a:spLocks noChangeArrowheads="1"/>
            </p:cNvSpPr>
            <p:nvPr/>
          </p:nvSpPr>
          <p:spPr bwMode="auto">
            <a:xfrm>
              <a:off x="762000" y="1182687"/>
              <a:ext cx="364476" cy="283324"/>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62</a:t>
              </a:r>
              <a:endParaRPr lang="en-GB" sz="1400" dirty="0">
                <a:solidFill>
                  <a:srgbClr val="000000"/>
                </a:solidFill>
                <a:latin typeface="Calibri" panose="020F0502020204030204" pitchFamily="34" charset="0"/>
                <a:ea typeface="msgothic" charset="0"/>
                <a:cs typeface="msgothic" charset="0"/>
              </a:endParaRPr>
            </a:p>
          </p:txBody>
        </p:sp>
        <p:sp>
          <p:nvSpPr>
            <p:cNvPr id="247" name="Text Box 29"/>
            <p:cNvSpPr txBox="1">
              <a:spLocks noChangeArrowheads="1"/>
            </p:cNvSpPr>
            <p:nvPr/>
          </p:nvSpPr>
          <p:spPr bwMode="auto">
            <a:xfrm>
              <a:off x="457200" y="1182687"/>
              <a:ext cx="364476" cy="283324"/>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63</a:t>
              </a:r>
              <a:endParaRPr lang="en-GB" sz="1400" dirty="0">
                <a:solidFill>
                  <a:srgbClr val="000000"/>
                </a:solidFill>
                <a:latin typeface="Calibri" panose="020F0502020204030204" pitchFamily="34" charset="0"/>
                <a:ea typeface="msgothic" charset="0"/>
                <a:cs typeface="msgothic" charset="0"/>
              </a:endParaRPr>
            </a:p>
          </p:txBody>
        </p:sp>
      </p:grpSp>
      <p:sp>
        <p:nvSpPr>
          <p:cNvPr id="7" name="矩形 6"/>
          <p:cNvSpPr/>
          <p:nvPr/>
        </p:nvSpPr>
        <p:spPr>
          <a:xfrm>
            <a:off x="1013874" y="1310164"/>
            <a:ext cx="1326004" cy="327782"/>
          </a:xfrm>
          <a:prstGeom prst="rect">
            <a:avLst/>
          </a:prstGeom>
        </p:spPr>
        <p:txBody>
          <a:bodyPr wrap="none">
            <a:spAutoFit/>
          </a:bodyPr>
          <a:lstStyle/>
          <a:p>
            <a:pPr>
              <a:buNone/>
            </a:pPr>
            <a:r>
              <a:rPr lang="en-GB" altLang="zh-CN" kern="0" dirty="0">
                <a:solidFill>
                  <a:schemeClr val="accent1"/>
                </a:solidFill>
                <a:latin typeface="Calibri" panose="020F0502020204030204" pitchFamily="34" charset="0"/>
              </a:rPr>
              <a:t>Level 1-3 PT</a:t>
            </a:r>
            <a:endParaRPr lang="zh-CN" altLang="en-US" dirty="0">
              <a:solidFill>
                <a:schemeClr val="accent1"/>
              </a:solidFil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118120" y="254286"/>
            <a:ext cx="5257800" cy="373062"/>
          </a:xfrm>
        </p:spPr>
        <p:txBody>
          <a:bodyPr/>
          <a:lstStyle/>
          <a:p>
            <a:r>
              <a:rPr lang="zh-CN" altLang="en-US" dirty="0"/>
              <a:t>页式虚拟存储器示例</a:t>
            </a:r>
            <a:endParaRPr lang="zh-CN" altLang="en-US" dirty="0"/>
          </a:p>
        </p:txBody>
      </p:sp>
      <p:sp>
        <p:nvSpPr>
          <p:cNvPr id="14" name="Text Box 13"/>
          <p:cNvSpPr txBox="1">
            <a:spLocks noChangeArrowheads="1"/>
          </p:cNvSpPr>
          <p:nvPr/>
        </p:nvSpPr>
        <p:spPr bwMode="auto">
          <a:xfrm>
            <a:off x="1609328" y="2599753"/>
            <a:ext cx="9671248" cy="3695220"/>
          </a:xfrm>
          <a:prstGeom prst="rect">
            <a:avLst/>
          </a:prstGeom>
          <a:noFill/>
          <a:ln w="9525">
            <a:noFill/>
            <a:round/>
          </a:ln>
          <a:effectLst/>
        </p:spPr>
        <p:txBody>
          <a:bodyPr wrap="square" lIns="90360" tIns="44280" rIns="90360" bIns="44280">
            <a:spAutoFit/>
          </a:bodyPr>
          <a:lstStyle/>
          <a:p>
            <a:pPr>
              <a:lnSpc>
                <a:spcPct val="88000"/>
              </a:lnSpc>
              <a:spcBef>
                <a:spcPts val="1200"/>
              </a:spcBef>
              <a:buNone/>
              <a:tabLst>
                <a:tab pos="340995" algn="l"/>
                <a:tab pos="1255395" algn="l"/>
                <a:tab pos="2169795" algn="l"/>
                <a:tab pos="3084195" algn="l"/>
                <a:tab pos="3998595" algn="l"/>
                <a:tab pos="4912995" algn="l"/>
                <a:tab pos="5827395" algn="l"/>
                <a:tab pos="6741795" algn="l"/>
                <a:tab pos="7656195" algn="l"/>
                <a:tab pos="8570595" algn="l"/>
                <a:tab pos="9484995" algn="l"/>
                <a:tab pos="10399395" algn="l"/>
              </a:tabLst>
            </a:pPr>
            <a:r>
              <a:rPr lang="en-GB" sz="2000" dirty="0">
                <a:solidFill>
                  <a:srgbClr val="000000"/>
                </a:solidFill>
                <a:latin typeface="Calibri" panose="020F0502020204030204" pitchFamily="34" charset="0"/>
                <a:ea typeface="msgothic" charset="0"/>
                <a:cs typeface="msgothic" charset="0"/>
              </a:rPr>
              <a:t>Each entry references a 4K child page</a:t>
            </a:r>
            <a:endParaRPr lang="en-GB" sz="2000" dirty="0">
              <a:solidFill>
                <a:srgbClr val="000000"/>
              </a:solidFill>
              <a:latin typeface="Calibri" panose="020F0502020204030204" pitchFamily="34" charset="0"/>
              <a:ea typeface="msgothic" charset="0"/>
              <a:cs typeface="msgothic" charset="0"/>
            </a:endParaRPr>
          </a:p>
          <a:p>
            <a:pPr>
              <a:lnSpc>
                <a:spcPct val="88000"/>
              </a:lnSpc>
              <a:spcBef>
                <a:spcPts val="1200"/>
              </a:spcBef>
              <a:buNone/>
              <a:tabLst>
                <a:tab pos="340995" algn="l"/>
                <a:tab pos="1255395" algn="l"/>
                <a:tab pos="2169795" algn="l"/>
                <a:tab pos="3084195" algn="l"/>
                <a:tab pos="3998595" algn="l"/>
                <a:tab pos="4912995" algn="l"/>
                <a:tab pos="5827395" algn="l"/>
                <a:tab pos="6741795" algn="l"/>
                <a:tab pos="7656195" algn="l"/>
                <a:tab pos="8570595" algn="l"/>
                <a:tab pos="9484995" algn="l"/>
                <a:tab pos="10399395" algn="l"/>
              </a:tabLst>
            </a:pPr>
            <a:r>
              <a:rPr lang="en-GB" sz="1600" dirty="0">
                <a:solidFill>
                  <a:srgbClr val="000000"/>
                </a:solidFill>
                <a:latin typeface="Calibri" panose="020F0502020204030204" pitchFamily="34" charset="0"/>
                <a:ea typeface="msgothic" charset="0"/>
                <a:cs typeface="msgothic" charset="0"/>
              </a:rPr>
              <a:t>P: </a:t>
            </a:r>
            <a:r>
              <a:rPr lang="en-GB" sz="1600" b="0" dirty="0">
                <a:solidFill>
                  <a:srgbClr val="000000"/>
                </a:solidFill>
                <a:latin typeface="Calibri" panose="020F0502020204030204" pitchFamily="34" charset="0"/>
                <a:ea typeface="msgothic" charset="0"/>
                <a:cs typeface="msgothic" charset="0"/>
              </a:rPr>
              <a:t>Child page is present in memory (1) or not (0)</a:t>
            </a:r>
            <a:endParaRPr lang="en-GB" sz="1600" b="0" dirty="0">
              <a:solidFill>
                <a:srgbClr val="000000"/>
              </a:solidFill>
              <a:latin typeface="Calibri" panose="020F0502020204030204" pitchFamily="34" charset="0"/>
              <a:ea typeface="msgothic" charset="0"/>
              <a:cs typeface="msgothic" charset="0"/>
            </a:endParaRPr>
          </a:p>
          <a:p>
            <a:pPr>
              <a:lnSpc>
                <a:spcPct val="88000"/>
              </a:lnSpc>
              <a:spcBef>
                <a:spcPts val="1200"/>
              </a:spcBef>
              <a:buNone/>
              <a:tabLst>
                <a:tab pos="340995" algn="l"/>
                <a:tab pos="1255395" algn="l"/>
                <a:tab pos="2169795" algn="l"/>
                <a:tab pos="3084195" algn="l"/>
                <a:tab pos="3998595" algn="l"/>
                <a:tab pos="4912995" algn="l"/>
                <a:tab pos="5827395" algn="l"/>
                <a:tab pos="6741795" algn="l"/>
                <a:tab pos="7656195" algn="l"/>
                <a:tab pos="8570595" algn="l"/>
                <a:tab pos="9484995" algn="l"/>
                <a:tab pos="10399395" algn="l"/>
              </a:tabLst>
            </a:pPr>
            <a:r>
              <a:rPr lang="en-GB" sz="1600" dirty="0">
                <a:solidFill>
                  <a:srgbClr val="000000"/>
                </a:solidFill>
                <a:latin typeface="Calibri" panose="020F0502020204030204" pitchFamily="34" charset="0"/>
                <a:ea typeface="msgothic" charset="0"/>
                <a:cs typeface="msgothic" charset="0"/>
              </a:rPr>
              <a:t>R/W: </a:t>
            </a:r>
            <a:r>
              <a:rPr lang="en-GB" sz="1600" b="0" dirty="0">
                <a:solidFill>
                  <a:srgbClr val="000000"/>
                </a:solidFill>
                <a:latin typeface="Calibri" panose="020F0502020204030204" pitchFamily="34" charset="0"/>
                <a:ea typeface="msgothic" charset="0"/>
                <a:cs typeface="msgothic" charset="0"/>
              </a:rPr>
              <a:t>Read-only or read-write access permission for child page</a:t>
            </a:r>
            <a:endParaRPr lang="en-GB" sz="1600" b="0" dirty="0">
              <a:solidFill>
                <a:srgbClr val="000000"/>
              </a:solidFill>
              <a:latin typeface="Calibri" panose="020F0502020204030204" pitchFamily="34" charset="0"/>
              <a:ea typeface="msgothic" charset="0"/>
              <a:cs typeface="msgothic" charset="0"/>
            </a:endParaRPr>
          </a:p>
          <a:p>
            <a:pPr>
              <a:lnSpc>
                <a:spcPct val="88000"/>
              </a:lnSpc>
              <a:spcBef>
                <a:spcPts val="1200"/>
              </a:spcBef>
              <a:buNone/>
              <a:tabLst>
                <a:tab pos="340995" algn="l"/>
                <a:tab pos="1255395" algn="l"/>
                <a:tab pos="2169795" algn="l"/>
                <a:tab pos="3084195" algn="l"/>
                <a:tab pos="3998595" algn="l"/>
                <a:tab pos="4912995" algn="l"/>
                <a:tab pos="5827395" algn="l"/>
                <a:tab pos="6741795" algn="l"/>
                <a:tab pos="7656195" algn="l"/>
                <a:tab pos="8570595" algn="l"/>
                <a:tab pos="9484995" algn="l"/>
                <a:tab pos="10399395" algn="l"/>
              </a:tabLst>
            </a:pPr>
            <a:r>
              <a:rPr lang="en-GB" sz="1600" dirty="0">
                <a:solidFill>
                  <a:srgbClr val="000000"/>
                </a:solidFill>
                <a:latin typeface="Calibri" panose="020F0502020204030204" pitchFamily="34" charset="0"/>
                <a:ea typeface="msgothic" charset="0"/>
                <a:cs typeface="msgothic" charset="0"/>
              </a:rPr>
              <a:t>U/S: </a:t>
            </a:r>
            <a:r>
              <a:rPr lang="en-GB" sz="1600" b="0" dirty="0">
                <a:solidFill>
                  <a:srgbClr val="000000"/>
                </a:solidFill>
                <a:latin typeface="Calibri" panose="020F0502020204030204" pitchFamily="34" charset="0"/>
                <a:ea typeface="msgothic" charset="0"/>
                <a:cs typeface="msgothic" charset="0"/>
              </a:rPr>
              <a:t>User or supervisor mode access</a:t>
            </a:r>
            <a:endParaRPr lang="en-GB" sz="1600" b="0" dirty="0">
              <a:solidFill>
                <a:srgbClr val="000000"/>
              </a:solidFill>
              <a:latin typeface="Calibri" panose="020F0502020204030204" pitchFamily="34" charset="0"/>
              <a:ea typeface="msgothic" charset="0"/>
              <a:cs typeface="msgothic" charset="0"/>
            </a:endParaRPr>
          </a:p>
          <a:p>
            <a:pPr>
              <a:lnSpc>
                <a:spcPct val="88000"/>
              </a:lnSpc>
              <a:spcBef>
                <a:spcPts val="1200"/>
              </a:spcBef>
              <a:buNone/>
              <a:tabLst>
                <a:tab pos="340995" algn="l"/>
                <a:tab pos="1255395" algn="l"/>
                <a:tab pos="2169795" algn="l"/>
                <a:tab pos="3084195" algn="l"/>
                <a:tab pos="3998595" algn="l"/>
                <a:tab pos="4912995" algn="l"/>
                <a:tab pos="5827395" algn="l"/>
                <a:tab pos="6741795" algn="l"/>
                <a:tab pos="7656195" algn="l"/>
                <a:tab pos="8570595" algn="l"/>
                <a:tab pos="9484995" algn="l"/>
                <a:tab pos="10399395" algn="l"/>
              </a:tabLst>
            </a:pPr>
            <a:r>
              <a:rPr lang="en-GB" sz="1600" dirty="0">
                <a:solidFill>
                  <a:srgbClr val="000000"/>
                </a:solidFill>
                <a:latin typeface="Calibri" panose="020F0502020204030204" pitchFamily="34" charset="0"/>
                <a:ea typeface="msgothic" charset="0"/>
                <a:cs typeface="msgothic" charset="0"/>
              </a:rPr>
              <a:t>WT: </a:t>
            </a:r>
            <a:r>
              <a:rPr lang="en-GB" sz="1600" b="0" dirty="0">
                <a:solidFill>
                  <a:srgbClr val="000000"/>
                </a:solidFill>
                <a:latin typeface="Calibri" panose="020F0502020204030204" pitchFamily="34" charset="0"/>
                <a:ea typeface="msgothic" charset="0"/>
                <a:cs typeface="msgothic" charset="0"/>
              </a:rPr>
              <a:t>Write-through or write-back cache policy for this page</a:t>
            </a:r>
            <a:endParaRPr lang="en-GB" sz="1600" b="0" dirty="0">
              <a:solidFill>
                <a:srgbClr val="000000"/>
              </a:solidFill>
              <a:latin typeface="Calibri" panose="020F0502020204030204" pitchFamily="34" charset="0"/>
              <a:ea typeface="msgothic" charset="0"/>
              <a:cs typeface="msgothic" charset="0"/>
            </a:endParaRPr>
          </a:p>
          <a:p>
            <a:pPr>
              <a:lnSpc>
                <a:spcPct val="88000"/>
              </a:lnSpc>
              <a:spcBef>
                <a:spcPts val="1200"/>
              </a:spcBef>
              <a:buNone/>
              <a:tabLst>
                <a:tab pos="340995" algn="l"/>
                <a:tab pos="1255395" algn="l"/>
                <a:tab pos="2169795" algn="l"/>
                <a:tab pos="3084195" algn="l"/>
                <a:tab pos="3998595" algn="l"/>
                <a:tab pos="4912995" algn="l"/>
                <a:tab pos="5827395" algn="l"/>
                <a:tab pos="6741795" algn="l"/>
                <a:tab pos="7656195" algn="l"/>
                <a:tab pos="8570595" algn="l"/>
                <a:tab pos="9484995" algn="l"/>
                <a:tab pos="10399395" algn="l"/>
              </a:tabLst>
            </a:pPr>
            <a:r>
              <a:rPr lang="en-GB" sz="1600" dirty="0">
                <a:solidFill>
                  <a:srgbClr val="000000"/>
                </a:solidFill>
                <a:latin typeface="Calibri" panose="020F0502020204030204" pitchFamily="34" charset="0"/>
                <a:ea typeface="msgothic" charset="0"/>
                <a:cs typeface="msgothic" charset="0"/>
              </a:rPr>
              <a:t>CD: </a:t>
            </a:r>
            <a:r>
              <a:rPr lang="en-GB" sz="1600" b="0" dirty="0">
                <a:solidFill>
                  <a:srgbClr val="000000"/>
                </a:solidFill>
                <a:latin typeface="Calibri" panose="020F0502020204030204" pitchFamily="34" charset="0"/>
                <a:ea typeface="msgothic" charset="0"/>
                <a:cs typeface="msgothic" charset="0"/>
              </a:rPr>
              <a:t>Cache disabled (1) or enabled (0)</a:t>
            </a:r>
            <a:endParaRPr lang="en-GB" sz="1600" b="0" dirty="0">
              <a:solidFill>
                <a:srgbClr val="000000"/>
              </a:solidFill>
              <a:latin typeface="Calibri" panose="020F0502020204030204" pitchFamily="34" charset="0"/>
              <a:ea typeface="msgothic" charset="0"/>
              <a:cs typeface="msgothic" charset="0"/>
            </a:endParaRPr>
          </a:p>
          <a:p>
            <a:pPr>
              <a:lnSpc>
                <a:spcPct val="88000"/>
              </a:lnSpc>
              <a:spcBef>
                <a:spcPts val="1200"/>
              </a:spcBef>
              <a:buNone/>
              <a:tabLst>
                <a:tab pos="340995" algn="l"/>
                <a:tab pos="1255395" algn="l"/>
                <a:tab pos="2169795" algn="l"/>
                <a:tab pos="3084195" algn="l"/>
                <a:tab pos="3998595" algn="l"/>
                <a:tab pos="4912995" algn="l"/>
                <a:tab pos="5827395" algn="l"/>
                <a:tab pos="6741795" algn="l"/>
                <a:tab pos="7656195" algn="l"/>
                <a:tab pos="8570595" algn="l"/>
                <a:tab pos="9484995" algn="l"/>
                <a:tab pos="10399395" algn="l"/>
              </a:tabLst>
            </a:pPr>
            <a:r>
              <a:rPr lang="en-GB" sz="1600" dirty="0">
                <a:solidFill>
                  <a:srgbClr val="000000"/>
                </a:solidFill>
                <a:latin typeface="Calibri" panose="020F0502020204030204" pitchFamily="34" charset="0"/>
                <a:ea typeface="msgothic" charset="0"/>
                <a:cs typeface="msgothic" charset="0"/>
              </a:rPr>
              <a:t>A: </a:t>
            </a:r>
            <a:r>
              <a:rPr lang="en-GB" sz="1600" b="0" dirty="0">
                <a:solidFill>
                  <a:srgbClr val="000000"/>
                </a:solidFill>
                <a:latin typeface="Calibri" panose="020F0502020204030204" pitchFamily="34" charset="0"/>
                <a:ea typeface="msgothic" charset="0"/>
                <a:cs typeface="msgothic" charset="0"/>
              </a:rPr>
              <a:t>Reference bit (set by MMU on reads and writes, cleared by software) </a:t>
            </a:r>
            <a:endParaRPr lang="en-GB" sz="1600" b="0" dirty="0">
              <a:solidFill>
                <a:srgbClr val="000000"/>
              </a:solidFill>
              <a:latin typeface="Calibri" panose="020F0502020204030204" pitchFamily="34" charset="0"/>
              <a:ea typeface="msgothic" charset="0"/>
              <a:cs typeface="msgothic" charset="0"/>
            </a:endParaRPr>
          </a:p>
          <a:p>
            <a:pPr>
              <a:lnSpc>
                <a:spcPct val="88000"/>
              </a:lnSpc>
              <a:spcBef>
                <a:spcPts val="1200"/>
              </a:spcBef>
              <a:buNone/>
              <a:tabLst>
                <a:tab pos="340995" algn="l"/>
                <a:tab pos="1255395" algn="l"/>
                <a:tab pos="2169795" algn="l"/>
                <a:tab pos="3084195" algn="l"/>
                <a:tab pos="3998595" algn="l"/>
                <a:tab pos="4912995" algn="l"/>
                <a:tab pos="5827395" algn="l"/>
                <a:tab pos="6741795" algn="l"/>
                <a:tab pos="7656195" algn="l"/>
                <a:tab pos="8570595" algn="l"/>
                <a:tab pos="9484995" algn="l"/>
                <a:tab pos="10399395" algn="l"/>
              </a:tabLst>
            </a:pPr>
            <a:r>
              <a:rPr lang="en-GB" sz="1600" dirty="0">
                <a:solidFill>
                  <a:srgbClr val="000000"/>
                </a:solidFill>
                <a:latin typeface="Calibri" panose="020F0502020204030204" pitchFamily="34" charset="0"/>
                <a:ea typeface="msgothic" charset="0"/>
                <a:cs typeface="msgothic" charset="0"/>
              </a:rPr>
              <a:t>D: </a:t>
            </a:r>
            <a:r>
              <a:rPr lang="en-GB" sz="1600" b="0" dirty="0">
                <a:solidFill>
                  <a:srgbClr val="000000"/>
                </a:solidFill>
                <a:latin typeface="Calibri" panose="020F0502020204030204" pitchFamily="34" charset="0"/>
                <a:ea typeface="msgothic" charset="0"/>
                <a:cs typeface="msgothic" charset="0"/>
              </a:rPr>
              <a:t>Dirty bit (set by MMU on writes, cleared by software)</a:t>
            </a:r>
            <a:endParaRPr lang="en-GB" sz="1600" b="0" dirty="0">
              <a:solidFill>
                <a:srgbClr val="000000"/>
              </a:solidFill>
              <a:latin typeface="Calibri" panose="020F0502020204030204" pitchFamily="34" charset="0"/>
              <a:ea typeface="msgothic" charset="0"/>
              <a:cs typeface="msgothic" charset="0"/>
            </a:endParaRPr>
          </a:p>
          <a:p>
            <a:pPr>
              <a:lnSpc>
                <a:spcPct val="88000"/>
              </a:lnSpc>
              <a:spcBef>
                <a:spcPts val="1200"/>
              </a:spcBef>
              <a:buNone/>
              <a:tabLst>
                <a:tab pos="340995" algn="l"/>
                <a:tab pos="1255395" algn="l"/>
                <a:tab pos="2169795" algn="l"/>
                <a:tab pos="3084195" algn="l"/>
                <a:tab pos="3998595" algn="l"/>
                <a:tab pos="4912995" algn="l"/>
                <a:tab pos="5827395" algn="l"/>
                <a:tab pos="6741795" algn="l"/>
                <a:tab pos="7656195" algn="l"/>
                <a:tab pos="8570595" algn="l"/>
                <a:tab pos="9484995" algn="l"/>
                <a:tab pos="10399395" algn="l"/>
              </a:tabLst>
            </a:pPr>
            <a:r>
              <a:rPr lang="en-GB" sz="1600" dirty="0">
                <a:solidFill>
                  <a:srgbClr val="000000"/>
                </a:solidFill>
                <a:latin typeface="Calibri" panose="020F0502020204030204" pitchFamily="34" charset="0"/>
                <a:ea typeface="msgothic" charset="0"/>
                <a:cs typeface="msgothic" charset="0"/>
              </a:rPr>
              <a:t>G: </a:t>
            </a:r>
            <a:r>
              <a:rPr lang="en-GB" sz="1600" b="0" dirty="0">
                <a:solidFill>
                  <a:srgbClr val="000000"/>
                </a:solidFill>
                <a:latin typeface="Calibri" panose="020F0502020204030204" pitchFamily="34" charset="0"/>
                <a:ea typeface="msgothic" charset="0"/>
                <a:cs typeface="msgothic" charset="0"/>
              </a:rPr>
              <a:t>Global page (don’t evict from TLB on task switch)</a:t>
            </a:r>
            <a:endParaRPr lang="en-GB" sz="1600" b="0" dirty="0">
              <a:solidFill>
                <a:srgbClr val="000000"/>
              </a:solidFill>
              <a:latin typeface="Calibri" panose="020F0502020204030204" pitchFamily="34" charset="0"/>
              <a:ea typeface="msgothic" charset="0"/>
              <a:cs typeface="msgothic" charset="0"/>
            </a:endParaRPr>
          </a:p>
          <a:p>
            <a:pPr>
              <a:lnSpc>
                <a:spcPct val="88000"/>
              </a:lnSpc>
              <a:spcBef>
                <a:spcPts val="1200"/>
              </a:spcBef>
              <a:buNone/>
              <a:tabLst>
                <a:tab pos="340995" algn="l"/>
                <a:tab pos="1255395" algn="l"/>
                <a:tab pos="2169795" algn="l"/>
                <a:tab pos="3084195" algn="l"/>
                <a:tab pos="3998595" algn="l"/>
                <a:tab pos="4912995" algn="l"/>
                <a:tab pos="5827395" algn="l"/>
                <a:tab pos="6741795" algn="l"/>
                <a:tab pos="7656195" algn="l"/>
                <a:tab pos="8570595" algn="l"/>
                <a:tab pos="9484995" algn="l"/>
                <a:tab pos="10399395" algn="l"/>
              </a:tabLst>
            </a:pPr>
            <a:r>
              <a:rPr lang="en-GB" sz="1600" dirty="0">
                <a:solidFill>
                  <a:srgbClr val="000000"/>
                </a:solidFill>
                <a:latin typeface="Calibri" panose="020F0502020204030204" pitchFamily="34" charset="0"/>
                <a:ea typeface="msgothic" charset="0"/>
                <a:cs typeface="msgothic" charset="0"/>
              </a:rPr>
              <a:t>Page physical base address: </a:t>
            </a:r>
            <a:r>
              <a:rPr lang="en-GB" sz="1600" b="0" dirty="0">
                <a:solidFill>
                  <a:srgbClr val="000000"/>
                </a:solidFill>
                <a:latin typeface="Calibri" panose="020F0502020204030204" pitchFamily="34" charset="0"/>
                <a:ea typeface="msgothic" charset="0"/>
                <a:cs typeface="msgothic" charset="0"/>
              </a:rPr>
              <a:t>40 most significant bits of physical page address (forces pages to be 4KB aligned)</a:t>
            </a:r>
            <a:endParaRPr lang="en-GB" sz="1600" b="0" dirty="0">
              <a:solidFill>
                <a:srgbClr val="000000"/>
              </a:solidFill>
              <a:latin typeface="Calibri" panose="020F0502020204030204" pitchFamily="34" charset="0"/>
              <a:ea typeface="msgothic" charset="0"/>
              <a:cs typeface="msgothic" charset="0"/>
            </a:endParaRPr>
          </a:p>
        </p:txBody>
      </p:sp>
      <p:grpSp>
        <p:nvGrpSpPr>
          <p:cNvPr id="2" name="组合 1"/>
          <p:cNvGrpSpPr/>
          <p:nvPr/>
        </p:nvGrpSpPr>
        <p:grpSpPr>
          <a:xfrm>
            <a:off x="2639616" y="1052736"/>
            <a:ext cx="8474075" cy="1219200"/>
            <a:chOff x="457200" y="1182687"/>
            <a:chExt cx="8474075" cy="1219200"/>
          </a:xfrm>
        </p:grpSpPr>
        <p:sp>
          <p:nvSpPr>
            <p:cNvPr id="3" name="Rectangle 2"/>
            <p:cNvSpPr>
              <a:spLocks noChangeArrowheads="1"/>
            </p:cNvSpPr>
            <p:nvPr/>
          </p:nvSpPr>
          <p:spPr bwMode="auto">
            <a:xfrm>
              <a:off x="1828800" y="1411287"/>
              <a:ext cx="2667000" cy="381000"/>
            </a:xfrm>
            <a:prstGeom prst="rect">
              <a:avLst/>
            </a:prstGeom>
            <a:solidFill>
              <a:srgbClr val="D5F1CF"/>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Page physical base address</a:t>
              </a:r>
              <a:endParaRPr lang="en-GB" sz="1400" dirty="0">
                <a:solidFill>
                  <a:srgbClr val="000000"/>
                </a:solidFill>
                <a:latin typeface="Calibri" panose="020F0502020204030204" pitchFamily="34" charset="0"/>
                <a:ea typeface="msgothic" charset="0"/>
                <a:cs typeface="msgothic" charset="0"/>
              </a:endParaRPr>
            </a:p>
          </p:txBody>
        </p:sp>
        <p:sp>
          <p:nvSpPr>
            <p:cNvPr id="4" name="Rectangle 3"/>
            <p:cNvSpPr>
              <a:spLocks noChangeArrowheads="1"/>
            </p:cNvSpPr>
            <p:nvPr/>
          </p:nvSpPr>
          <p:spPr bwMode="auto">
            <a:xfrm>
              <a:off x="4495800" y="1411287"/>
              <a:ext cx="990600" cy="381000"/>
            </a:xfrm>
            <a:prstGeom prst="rect">
              <a:avLst/>
            </a:prstGeom>
            <a:solidFill>
              <a:srgbClr val="FFFFFF"/>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Unused</a:t>
              </a:r>
              <a:endParaRPr lang="en-GB" sz="1400" dirty="0">
                <a:solidFill>
                  <a:srgbClr val="000000"/>
                </a:solidFill>
                <a:latin typeface="Calibri" panose="020F0502020204030204" pitchFamily="34" charset="0"/>
                <a:ea typeface="msgothic" charset="0"/>
                <a:cs typeface="msgothic" charset="0"/>
              </a:endParaRPr>
            </a:p>
          </p:txBody>
        </p:sp>
        <p:sp>
          <p:nvSpPr>
            <p:cNvPr id="5" name="Rectangle 4"/>
            <p:cNvSpPr>
              <a:spLocks noChangeArrowheads="1"/>
            </p:cNvSpPr>
            <p:nvPr/>
          </p:nvSpPr>
          <p:spPr bwMode="auto">
            <a:xfrm>
              <a:off x="5486400" y="1411287"/>
              <a:ext cx="381000" cy="381000"/>
            </a:xfrm>
            <a:prstGeom prst="rect">
              <a:avLst/>
            </a:prstGeom>
            <a:solidFill>
              <a:srgbClr val="F1C7C7"/>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G</a:t>
              </a:r>
              <a:endParaRPr lang="en-GB" sz="1400" dirty="0">
                <a:solidFill>
                  <a:srgbClr val="000000"/>
                </a:solidFill>
                <a:latin typeface="Calibri" panose="020F0502020204030204" pitchFamily="34" charset="0"/>
                <a:ea typeface="msgothic" charset="0"/>
                <a:cs typeface="msgothic" charset="0"/>
              </a:endParaRPr>
            </a:p>
          </p:txBody>
        </p:sp>
        <p:sp>
          <p:nvSpPr>
            <p:cNvPr id="6" name="Rectangle 5"/>
            <p:cNvSpPr>
              <a:spLocks noChangeArrowheads="1"/>
            </p:cNvSpPr>
            <p:nvPr/>
          </p:nvSpPr>
          <p:spPr bwMode="auto">
            <a:xfrm>
              <a:off x="5867400" y="1411287"/>
              <a:ext cx="381000" cy="381000"/>
            </a:xfrm>
            <a:prstGeom prst="rect">
              <a:avLst/>
            </a:prstGeom>
            <a:solidFill>
              <a:srgbClr val="FFFFFF"/>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400" dirty="0">
                <a:solidFill>
                  <a:srgbClr val="000000"/>
                </a:solidFill>
                <a:latin typeface="Calibri" panose="020F0502020204030204" pitchFamily="34" charset="0"/>
                <a:ea typeface="msgothic" charset="0"/>
                <a:cs typeface="msgothic" charset="0"/>
              </a:endParaRPr>
            </a:p>
          </p:txBody>
        </p:sp>
        <p:sp>
          <p:nvSpPr>
            <p:cNvPr id="7" name="Rectangle 6"/>
            <p:cNvSpPr>
              <a:spLocks noChangeArrowheads="1"/>
            </p:cNvSpPr>
            <p:nvPr/>
          </p:nvSpPr>
          <p:spPr bwMode="auto">
            <a:xfrm>
              <a:off x="6248400" y="1411287"/>
              <a:ext cx="381000" cy="381000"/>
            </a:xfrm>
            <a:prstGeom prst="rect">
              <a:avLst/>
            </a:prstGeom>
            <a:solidFill>
              <a:srgbClr val="F6D2D2"/>
            </a:solidFill>
            <a:ln w="9360">
              <a:solidFill>
                <a:srgbClr val="000000"/>
              </a:solidFill>
              <a:miter lim="800000"/>
            </a:ln>
            <a:effectLst/>
          </p:spPr>
          <p:txBody>
            <a:bodyPr wrap="none" anchor="ctr"/>
            <a:lstStyle/>
            <a:p>
              <a:pPr algn="ctr" eaLnBrk="1" fontAlgn="auto" hangingPunct="1">
                <a:lnSpc>
                  <a:spcPct val="100000"/>
                </a:lnSpc>
                <a:spcBef>
                  <a:spcPts val="0"/>
                </a:spcBef>
                <a:spcAft>
                  <a:spcPts val="0"/>
                </a:spcAft>
                <a:buClrTx/>
                <a:buSzTx/>
                <a:buNone/>
                <a:defRPr/>
              </a:pPr>
              <a:r>
                <a:rPr kumimoji="0" lang="en-US" sz="1400" i="0" u="none" strike="noStrike" kern="0" cap="none" spc="0" normalizeH="0" baseline="0" noProof="0" dirty="0">
                  <a:ln>
                    <a:noFill/>
                  </a:ln>
                  <a:solidFill>
                    <a:srgbClr val="000000"/>
                  </a:solidFill>
                  <a:effectLst/>
                  <a:uLnTx/>
                  <a:uFillTx/>
                </a:rPr>
                <a:t>D</a:t>
              </a:r>
              <a:endParaRPr kumimoji="0" lang="en-US" sz="1400" i="0" u="none" strike="noStrike" kern="0" cap="none" spc="0" normalizeH="0" baseline="0" noProof="0" dirty="0">
                <a:ln>
                  <a:noFill/>
                </a:ln>
                <a:solidFill>
                  <a:srgbClr val="000000"/>
                </a:solidFill>
                <a:effectLst/>
                <a:uLnTx/>
                <a:uFillTx/>
              </a:endParaRPr>
            </a:p>
          </p:txBody>
        </p:sp>
        <p:sp>
          <p:nvSpPr>
            <p:cNvPr id="8" name="Rectangle 7"/>
            <p:cNvSpPr>
              <a:spLocks noChangeArrowheads="1"/>
            </p:cNvSpPr>
            <p:nvPr/>
          </p:nvSpPr>
          <p:spPr bwMode="auto">
            <a:xfrm>
              <a:off x="6629400" y="1411287"/>
              <a:ext cx="381000" cy="381000"/>
            </a:xfrm>
            <a:prstGeom prst="rect">
              <a:avLst/>
            </a:prstGeom>
            <a:solidFill>
              <a:srgbClr val="F6D2D2"/>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A</a:t>
              </a:r>
              <a:endParaRPr lang="en-GB" sz="1400" dirty="0">
                <a:solidFill>
                  <a:srgbClr val="000000"/>
                </a:solidFill>
                <a:latin typeface="Calibri" panose="020F0502020204030204" pitchFamily="34" charset="0"/>
                <a:ea typeface="msgothic" charset="0"/>
                <a:cs typeface="msgothic" charset="0"/>
              </a:endParaRPr>
            </a:p>
          </p:txBody>
        </p:sp>
        <p:sp>
          <p:nvSpPr>
            <p:cNvPr id="9" name="Rectangle 8"/>
            <p:cNvSpPr>
              <a:spLocks noChangeArrowheads="1"/>
            </p:cNvSpPr>
            <p:nvPr/>
          </p:nvSpPr>
          <p:spPr bwMode="auto">
            <a:xfrm>
              <a:off x="7010400" y="1411287"/>
              <a:ext cx="381000" cy="381000"/>
            </a:xfrm>
            <a:prstGeom prst="rect">
              <a:avLst/>
            </a:prstGeom>
            <a:solidFill>
              <a:srgbClr val="F1C7C7"/>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CD</a:t>
              </a:r>
              <a:endParaRPr lang="en-GB" sz="1400" dirty="0">
                <a:solidFill>
                  <a:srgbClr val="000000"/>
                </a:solidFill>
                <a:latin typeface="Calibri" panose="020F0502020204030204" pitchFamily="34" charset="0"/>
                <a:ea typeface="msgothic" charset="0"/>
                <a:cs typeface="msgothic" charset="0"/>
              </a:endParaRPr>
            </a:p>
          </p:txBody>
        </p:sp>
        <p:sp>
          <p:nvSpPr>
            <p:cNvPr id="10" name="Rectangle 9"/>
            <p:cNvSpPr>
              <a:spLocks noChangeArrowheads="1"/>
            </p:cNvSpPr>
            <p:nvPr/>
          </p:nvSpPr>
          <p:spPr bwMode="auto">
            <a:xfrm>
              <a:off x="7391400" y="1411287"/>
              <a:ext cx="381000" cy="381000"/>
            </a:xfrm>
            <a:prstGeom prst="rect">
              <a:avLst/>
            </a:prstGeom>
            <a:solidFill>
              <a:srgbClr val="F1C7C7"/>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WT</a:t>
              </a:r>
              <a:endParaRPr lang="en-GB" sz="1400" dirty="0">
                <a:solidFill>
                  <a:srgbClr val="000000"/>
                </a:solidFill>
                <a:latin typeface="Calibri" panose="020F0502020204030204" pitchFamily="34" charset="0"/>
                <a:ea typeface="msgothic" charset="0"/>
                <a:cs typeface="msgothic" charset="0"/>
              </a:endParaRPr>
            </a:p>
          </p:txBody>
        </p:sp>
        <p:sp>
          <p:nvSpPr>
            <p:cNvPr id="11" name="Rectangle 10"/>
            <p:cNvSpPr>
              <a:spLocks noChangeArrowheads="1"/>
            </p:cNvSpPr>
            <p:nvPr/>
          </p:nvSpPr>
          <p:spPr bwMode="auto">
            <a:xfrm>
              <a:off x="7772400" y="1411287"/>
              <a:ext cx="381000" cy="381000"/>
            </a:xfrm>
            <a:prstGeom prst="rect">
              <a:avLst/>
            </a:prstGeom>
            <a:solidFill>
              <a:srgbClr val="F1C7C7"/>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U/S</a:t>
              </a:r>
              <a:endParaRPr lang="en-GB" sz="1400" dirty="0">
                <a:solidFill>
                  <a:srgbClr val="000000"/>
                </a:solidFill>
                <a:latin typeface="Calibri" panose="020F0502020204030204" pitchFamily="34" charset="0"/>
                <a:ea typeface="msgothic" charset="0"/>
                <a:cs typeface="msgothic" charset="0"/>
              </a:endParaRPr>
            </a:p>
          </p:txBody>
        </p:sp>
        <p:sp>
          <p:nvSpPr>
            <p:cNvPr id="12" name="Rectangle 11"/>
            <p:cNvSpPr>
              <a:spLocks noChangeArrowheads="1"/>
            </p:cNvSpPr>
            <p:nvPr/>
          </p:nvSpPr>
          <p:spPr bwMode="auto">
            <a:xfrm>
              <a:off x="8153400" y="1411287"/>
              <a:ext cx="381000" cy="381000"/>
            </a:xfrm>
            <a:prstGeom prst="rect">
              <a:avLst/>
            </a:prstGeom>
            <a:solidFill>
              <a:srgbClr val="F1C7C7"/>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R/W</a:t>
              </a:r>
              <a:endParaRPr lang="en-GB" sz="1400" dirty="0">
                <a:solidFill>
                  <a:srgbClr val="000000"/>
                </a:solidFill>
                <a:latin typeface="Calibri" panose="020F0502020204030204" pitchFamily="34" charset="0"/>
                <a:ea typeface="msgothic" charset="0"/>
                <a:cs typeface="msgothic" charset="0"/>
              </a:endParaRPr>
            </a:p>
          </p:txBody>
        </p:sp>
        <p:sp>
          <p:nvSpPr>
            <p:cNvPr id="13" name="Rectangle 12"/>
            <p:cNvSpPr>
              <a:spLocks noChangeArrowheads="1"/>
            </p:cNvSpPr>
            <p:nvPr/>
          </p:nvSpPr>
          <p:spPr bwMode="auto">
            <a:xfrm>
              <a:off x="8534400" y="1411287"/>
              <a:ext cx="381000" cy="381000"/>
            </a:xfrm>
            <a:prstGeom prst="rect">
              <a:avLst/>
            </a:prstGeom>
            <a:solidFill>
              <a:srgbClr val="F1C7C7"/>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latin typeface="Calibri" panose="020F0502020204030204" pitchFamily="34" charset="0"/>
                  <a:ea typeface="msgothic" charset="0"/>
                  <a:cs typeface="msgothic" charset="0"/>
                </a:rPr>
                <a:t>P=1</a:t>
              </a:r>
              <a:endParaRPr lang="en-GB" sz="1400" dirty="0">
                <a:latin typeface="Calibri" panose="020F0502020204030204" pitchFamily="34" charset="0"/>
                <a:ea typeface="msgothic" charset="0"/>
                <a:cs typeface="msgothic" charset="0"/>
              </a:endParaRPr>
            </a:p>
          </p:txBody>
        </p:sp>
        <p:sp>
          <p:nvSpPr>
            <p:cNvPr id="15" name="Text Box 14"/>
            <p:cNvSpPr txBox="1">
              <a:spLocks noChangeArrowheads="1"/>
            </p:cNvSpPr>
            <p:nvPr/>
          </p:nvSpPr>
          <p:spPr bwMode="auto">
            <a:xfrm>
              <a:off x="1769124" y="1182687"/>
              <a:ext cx="364476" cy="283324"/>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51</a:t>
              </a:r>
              <a:endParaRPr lang="en-GB" sz="1400" dirty="0">
                <a:solidFill>
                  <a:srgbClr val="000000"/>
                </a:solidFill>
                <a:latin typeface="Calibri" panose="020F0502020204030204" pitchFamily="34" charset="0"/>
                <a:ea typeface="msgothic" charset="0"/>
                <a:cs typeface="msgothic" charset="0"/>
              </a:endParaRPr>
            </a:p>
          </p:txBody>
        </p:sp>
        <p:sp>
          <p:nvSpPr>
            <p:cNvPr id="16" name="Text Box 15"/>
            <p:cNvSpPr txBox="1">
              <a:spLocks noChangeArrowheads="1"/>
            </p:cNvSpPr>
            <p:nvPr/>
          </p:nvSpPr>
          <p:spPr bwMode="auto">
            <a:xfrm>
              <a:off x="4189413" y="1186982"/>
              <a:ext cx="36522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12</a:t>
              </a:r>
              <a:endParaRPr lang="en-GB" sz="1400" dirty="0">
                <a:solidFill>
                  <a:srgbClr val="000000"/>
                </a:solidFill>
                <a:latin typeface="Calibri" panose="020F0502020204030204" pitchFamily="34" charset="0"/>
                <a:ea typeface="msgothic" charset="0"/>
                <a:cs typeface="msgothic" charset="0"/>
              </a:endParaRPr>
            </a:p>
          </p:txBody>
        </p:sp>
        <p:sp>
          <p:nvSpPr>
            <p:cNvPr id="17" name="Text Box 16"/>
            <p:cNvSpPr txBox="1">
              <a:spLocks noChangeArrowheads="1"/>
            </p:cNvSpPr>
            <p:nvPr/>
          </p:nvSpPr>
          <p:spPr bwMode="auto">
            <a:xfrm>
              <a:off x="4422775" y="1186982"/>
              <a:ext cx="36522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11</a:t>
              </a:r>
              <a:endParaRPr lang="en-GB" sz="1400" dirty="0">
                <a:solidFill>
                  <a:srgbClr val="000000"/>
                </a:solidFill>
                <a:latin typeface="Calibri" panose="020F0502020204030204" pitchFamily="34" charset="0"/>
                <a:ea typeface="msgothic" charset="0"/>
                <a:cs typeface="msgothic" charset="0"/>
              </a:endParaRPr>
            </a:p>
          </p:txBody>
        </p:sp>
        <p:sp>
          <p:nvSpPr>
            <p:cNvPr id="18" name="Text Box 17"/>
            <p:cNvSpPr txBox="1">
              <a:spLocks noChangeArrowheads="1"/>
            </p:cNvSpPr>
            <p:nvPr/>
          </p:nvSpPr>
          <p:spPr bwMode="auto">
            <a:xfrm>
              <a:off x="5256213" y="1186982"/>
              <a:ext cx="27385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9</a:t>
              </a:r>
              <a:endParaRPr lang="en-GB" sz="1400" dirty="0">
                <a:solidFill>
                  <a:srgbClr val="000000"/>
                </a:solidFill>
                <a:latin typeface="Calibri" panose="020F0502020204030204" pitchFamily="34" charset="0"/>
                <a:ea typeface="msgothic" charset="0"/>
                <a:cs typeface="msgothic" charset="0"/>
              </a:endParaRPr>
            </a:p>
          </p:txBody>
        </p:sp>
        <p:sp>
          <p:nvSpPr>
            <p:cNvPr id="19" name="Text Box 18"/>
            <p:cNvSpPr txBox="1">
              <a:spLocks noChangeArrowheads="1"/>
            </p:cNvSpPr>
            <p:nvPr/>
          </p:nvSpPr>
          <p:spPr bwMode="auto">
            <a:xfrm>
              <a:off x="5562600" y="1186982"/>
              <a:ext cx="27385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8</a:t>
              </a:r>
              <a:endParaRPr lang="en-GB" sz="1400" dirty="0">
                <a:solidFill>
                  <a:srgbClr val="000000"/>
                </a:solidFill>
                <a:latin typeface="Calibri" panose="020F0502020204030204" pitchFamily="34" charset="0"/>
                <a:ea typeface="msgothic" charset="0"/>
                <a:cs typeface="msgothic" charset="0"/>
              </a:endParaRPr>
            </a:p>
          </p:txBody>
        </p:sp>
        <p:sp>
          <p:nvSpPr>
            <p:cNvPr id="20" name="Text Box 19"/>
            <p:cNvSpPr txBox="1">
              <a:spLocks noChangeArrowheads="1"/>
            </p:cNvSpPr>
            <p:nvPr/>
          </p:nvSpPr>
          <p:spPr bwMode="auto">
            <a:xfrm>
              <a:off x="5943600" y="1186982"/>
              <a:ext cx="27385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7</a:t>
              </a:r>
              <a:endParaRPr lang="en-GB" sz="1400" dirty="0">
                <a:solidFill>
                  <a:srgbClr val="000000"/>
                </a:solidFill>
                <a:latin typeface="Calibri" panose="020F0502020204030204" pitchFamily="34" charset="0"/>
                <a:ea typeface="msgothic" charset="0"/>
                <a:cs typeface="msgothic" charset="0"/>
              </a:endParaRPr>
            </a:p>
          </p:txBody>
        </p:sp>
        <p:sp>
          <p:nvSpPr>
            <p:cNvPr id="21" name="Text Box 20"/>
            <p:cNvSpPr txBox="1">
              <a:spLocks noChangeArrowheads="1"/>
            </p:cNvSpPr>
            <p:nvPr/>
          </p:nvSpPr>
          <p:spPr bwMode="auto">
            <a:xfrm>
              <a:off x="6273800" y="1186982"/>
              <a:ext cx="27385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6</a:t>
              </a:r>
              <a:endParaRPr lang="en-GB" sz="1400" dirty="0">
                <a:solidFill>
                  <a:srgbClr val="000000"/>
                </a:solidFill>
                <a:latin typeface="Calibri" panose="020F0502020204030204" pitchFamily="34" charset="0"/>
                <a:ea typeface="msgothic" charset="0"/>
                <a:cs typeface="msgothic" charset="0"/>
              </a:endParaRPr>
            </a:p>
          </p:txBody>
        </p:sp>
        <p:sp>
          <p:nvSpPr>
            <p:cNvPr id="22" name="Text Box 21"/>
            <p:cNvSpPr txBox="1">
              <a:spLocks noChangeArrowheads="1"/>
            </p:cNvSpPr>
            <p:nvPr/>
          </p:nvSpPr>
          <p:spPr bwMode="auto">
            <a:xfrm>
              <a:off x="6692900" y="1186982"/>
              <a:ext cx="27385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5</a:t>
              </a:r>
              <a:endParaRPr lang="en-GB" sz="1400" dirty="0">
                <a:solidFill>
                  <a:srgbClr val="000000"/>
                </a:solidFill>
                <a:latin typeface="Calibri" panose="020F0502020204030204" pitchFamily="34" charset="0"/>
                <a:ea typeface="msgothic" charset="0"/>
                <a:cs typeface="msgothic" charset="0"/>
              </a:endParaRPr>
            </a:p>
          </p:txBody>
        </p:sp>
        <p:sp>
          <p:nvSpPr>
            <p:cNvPr id="23" name="Text Box 22"/>
            <p:cNvSpPr txBox="1">
              <a:spLocks noChangeArrowheads="1"/>
            </p:cNvSpPr>
            <p:nvPr/>
          </p:nvSpPr>
          <p:spPr bwMode="auto">
            <a:xfrm>
              <a:off x="7086600" y="1186982"/>
              <a:ext cx="27385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4</a:t>
              </a:r>
              <a:endParaRPr lang="en-GB" sz="1400" dirty="0">
                <a:solidFill>
                  <a:srgbClr val="000000"/>
                </a:solidFill>
                <a:latin typeface="Calibri" panose="020F0502020204030204" pitchFamily="34" charset="0"/>
                <a:ea typeface="msgothic" charset="0"/>
                <a:cs typeface="msgothic" charset="0"/>
              </a:endParaRPr>
            </a:p>
          </p:txBody>
        </p:sp>
        <p:sp>
          <p:nvSpPr>
            <p:cNvPr id="24" name="Text Box 23"/>
            <p:cNvSpPr txBox="1">
              <a:spLocks noChangeArrowheads="1"/>
            </p:cNvSpPr>
            <p:nvPr/>
          </p:nvSpPr>
          <p:spPr bwMode="auto">
            <a:xfrm>
              <a:off x="7467600" y="1186982"/>
              <a:ext cx="27385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3</a:t>
              </a:r>
              <a:endParaRPr lang="en-GB" sz="1400" dirty="0">
                <a:solidFill>
                  <a:srgbClr val="000000"/>
                </a:solidFill>
                <a:latin typeface="Calibri" panose="020F0502020204030204" pitchFamily="34" charset="0"/>
                <a:ea typeface="msgothic" charset="0"/>
                <a:cs typeface="msgothic" charset="0"/>
              </a:endParaRPr>
            </a:p>
          </p:txBody>
        </p:sp>
        <p:sp>
          <p:nvSpPr>
            <p:cNvPr id="25" name="Text Box 24"/>
            <p:cNvSpPr txBox="1">
              <a:spLocks noChangeArrowheads="1"/>
            </p:cNvSpPr>
            <p:nvPr/>
          </p:nvSpPr>
          <p:spPr bwMode="auto">
            <a:xfrm>
              <a:off x="7847013" y="1186982"/>
              <a:ext cx="27385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2</a:t>
              </a:r>
              <a:endParaRPr lang="en-GB" sz="1400" dirty="0">
                <a:solidFill>
                  <a:srgbClr val="000000"/>
                </a:solidFill>
                <a:latin typeface="Calibri" panose="020F0502020204030204" pitchFamily="34" charset="0"/>
                <a:ea typeface="msgothic" charset="0"/>
                <a:cs typeface="msgothic" charset="0"/>
              </a:endParaRPr>
            </a:p>
          </p:txBody>
        </p:sp>
        <p:sp>
          <p:nvSpPr>
            <p:cNvPr id="26" name="Text Box 25"/>
            <p:cNvSpPr txBox="1">
              <a:spLocks noChangeArrowheads="1"/>
            </p:cNvSpPr>
            <p:nvPr/>
          </p:nvSpPr>
          <p:spPr bwMode="auto">
            <a:xfrm>
              <a:off x="8229600" y="1186982"/>
              <a:ext cx="27385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1</a:t>
              </a:r>
              <a:endParaRPr lang="en-GB" sz="1400" dirty="0">
                <a:solidFill>
                  <a:srgbClr val="000000"/>
                </a:solidFill>
                <a:latin typeface="Calibri" panose="020F0502020204030204" pitchFamily="34" charset="0"/>
                <a:ea typeface="msgothic" charset="0"/>
                <a:cs typeface="msgothic" charset="0"/>
              </a:endParaRPr>
            </a:p>
          </p:txBody>
        </p:sp>
        <p:sp>
          <p:nvSpPr>
            <p:cNvPr id="27" name="Text Box 26"/>
            <p:cNvSpPr txBox="1">
              <a:spLocks noChangeArrowheads="1"/>
            </p:cNvSpPr>
            <p:nvPr/>
          </p:nvSpPr>
          <p:spPr bwMode="auto">
            <a:xfrm>
              <a:off x="8610600" y="1186982"/>
              <a:ext cx="27385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0</a:t>
              </a:r>
              <a:endParaRPr lang="en-GB" sz="1400" dirty="0">
                <a:solidFill>
                  <a:srgbClr val="000000"/>
                </a:solidFill>
                <a:latin typeface="Calibri" panose="020F0502020204030204" pitchFamily="34" charset="0"/>
                <a:ea typeface="msgothic" charset="0"/>
                <a:cs typeface="msgothic" charset="0"/>
              </a:endParaRPr>
            </a:p>
          </p:txBody>
        </p:sp>
        <p:sp>
          <p:nvSpPr>
            <p:cNvPr id="28" name="Rectangle 3"/>
            <p:cNvSpPr>
              <a:spLocks noChangeArrowheads="1"/>
            </p:cNvSpPr>
            <p:nvPr/>
          </p:nvSpPr>
          <p:spPr bwMode="auto">
            <a:xfrm>
              <a:off x="838200" y="1411287"/>
              <a:ext cx="990600" cy="381000"/>
            </a:xfrm>
            <a:prstGeom prst="rect">
              <a:avLst/>
            </a:prstGeom>
            <a:solidFill>
              <a:srgbClr val="FFFFFF"/>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Unused</a:t>
              </a:r>
              <a:endParaRPr lang="en-GB" sz="1400" dirty="0">
                <a:solidFill>
                  <a:srgbClr val="000000"/>
                </a:solidFill>
                <a:latin typeface="Calibri" panose="020F0502020204030204" pitchFamily="34" charset="0"/>
                <a:ea typeface="msgothic" charset="0"/>
                <a:cs typeface="msgothic" charset="0"/>
              </a:endParaRPr>
            </a:p>
          </p:txBody>
        </p:sp>
        <p:sp>
          <p:nvSpPr>
            <p:cNvPr id="29" name="Rectangle 4"/>
            <p:cNvSpPr>
              <a:spLocks noChangeArrowheads="1"/>
            </p:cNvSpPr>
            <p:nvPr/>
          </p:nvSpPr>
          <p:spPr bwMode="auto">
            <a:xfrm>
              <a:off x="457200" y="1411287"/>
              <a:ext cx="381000" cy="381000"/>
            </a:xfrm>
            <a:prstGeom prst="rect">
              <a:avLst/>
            </a:prstGeom>
            <a:solidFill>
              <a:srgbClr val="F1C7C7"/>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XD</a:t>
              </a:r>
              <a:endParaRPr lang="en-GB" sz="1400" dirty="0">
                <a:solidFill>
                  <a:srgbClr val="000000"/>
                </a:solidFill>
                <a:latin typeface="Calibri" panose="020F0502020204030204" pitchFamily="34" charset="0"/>
                <a:ea typeface="msgothic" charset="0"/>
                <a:cs typeface="msgothic" charset="0"/>
              </a:endParaRPr>
            </a:p>
          </p:txBody>
        </p:sp>
        <p:sp>
          <p:nvSpPr>
            <p:cNvPr id="30" name="Rectangle 27"/>
            <p:cNvSpPr>
              <a:spLocks noChangeArrowheads="1"/>
            </p:cNvSpPr>
            <p:nvPr/>
          </p:nvSpPr>
          <p:spPr bwMode="auto">
            <a:xfrm>
              <a:off x="457200" y="2020887"/>
              <a:ext cx="8093075" cy="381000"/>
            </a:xfrm>
            <a:prstGeom prst="rect">
              <a:avLst/>
            </a:prstGeom>
            <a:solidFill>
              <a:srgbClr val="FFFFFF"/>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Available for OS (page location on disk)</a:t>
              </a:r>
              <a:endParaRPr lang="en-GB" sz="1400" dirty="0">
                <a:solidFill>
                  <a:srgbClr val="000000"/>
                </a:solidFill>
                <a:latin typeface="Calibri" panose="020F0502020204030204" pitchFamily="34" charset="0"/>
                <a:ea typeface="msgothic" charset="0"/>
                <a:cs typeface="msgothic" charset="0"/>
              </a:endParaRPr>
            </a:p>
          </p:txBody>
        </p:sp>
        <p:sp>
          <p:nvSpPr>
            <p:cNvPr id="31" name="Rectangle 28"/>
            <p:cNvSpPr>
              <a:spLocks noChangeArrowheads="1"/>
            </p:cNvSpPr>
            <p:nvPr/>
          </p:nvSpPr>
          <p:spPr bwMode="auto">
            <a:xfrm>
              <a:off x="8550275" y="2020887"/>
              <a:ext cx="381000" cy="381000"/>
            </a:xfrm>
            <a:prstGeom prst="rect">
              <a:avLst/>
            </a:prstGeom>
            <a:solidFill>
              <a:srgbClr val="F1C7C7"/>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P=0</a:t>
              </a:r>
              <a:endParaRPr lang="en-GB" sz="1400" dirty="0">
                <a:solidFill>
                  <a:srgbClr val="000000"/>
                </a:solidFill>
                <a:latin typeface="Calibri" panose="020F0502020204030204" pitchFamily="34" charset="0"/>
                <a:ea typeface="msgothic" charset="0"/>
                <a:cs typeface="msgothic" charset="0"/>
              </a:endParaRPr>
            </a:p>
          </p:txBody>
        </p:sp>
        <p:sp>
          <p:nvSpPr>
            <p:cNvPr id="32" name="Text Box 29"/>
            <p:cNvSpPr txBox="1">
              <a:spLocks noChangeArrowheads="1"/>
            </p:cNvSpPr>
            <p:nvPr/>
          </p:nvSpPr>
          <p:spPr bwMode="auto">
            <a:xfrm>
              <a:off x="1524000" y="1182687"/>
              <a:ext cx="364476" cy="283324"/>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52</a:t>
              </a:r>
              <a:endParaRPr lang="en-GB" sz="1400" dirty="0">
                <a:solidFill>
                  <a:srgbClr val="000000"/>
                </a:solidFill>
                <a:latin typeface="Calibri" panose="020F0502020204030204" pitchFamily="34" charset="0"/>
                <a:ea typeface="msgothic" charset="0"/>
                <a:cs typeface="msgothic" charset="0"/>
              </a:endParaRPr>
            </a:p>
          </p:txBody>
        </p:sp>
        <p:sp>
          <p:nvSpPr>
            <p:cNvPr id="33" name="Text Box 29"/>
            <p:cNvSpPr txBox="1">
              <a:spLocks noChangeArrowheads="1"/>
            </p:cNvSpPr>
            <p:nvPr/>
          </p:nvSpPr>
          <p:spPr bwMode="auto">
            <a:xfrm>
              <a:off x="762000" y="1182687"/>
              <a:ext cx="364476" cy="283324"/>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62</a:t>
              </a:r>
              <a:endParaRPr lang="en-GB" sz="1400" dirty="0">
                <a:solidFill>
                  <a:srgbClr val="000000"/>
                </a:solidFill>
                <a:latin typeface="Calibri" panose="020F0502020204030204" pitchFamily="34" charset="0"/>
                <a:ea typeface="msgothic" charset="0"/>
                <a:cs typeface="msgothic" charset="0"/>
              </a:endParaRPr>
            </a:p>
          </p:txBody>
        </p:sp>
        <p:sp>
          <p:nvSpPr>
            <p:cNvPr id="34" name="Text Box 29"/>
            <p:cNvSpPr txBox="1">
              <a:spLocks noChangeArrowheads="1"/>
            </p:cNvSpPr>
            <p:nvPr/>
          </p:nvSpPr>
          <p:spPr bwMode="auto">
            <a:xfrm>
              <a:off x="457200" y="1182687"/>
              <a:ext cx="364476" cy="283324"/>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ea typeface="msgothic" charset="0"/>
                  <a:cs typeface="msgothic" charset="0"/>
                </a:rPr>
                <a:t>63</a:t>
              </a:r>
              <a:endParaRPr lang="en-GB" sz="1400" dirty="0">
                <a:solidFill>
                  <a:srgbClr val="000000"/>
                </a:solidFill>
                <a:latin typeface="Calibri" panose="020F0502020204030204" pitchFamily="34" charset="0"/>
                <a:ea typeface="msgothic" charset="0"/>
                <a:cs typeface="msgothic" charset="0"/>
              </a:endParaRPr>
            </a:p>
          </p:txBody>
        </p:sp>
      </p:grpSp>
      <p:sp>
        <p:nvSpPr>
          <p:cNvPr id="36" name="矩形 35"/>
          <p:cNvSpPr/>
          <p:nvPr/>
        </p:nvSpPr>
        <p:spPr>
          <a:xfrm>
            <a:off x="1013874" y="1310164"/>
            <a:ext cx="1191352" cy="327782"/>
          </a:xfrm>
          <a:prstGeom prst="rect">
            <a:avLst/>
          </a:prstGeom>
        </p:spPr>
        <p:txBody>
          <a:bodyPr wrap="none">
            <a:spAutoFit/>
          </a:bodyPr>
          <a:lstStyle/>
          <a:p>
            <a:pPr>
              <a:buNone/>
            </a:pPr>
            <a:r>
              <a:rPr lang="en-GB" altLang="zh-CN" kern="0" dirty="0">
                <a:solidFill>
                  <a:schemeClr val="accent1"/>
                </a:solidFill>
                <a:latin typeface="Calibri" panose="020F0502020204030204" pitchFamily="34" charset="0"/>
              </a:rPr>
              <a:t>Level 4 PT </a:t>
            </a:r>
            <a:endParaRPr lang="zh-CN" altLang="en-US" dirty="0">
              <a:solidFill>
                <a:schemeClr val="accent1"/>
              </a:solidFill>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118120" y="254286"/>
            <a:ext cx="5257800" cy="373062"/>
          </a:xfrm>
        </p:spPr>
        <p:txBody>
          <a:bodyPr/>
          <a:lstStyle/>
          <a:p>
            <a:r>
              <a:rPr lang="zh-CN" altLang="en-US" dirty="0"/>
              <a:t>页式虚拟存储器示例</a:t>
            </a:r>
            <a:endParaRPr lang="zh-CN" altLang="en-US" dirty="0"/>
          </a:p>
        </p:txBody>
      </p:sp>
      <p:grpSp>
        <p:nvGrpSpPr>
          <p:cNvPr id="2" name="组合 1"/>
          <p:cNvGrpSpPr/>
          <p:nvPr/>
        </p:nvGrpSpPr>
        <p:grpSpPr>
          <a:xfrm>
            <a:off x="4079776" y="1052736"/>
            <a:ext cx="8034524" cy="5256213"/>
            <a:chOff x="179357" y="1066800"/>
            <a:chExt cx="8034524" cy="5256213"/>
          </a:xfrm>
        </p:grpSpPr>
        <p:sp>
          <p:nvSpPr>
            <p:cNvPr id="3" name="Rectangle 1"/>
            <p:cNvSpPr>
              <a:spLocks noChangeArrowheads="1"/>
            </p:cNvSpPr>
            <p:nvPr/>
          </p:nvSpPr>
          <p:spPr bwMode="auto">
            <a:xfrm>
              <a:off x="4015647" y="4419600"/>
              <a:ext cx="1066800" cy="228600"/>
            </a:xfrm>
            <a:prstGeom prst="rect">
              <a:avLst/>
            </a:prstGeom>
            <a:solidFill>
              <a:srgbClr val="808080">
                <a:lumMod val="20000"/>
                <a:lumOff val="80000"/>
              </a:srgbClr>
            </a:solidFill>
            <a:ln w="9360">
              <a:solidFill>
                <a:srgbClr val="000000"/>
              </a:solidFill>
              <a:miter lim="800000"/>
            </a:ln>
            <a:effectLst/>
          </p:spPr>
          <p:txBody>
            <a:bodyPr wrap="none" lIns="90360" tIns="44280" rIns="90360" bIns="44280" anchor="ctr"/>
            <a:lstStyle/>
            <a:p>
              <a:pPr algn="ctr" eaLnBrk="1" fontAlgn="auto" hangingPunct="1">
                <a:lnSpc>
                  <a:spcPct val="88000"/>
                </a:lnSpc>
                <a:spcBef>
                  <a:spcPts val="60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err="1">
                  <a:ln>
                    <a:noFill/>
                  </a:ln>
                  <a:solidFill>
                    <a:srgbClr val="000000"/>
                  </a:solidFill>
                  <a:effectLst/>
                  <a:uLnTx/>
                  <a:uFillTx/>
                  <a:latin typeface="Calibri" panose="020F0502020204030204" pitchFamily="34" charset="0"/>
                </a:rPr>
                <a:t>vm_next</a:t>
              </a: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ndParaRPr>
            </a:p>
          </p:txBody>
        </p:sp>
        <p:sp>
          <p:nvSpPr>
            <p:cNvPr id="4" name="Rectangle 2"/>
            <p:cNvSpPr>
              <a:spLocks noChangeArrowheads="1"/>
            </p:cNvSpPr>
            <p:nvPr/>
          </p:nvSpPr>
          <p:spPr bwMode="auto">
            <a:xfrm>
              <a:off x="4015647" y="2590800"/>
              <a:ext cx="1066800" cy="228600"/>
            </a:xfrm>
            <a:prstGeom prst="rect">
              <a:avLst/>
            </a:prstGeom>
            <a:solidFill>
              <a:srgbClr val="808080">
                <a:lumMod val="20000"/>
                <a:lumOff val="80000"/>
              </a:srgbClr>
            </a:solidFill>
            <a:ln w="9360">
              <a:solidFill>
                <a:srgbClr val="000000"/>
              </a:solidFill>
              <a:miter lim="800000"/>
            </a:ln>
            <a:effectLst/>
          </p:spPr>
          <p:txBody>
            <a:bodyPr wrap="none" lIns="90360" tIns="44280" rIns="90360" bIns="44280" anchor="ctr"/>
            <a:lstStyle/>
            <a:p>
              <a:pPr algn="ctr" eaLnBrk="1" fontAlgn="auto" hangingPunct="1">
                <a:lnSpc>
                  <a:spcPct val="88000"/>
                </a:lnSpc>
                <a:spcBef>
                  <a:spcPts val="60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err="1">
                  <a:ln>
                    <a:noFill/>
                  </a:ln>
                  <a:solidFill>
                    <a:srgbClr val="000000"/>
                  </a:solidFill>
                  <a:effectLst/>
                  <a:uLnTx/>
                  <a:uFillTx/>
                  <a:latin typeface="Calibri" panose="020F0502020204030204" pitchFamily="34" charset="0"/>
                </a:rPr>
                <a:t>vm_next</a:t>
              </a: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ndParaRPr>
            </a:p>
          </p:txBody>
        </p:sp>
        <p:sp>
          <p:nvSpPr>
            <p:cNvPr id="5" name="Text Box 5"/>
            <p:cNvSpPr txBox="1">
              <a:spLocks noChangeArrowheads="1"/>
            </p:cNvSpPr>
            <p:nvPr/>
          </p:nvSpPr>
          <p:spPr bwMode="auto">
            <a:xfrm>
              <a:off x="179357" y="1214438"/>
              <a:ext cx="1536922" cy="311024"/>
            </a:xfrm>
            <a:prstGeom prst="rect">
              <a:avLst/>
            </a:prstGeom>
            <a:noFill/>
            <a:ln w="9525">
              <a:noFill/>
              <a:round/>
            </a:ln>
            <a:effectLst/>
          </p:spPr>
          <p:txBody>
            <a:bodyPr wrap="none" lIns="90360" tIns="44280" rIns="90360" bIns="44280">
              <a:spAutoFit/>
            </a:bodyP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err="1">
                  <a:solidFill>
                    <a:srgbClr val="000000"/>
                  </a:solidFill>
                  <a:latin typeface="Courier New" panose="02070309020205020404"/>
                  <a:cs typeface="Courier New" panose="02070309020205020404"/>
                </a:rPr>
                <a:t>task_struct</a:t>
              </a:r>
              <a:endParaRPr lang="en-GB" sz="1600" dirty="0">
                <a:solidFill>
                  <a:srgbClr val="000000"/>
                </a:solidFill>
                <a:latin typeface="Courier New" panose="02070309020205020404"/>
                <a:cs typeface="Courier New" panose="02070309020205020404"/>
              </a:endParaRPr>
            </a:p>
          </p:txBody>
        </p:sp>
        <p:sp>
          <p:nvSpPr>
            <p:cNvPr id="6" name="Text Box 6"/>
            <p:cNvSpPr txBox="1">
              <a:spLocks noChangeArrowheads="1"/>
            </p:cNvSpPr>
            <p:nvPr/>
          </p:nvSpPr>
          <p:spPr bwMode="auto">
            <a:xfrm>
              <a:off x="2105885" y="1371600"/>
              <a:ext cx="1290661" cy="311024"/>
            </a:xfrm>
            <a:prstGeom prst="rect">
              <a:avLst/>
            </a:prstGeom>
            <a:noFill/>
            <a:ln w="9525">
              <a:noFill/>
              <a:round/>
            </a:ln>
            <a:effectLst/>
          </p:spPr>
          <p:txBody>
            <a:bodyPr wrap="none" lIns="90360" tIns="44280" rIns="90360" bIns="44280">
              <a:spAutoFit/>
            </a:bodyP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err="1">
                  <a:solidFill>
                    <a:srgbClr val="000000"/>
                  </a:solidFill>
                  <a:latin typeface="Courier New" panose="02070309020205020404"/>
                  <a:cs typeface="Courier New" panose="02070309020205020404"/>
                </a:rPr>
                <a:t>mm_struct</a:t>
              </a:r>
              <a:endParaRPr lang="en-GB" sz="1600" dirty="0">
                <a:solidFill>
                  <a:srgbClr val="000000"/>
                </a:solidFill>
                <a:latin typeface="Courier New" panose="02070309020205020404"/>
                <a:cs typeface="Courier New" panose="02070309020205020404"/>
              </a:endParaRPr>
            </a:p>
          </p:txBody>
        </p:sp>
        <p:sp>
          <p:nvSpPr>
            <p:cNvPr id="7" name="Rectangle 7"/>
            <p:cNvSpPr>
              <a:spLocks noChangeArrowheads="1"/>
            </p:cNvSpPr>
            <p:nvPr/>
          </p:nvSpPr>
          <p:spPr bwMode="auto">
            <a:xfrm>
              <a:off x="2186847" y="1778000"/>
              <a:ext cx="1066800" cy="1574800"/>
            </a:xfrm>
            <a:prstGeom prst="rect">
              <a:avLst/>
            </a:prstGeom>
            <a:solidFill>
              <a:srgbClr val="FFFFFF"/>
            </a:solidFill>
            <a:ln w="9360">
              <a:solidFill>
                <a:srgbClr val="000000"/>
              </a:solidFill>
              <a:miter lim="800000"/>
            </a:ln>
            <a:effectLst/>
          </p:spPr>
          <p:txBody>
            <a:bodyPr wrap="none" anchor="ctr"/>
            <a:lstStyle/>
            <a:p>
              <a:pPr eaLnBrk="1" fontAlgn="auto" hangingPunct="1">
                <a:lnSpc>
                  <a:spcPct val="100000"/>
                </a:lnSpc>
                <a:spcBef>
                  <a:spcPts val="0"/>
                </a:spcBef>
                <a:spcAft>
                  <a:spcPts val="0"/>
                </a:spcAft>
                <a:buClrTx/>
                <a:buSzTx/>
                <a:buNone/>
                <a:defRPr/>
              </a:pPr>
              <a:endParaRPr kumimoji="0" lang="en-US" sz="1800" b="0" i="0" u="none" strike="noStrike" kern="0" cap="none" spc="0" normalizeH="0" baseline="0" noProof="0">
                <a:ln>
                  <a:noFill/>
                </a:ln>
                <a:solidFill>
                  <a:srgbClr val="000000"/>
                </a:solidFill>
                <a:effectLst/>
                <a:uLnTx/>
                <a:uFillTx/>
              </a:endParaRPr>
            </a:p>
          </p:txBody>
        </p:sp>
        <p:sp>
          <p:nvSpPr>
            <p:cNvPr id="8" name="Rectangle 8"/>
            <p:cNvSpPr>
              <a:spLocks noChangeArrowheads="1"/>
            </p:cNvSpPr>
            <p:nvPr/>
          </p:nvSpPr>
          <p:spPr bwMode="auto">
            <a:xfrm>
              <a:off x="2186847" y="1752600"/>
              <a:ext cx="1066800" cy="228600"/>
            </a:xfrm>
            <a:prstGeom prst="rect">
              <a:avLst/>
            </a:prstGeom>
            <a:solidFill>
              <a:srgbClr val="808080">
                <a:lumMod val="20000"/>
                <a:lumOff val="80000"/>
              </a:srgbClr>
            </a:solidFill>
            <a:ln w="9360">
              <a:solidFill>
                <a:srgbClr val="000000"/>
              </a:solidFill>
              <a:miter lim="800000"/>
            </a:ln>
            <a:effectLst/>
          </p:spPr>
          <p:txBody>
            <a:bodyPr wrap="none" lIns="90360" tIns="44280" rIns="90360" bIns="44280" anchor="ctr"/>
            <a:lstStyle/>
            <a:p>
              <a:pPr algn="ctr" eaLnBrk="1" fontAlgn="auto" hangingPunct="1">
                <a:lnSpc>
                  <a:spcPct val="88000"/>
                </a:lnSpc>
                <a:spcBef>
                  <a:spcPts val="60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err="1">
                  <a:ln>
                    <a:noFill/>
                  </a:ln>
                  <a:solidFill>
                    <a:srgbClr val="000000"/>
                  </a:solidFill>
                  <a:effectLst/>
                  <a:uLnTx/>
                  <a:uFillTx/>
                  <a:latin typeface="Calibri" panose="020F0502020204030204" pitchFamily="34" charset="0"/>
                </a:rPr>
                <a:t>pgd</a:t>
              </a: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ndParaRPr>
            </a:p>
          </p:txBody>
        </p:sp>
        <p:sp>
          <p:nvSpPr>
            <p:cNvPr id="9" name="Rectangle 9"/>
            <p:cNvSpPr>
              <a:spLocks noChangeArrowheads="1"/>
            </p:cNvSpPr>
            <p:nvPr/>
          </p:nvSpPr>
          <p:spPr bwMode="auto">
            <a:xfrm>
              <a:off x="662847" y="1549400"/>
              <a:ext cx="762000" cy="1803400"/>
            </a:xfrm>
            <a:prstGeom prst="rect">
              <a:avLst/>
            </a:prstGeom>
            <a:solidFill>
              <a:srgbClr val="FFFFFF"/>
            </a:solidFill>
            <a:ln w="9360">
              <a:solidFill>
                <a:srgbClr val="000000"/>
              </a:solidFill>
              <a:miter lim="800000"/>
            </a:ln>
            <a:effectLst/>
          </p:spPr>
          <p:txBody>
            <a:bodyPr wrap="none" anchor="ctr"/>
            <a:lstStyle/>
            <a:p>
              <a:pPr eaLnBrk="1" fontAlgn="auto" hangingPunct="1">
                <a:lnSpc>
                  <a:spcPct val="100000"/>
                </a:lnSpc>
                <a:spcBef>
                  <a:spcPts val="0"/>
                </a:spcBef>
                <a:spcAft>
                  <a:spcPts val="0"/>
                </a:spcAft>
                <a:buClrTx/>
                <a:buSzTx/>
                <a:buNone/>
                <a:defRPr/>
              </a:pPr>
              <a:endParaRPr kumimoji="0" lang="en-US" sz="1800" b="0" i="0" u="none" strike="noStrike" kern="0" cap="none" spc="0" normalizeH="0" baseline="0" noProof="0">
                <a:ln>
                  <a:noFill/>
                </a:ln>
                <a:solidFill>
                  <a:srgbClr val="000000"/>
                </a:solidFill>
                <a:effectLst/>
                <a:uLnTx/>
                <a:uFillTx/>
              </a:endParaRPr>
            </a:p>
          </p:txBody>
        </p:sp>
        <p:sp>
          <p:nvSpPr>
            <p:cNvPr id="10" name="Rectangle 10"/>
            <p:cNvSpPr>
              <a:spLocks noChangeArrowheads="1"/>
            </p:cNvSpPr>
            <p:nvPr/>
          </p:nvSpPr>
          <p:spPr bwMode="auto">
            <a:xfrm>
              <a:off x="662847" y="1752600"/>
              <a:ext cx="762000" cy="228600"/>
            </a:xfrm>
            <a:prstGeom prst="rect">
              <a:avLst/>
            </a:prstGeom>
            <a:solidFill>
              <a:srgbClr val="808080">
                <a:lumMod val="20000"/>
                <a:lumOff val="80000"/>
              </a:srgbClr>
            </a:solidFill>
            <a:ln w="9360">
              <a:solidFill>
                <a:srgbClr val="000000"/>
              </a:solidFill>
              <a:miter lim="800000"/>
            </a:ln>
            <a:effectLst/>
          </p:spPr>
          <p:txBody>
            <a:bodyPr wrap="none" lIns="90360" tIns="44280" rIns="90360" bIns="44280" anchor="ctr"/>
            <a:lstStyle/>
            <a:p>
              <a:pPr algn="ctr" eaLnBrk="1" fontAlgn="auto" hangingPunct="1">
                <a:lnSpc>
                  <a:spcPct val="88000"/>
                </a:lnSpc>
                <a:spcBef>
                  <a:spcPts val="60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a:ln>
                    <a:noFill/>
                  </a:ln>
                  <a:solidFill>
                    <a:srgbClr val="000000"/>
                  </a:solidFill>
                  <a:effectLst/>
                  <a:uLnTx/>
                  <a:uFillTx/>
                  <a:latin typeface="Calibri" panose="020F0502020204030204" pitchFamily="34" charset="0"/>
                </a:rPr>
                <a:t>mm</a:t>
              </a: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ndParaRPr>
            </a:p>
          </p:txBody>
        </p:sp>
        <p:sp>
          <p:nvSpPr>
            <p:cNvPr id="11" name="Rectangle 11"/>
            <p:cNvSpPr>
              <a:spLocks noChangeArrowheads="1"/>
            </p:cNvSpPr>
            <p:nvPr/>
          </p:nvSpPr>
          <p:spPr bwMode="auto">
            <a:xfrm>
              <a:off x="2186847" y="2209800"/>
              <a:ext cx="1066800" cy="228600"/>
            </a:xfrm>
            <a:prstGeom prst="rect">
              <a:avLst/>
            </a:prstGeom>
            <a:solidFill>
              <a:srgbClr val="808080">
                <a:lumMod val="20000"/>
                <a:lumOff val="80000"/>
              </a:srgbClr>
            </a:solidFill>
            <a:ln w="9360">
              <a:solidFill>
                <a:srgbClr val="000000"/>
              </a:solidFill>
              <a:miter lim="800000"/>
            </a:ln>
            <a:effectLst/>
          </p:spPr>
          <p:txBody>
            <a:bodyPr wrap="none" lIns="90360" tIns="44280" rIns="90360" bIns="44280" anchor="ctr"/>
            <a:lstStyle/>
            <a:p>
              <a:pPr algn="ctr" eaLnBrk="1" fontAlgn="auto" hangingPunct="1">
                <a:lnSpc>
                  <a:spcPct val="88000"/>
                </a:lnSpc>
                <a:spcBef>
                  <a:spcPts val="60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err="1">
                  <a:ln>
                    <a:noFill/>
                  </a:ln>
                  <a:solidFill>
                    <a:srgbClr val="000000"/>
                  </a:solidFill>
                  <a:effectLst/>
                  <a:uLnTx/>
                  <a:uFillTx/>
                  <a:latin typeface="Calibri" panose="020F0502020204030204" pitchFamily="34" charset="0"/>
                </a:rPr>
                <a:t>mmap</a:t>
              </a: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ndParaRPr>
            </a:p>
          </p:txBody>
        </p:sp>
        <p:sp>
          <p:nvSpPr>
            <p:cNvPr id="12" name="Text Box 12"/>
            <p:cNvSpPr txBox="1">
              <a:spLocks noChangeArrowheads="1"/>
            </p:cNvSpPr>
            <p:nvPr/>
          </p:nvSpPr>
          <p:spPr bwMode="auto">
            <a:xfrm>
              <a:off x="3707672" y="1066800"/>
              <a:ext cx="1906314" cy="311024"/>
            </a:xfrm>
            <a:prstGeom prst="rect">
              <a:avLst/>
            </a:prstGeom>
            <a:noFill/>
            <a:ln w="9525">
              <a:noFill/>
              <a:round/>
            </a:ln>
            <a:effectLst/>
          </p:spPr>
          <p:txBody>
            <a:bodyPr wrap="none" lIns="90360" tIns="44280" rIns="90360" bIns="44280">
              <a:spAutoFit/>
            </a:bodyPr>
            <a:lstStyle/>
            <a:p>
              <a:pPr>
                <a:lnSpc>
                  <a:spcPct val="88000"/>
                </a:lnSpc>
                <a:spcBef>
                  <a:spcPts val="10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err="1">
                  <a:solidFill>
                    <a:srgbClr val="000000"/>
                  </a:solidFill>
                  <a:latin typeface="Courier New" panose="02070309020205020404"/>
                  <a:cs typeface="Courier New" panose="02070309020205020404"/>
                </a:rPr>
                <a:t>vm_area_struct</a:t>
              </a:r>
              <a:endParaRPr lang="en-GB" sz="1600" dirty="0">
                <a:solidFill>
                  <a:srgbClr val="000000"/>
                </a:solidFill>
                <a:latin typeface="Courier New" panose="02070309020205020404"/>
                <a:cs typeface="Courier New" panose="02070309020205020404"/>
              </a:endParaRPr>
            </a:p>
          </p:txBody>
        </p:sp>
        <p:sp>
          <p:nvSpPr>
            <p:cNvPr id="13" name="Rectangle 13"/>
            <p:cNvSpPr>
              <a:spLocks noChangeArrowheads="1"/>
            </p:cNvSpPr>
            <p:nvPr/>
          </p:nvSpPr>
          <p:spPr bwMode="auto">
            <a:xfrm>
              <a:off x="4015647" y="1473200"/>
              <a:ext cx="1066800" cy="1346200"/>
            </a:xfrm>
            <a:prstGeom prst="rect">
              <a:avLst/>
            </a:prstGeom>
            <a:solidFill>
              <a:srgbClr val="808080">
                <a:lumMod val="20000"/>
                <a:lumOff val="80000"/>
              </a:srgbClr>
            </a:solidFill>
            <a:ln w="9360">
              <a:solidFill>
                <a:srgbClr val="000000"/>
              </a:solidFill>
              <a:miter lim="800000"/>
            </a:ln>
            <a:effectLst/>
          </p:spPr>
          <p:txBody>
            <a:bodyPr wrap="none" anchor="ctr"/>
            <a:lstStyle/>
            <a:p>
              <a:pPr eaLnBrk="1" fontAlgn="auto" hangingPunct="1">
                <a:lnSpc>
                  <a:spcPct val="100000"/>
                </a:lnSpc>
                <a:spcBef>
                  <a:spcPts val="0"/>
                </a:spcBef>
                <a:spcAft>
                  <a:spcPts val="0"/>
                </a:spcAft>
                <a:buClrTx/>
                <a:buSzTx/>
                <a:buNone/>
                <a:defRPr/>
              </a:pPr>
              <a:endParaRPr kumimoji="0" lang="en-US" sz="1800" b="0" i="0" u="none" strike="noStrike" kern="0" cap="none" spc="0" normalizeH="0" baseline="0" noProof="0">
                <a:ln>
                  <a:noFill/>
                </a:ln>
                <a:solidFill>
                  <a:srgbClr val="000000"/>
                </a:solidFill>
                <a:effectLst/>
                <a:uLnTx/>
                <a:uFillTx/>
              </a:endParaRPr>
            </a:p>
          </p:txBody>
        </p:sp>
        <p:sp>
          <p:nvSpPr>
            <p:cNvPr id="14" name="Rectangle 14"/>
            <p:cNvSpPr>
              <a:spLocks noChangeArrowheads="1"/>
            </p:cNvSpPr>
            <p:nvPr/>
          </p:nvSpPr>
          <p:spPr bwMode="auto">
            <a:xfrm>
              <a:off x="4015647" y="1447800"/>
              <a:ext cx="1066800" cy="228600"/>
            </a:xfrm>
            <a:prstGeom prst="rect">
              <a:avLst/>
            </a:prstGeom>
            <a:solidFill>
              <a:srgbClr val="808080">
                <a:lumMod val="20000"/>
                <a:lumOff val="80000"/>
              </a:srgbClr>
            </a:solidFill>
            <a:ln w="9360">
              <a:solidFill>
                <a:srgbClr val="000000"/>
              </a:solidFill>
              <a:miter lim="800000"/>
            </a:ln>
            <a:effectLst/>
          </p:spPr>
          <p:txBody>
            <a:bodyPr wrap="none" lIns="90360" tIns="44280" rIns="90360" bIns="44280" anchor="ctr"/>
            <a:lstStyle/>
            <a:p>
              <a:pPr algn="ctr" eaLnBrk="1" fontAlgn="auto" hangingPunct="1">
                <a:lnSpc>
                  <a:spcPct val="88000"/>
                </a:lnSpc>
                <a:spcBef>
                  <a:spcPts val="60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err="1">
                  <a:ln>
                    <a:noFill/>
                  </a:ln>
                  <a:solidFill>
                    <a:srgbClr val="000000"/>
                  </a:solidFill>
                  <a:effectLst/>
                  <a:uLnTx/>
                  <a:uFillTx/>
                  <a:latin typeface="Calibri" panose="020F0502020204030204" pitchFamily="34" charset="0"/>
                </a:rPr>
                <a:t>vm_end</a:t>
              </a: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ndParaRPr>
            </a:p>
          </p:txBody>
        </p:sp>
        <p:sp>
          <p:nvSpPr>
            <p:cNvPr id="15" name="Rectangle 15"/>
            <p:cNvSpPr>
              <a:spLocks noChangeArrowheads="1"/>
            </p:cNvSpPr>
            <p:nvPr/>
          </p:nvSpPr>
          <p:spPr bwMode="auto">
            <a:xfrm>
              <a:off x="4015647" y="1905000"/>
              <a:ext cx="1066800" cy="228600"/>
            </a:xfrm>
            <a:prstGeom prst="rect">
              <a:avLst/>
            </a:prstGeom>
            <a:solidFill>
              <a:srgbClr val="808080">
                <a:lumMod val="20000"/>
                <a:lumOff val="80000"/>
              </a:srgbClr>
            </a:solidFill>
            <a:ln w="9360">
              <a:solidFill>
                <a:srgbClr val="000000"/>
              </a:solidFill>
              <a:miter lim="800000"/>
            </a:ln>
            <a:effectLst/>
          </p:spPr>
          <p:txBody>
            <a:bodyPr wrap="none" lIns="90360" tIns="44280" rIns="90360" bIns="44280" anchor="ctr"/>
            <a:lstStyle/>
            <a:p>
              <a:pPr algn="ctr" eaLnBrk="1" fontAlgn="auto" hangingPunct="1">
                <a:lnSpc>
                  <a:spcPct val="88000"/>
                </a:lnSpc>
                <a:spcBef>
                  <a:spcPts val="60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err="1">
                  <a:ln>
                    <a:noFill/>
                  </a:ln>
                  <a:solidFill>
                    <a:srgbClr val="000000"/>
                  </a:solidFill>
                  <a:effectLst/>
                  <a:uLnTx/>
                  <a:uFillTx/>
                  <a:latin typeface="Calibri" panose="020F0502020204030204" pitchFamily="34" charset="0"/>
                </a:rPr>
                <a:t>vm_prot</a:t>
              </a: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ndParaRPr>
            </a:p>
          </p:txBody>
        </p:sp>
        <p:sp>
          <p:nvSpPr>
            <p:cNvPr id="16" name="Rectangle 16"/>
            <p:cNvSpPr>
              <a:spLocks noChangeArrowheads="1"/>
            </p:cNvSpPr>
            <p:nvPr/>
          </p:nvSpPr>
          <p:spPr bwMode="auto">
            <a:xfrm>
              <a:off x="4015647" y="1676400"/>
              <a:ext cx="1066800" cy="228600"/>
            </a:xfrm>
            <a:prstGeom prst="rect">
              <a:avLst/>
            </a:prstGeom>
            <a:solidFill>
              <a:srgbClr val="808080">
                <a:lumMod val="20000"/>
                <a:lumOff val="80000"/>
              </a:srgbClr>
            </a:solidFill>
            <a:ln w="9360">
              <a:solidFill>
                <a:srgbClr val="000000"/>
              </a:solidFill>
              <a:miter lim="800000"/>
            </a:ln>
            <a:effectLst/>
          </p:spPr>
          <p:txBody>
            <a:bodyPr wrap="none" lIns="90360" tIns="44280" rIns="90360" bIns="44280" anchor="ctr"/>
            <a:lstStyle/>
            <a:p>
              <a:pPr algn="ctr" eaLnBrk="1" fontAlgn="auto" hangingPunct="1">
                <a:lnSpc>
                  <a:spcPct val="88000"/>
                </a:lnSpc>
                <a:spcBef>
                  <a:spcPts val="60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err="1">
                  <a:ln>
                    <a:noFill/>
                  </a:ln>
                  <a:solidFill>
                    <a:srgbClr val="000000"/>
                  </a:solidFill>
                  <a:effectLst/>
                  <a:uLnTx/>
                  <a:uFillTx/>
                  <a:latin typeface="Calibri" panose="020F0502020204030204" pitchFamily="34" charset="0"/>
                </a:rPr>
                <a:t>vm_start</a:t>
              </a: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ndParaRPr>
            </a:p>
          </p:txBody>
        </p:sp>
        <p:sp>
          <p:nvSpPr>
            <p:cNvPr id="17" name="Rectangle 20"/>
            <p:cNvSpPr>
              <a:spLocks noChangeArrowheads="1"/>
            </p:cNvSpPr>
            <p:nvPr/>
          </p:nvSpPr>
          <p:spPr bwMode="auto">
            <a:xfrm>
              <a:off x="4015647" y="3302000"/>
              <a:ext cx="1066800" cy="1346200"/>
            </a:xfrm>
            <a:prstGeom prst="rect">
              <a:avLst/>
            </a:prstGeom>
            <a:solidFill>
              <a:srgbClr val="808080">
                <a:lumMod val="20000"/>
                <a:lumOff val="80000"/>
              </a:srgbClr>
            </a:solidFill>
            <a:ln w="9360">
              <a:solidFill>
                <a:srgbClr val="000000"/>
              </a:solidFill>
              <a:miter lim="800000"/>
            </a:ln>
            <a:effectLst/>
          </p:spPr>
          <p:txBody>
            <a:bodyPr wrap="none" anchor="ctr"/>
            <a:lstStyle/>
            <a:p>
              <a:pPr eaLnBrk="1" fontAlgn="auto" hangingPunct="1">
                <a:lnSpc>
                  <a:spcPct val="100000"/>
                </a:lnSpc>
                <a:spcBef>
                  <a:spcPts val="0"/>
                </a:spcBef>
                <a:spcAft>
                  <a:spcPts val="0"/>
                </a:spcAft>
                <a:buClrTx/>
                <a:buSzTx/>
                <a:buNone/>
                <a:defRPr/>
              </a:pPr>
              <a:endParaRPr kumimoji="0" lang="en-US" sz="1800" b="0" i="0" u="none" strike="noStrike" kern="0" cap="none" spc="0" normalizeH="0" baseline="0" noProof="0">
                <a:ln>
                  <a:noFill/>
                </a:ln>
                <a:solidFill>
                  <a:srgbClr val="000000"/>
                </a:solidFill>
                <a:effectLst/>
                <a:uLnTx/>
                <a:uFillTx/>
              </a:endParaRPr>
            </a:p>
          </p:txBody>
        </p:sp>
        <p:sp>
          <p:nvSpPr>
            <p:cNvPr id="18" name="Rectangle 21"/>
            <p:cNvSpPr>
              <a:spLocks noChangeArrowheads="1"/>
            </p:cNvSpPr>
            <p:nvPr/>
          </p:nvSpPr>
          <p:spPr bwMode="auto">
            <a:xfrm>
              <a:off x="4015647" y="3276600"/>
              <a:ext cx="1066800" cy="228600"/>
            </a:xfrm>
            <a:prstGeom prst="rect">
              <a:avLst/>
            </a:prstGeom>
            <a:solidFill>
              <a:srgbClr val="808080">
                <a:lumMod val="20000"/>
                <a:lumOff val="80000"/>
              </a:srgbClr>
            </a:solidFill>
            <a:ln w="9360">
              <a:solidFill>
                <a:srgbClr val="000000"/>
              </a:solidFill>
              <a:miter lim="800000"/>
            </a:ln>
            <a:effectLst/>
          </p:spPr>
          <p:txBody>
            <a:bodyPr wrap="none" lIns="90360" tIns="44280" rIns="90360" bIns="44280" anchor="ctr"/>
            <a:lstStyle/>
            <a:p>
              <a:pPr algn="ctr" eaLnBrk="1" fontAlgn="auto" hangingPunct="1">
                <a:lnSpc>
                  <a:spcPct val="88000"/>
                </a:lnSpc>
                <a:spcBef>
                  <a:spcPts val="60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err="1">
                  <a:ln>
                    <a:noFill/>
                  </a:ln>
                  <a:solidFill>
                    <a:srgbClr val="000000"/>
                  </a:solidFill>
                  <a:effectLst/>
                  <a:uLnTx/>
                  <a:uFillTx/>
                  <a:latin typeface="Calibri" panose="020F0502020204030204" pitchFamily="34" charset="0"/>
                </a:rPr>
                <a:t>vm_end</a:t>
              </a: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ndParaRPr>
            </a:p>
          </p:txBody>
        </p:sp>
        <p:sp>
          <p:nvSpPr>
            <p:cNvPr id="19" name="Rectangle 22"/>
            <p:cNvSpPr>
              <a:spLocks noChangeArrowheads="1"/>
            </p:cNvSpPr>
            <p:nvPr/>
          </p:nvSpPr>
          <p:spPr bwMode="auto">
            <a:xfrm>
              <a:off x="4015647" y="3733800"/>
              <a:ext cx="1066800" cy="228600"/>
            </a:xfrm>
            <a:prstGeom prst="rect">
              <a:avLst/>
            </a:prstGeom>
            <a:solidFill>
              <a:srgbClr val="808080">
                <a:lumMod val="20000"/>
                <a:lumOff val="80000"/>
              </a:srgbClr>
            </a:solidFill>
            <a:ln w="9360">
              <a:solidFill>
                <a:srgbClr val="000000"/>
              </a:solidFill>
              <a:miter lim="800000"/>
            </a:ln>
            <a:effectLst/>
          </p:spPr>
          <p:txBody>
            <a:bodyPr wrap="none" lIns="90360" tIns="44280" rIns="90360" bIns="44280" anchor="ctr"/>
            <a:lstStyle/>
            <a:p>
              <a:pPr algn="ctr" eaLnBrk="1" fontAlgn="auto" hangingPunct="1">
                <a:lnSpc>
                  <a:spcPct val="88000"/>
                </a:lnSpc>
                <a:spcBef>
                  <a:spcPts val="60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err="1">
                  <a:ln>
                    <a:noFill/>
                  </a:ln>
                  <a:solidFill>
                    <a:srgbClr val="000000"/>
                  </a:solidFill>
                  <a:effectLst/>
                  <a:uLnTx/>
                  <a:uFillTx/>
                  <a:latin typeface="Calibri" panose="020F0502020204030204" pitchFamily="34" charset="0"/>
                </a:rPr>
                <a:t>vm_prot</a:t>
              </a: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ndParaRPr>
            </a:p>
          </p:txBody>
        </p:sp>
        <p:sp>
          <p:nvSpPr>
            <p:cNvPr id="20" name="Rectangle 23"/>
            <p:cNvSpPr>
              <a:spLocks noChangeArrowheads="1"/>
            </p:cNvSpPr>
            <p:nvPr/>
          </p:nvSpPr>
          <p:spPr bwMode="auto">
            <a:xfrm>
              <a:off x="4015647" y="3505200"/>
              <a:ext cx="1066800" cy="228600"/>
            </a:xfrm>
            <a:prstGeom prst="rect">
              <a:avLst/>
            </a:prstGeom>
            <a:solidFill>
              <a:srgbClr val="808080">
                <a:lumMod val="20000"/>
                <a:lumOff val="80000"/>
              </a:srgbClr>
            </a:solidFill>
            <a:ln w="9360">
              <a:solidFill>
                <a:srgbClr val="000000"/>
              </a:solidFill>
              <a:miter lim="800000"/>
            </a:ln>
            <a:effectLst/>
          </p:spPr>
          <p:txBody>
            <a:bodyPr wrap="none" lIns="90360" tIns="44280" rIns="90360" bIns="44280" anchor="ctr"/>
            <a:lstStyle/>
            <a:p>
              <a:pPr algn="ctr" eaLnBrk="1" fontAlgn="auto" hangingPunct="1">
                <a:lnSpc>
                  <a:spcPct val="88000"/>
                </a:lnSpc>
                <a:spcBef>
                  <a:spcPts val="60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err="1">
                  <a:ln>
                    <a:noFill/>
                  </a:ln>
                  <a:solidFill>
                    <a:srgbClr val="000000"/>
                  </a:solidFill>
                  <a:effectLst/>
                  <a:uLnTx/>
                  <a:uFillTx/>
                  <a:latin typeface="Calibri" panose="020F0502020204030204" pitchFamily="34" charset="0"/>
                </a:rPr>
                <a:t>vm_start</a:t>
              </a: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ndParaRPr>
            </a:p>
          </p:txBody>
        </p:sp>
        <p:sp>
          <p:nvSpPr>
            <p:cNvPr id="21" name="Rectangle 24"/>
            <p:cNvSpPr>
              <a:spLocks noChangeArrowheads="1"/>
            </p:cNvSpPr>
            <p:nvPr/>
          </p:nvSpPr>
          <p:spPr bwMode="auto">
            <a:xfrm>
              <a:off x="4015647" y="5130800"/>
              <a:ext cx="1066800" cy="1117600"/>
            </a:xfrm>
            <a:prstGeom prst="rect">
              <a:avLst/>
            </a:prstGeom>
            <a:solidFill>
              <a:srgbClr val="808080">
                <a:lumMod val="20000"/>
                <a:lumOff val="80000"/>
              </a:srgbClr>
            </a:solidFill>
            <a:ln w="9360">
              <a:solidFill>
                <a:srgbClr val="000000"/>
              </a:solidFill>
              <a:miter lim="800000"/>
            </a:ln>
            <a:effectLst/>
          </p:spPr>
          <p:txBody>
            <a:bodyPr wrap="none" anchor="ctr"/>
            <a:lstStyle/>
            <a:p>
              <a:pPr eaLnBrk="1" fontAlgn="auto" hangingPunct="1">
                <a:lnSpc>
                  <a:spcPct val="100000"/>
                </a:lnSpc>
                <a:spcBef>
                  <a:spcPts val="0"/>
                </a:spcBef>
                <a:spcAft>
                  <a:spcPts val="0"/>
                </a:spcAft>
                <a:buClrTx/>
                <a:buSzTx/>
                <a:buNone/>
                <a:defRPr/>
              </a:pPr>
              <a:endParaRPr kumimoji="0" lang="en-US" sz="1800" b="0" i="0" u="none" strike="noStrike" kern="0" cap="none" spc="0" normalizeH="0" baseline="0" noProof="0">
                <a:ln>
                  <a:noFill/>
                </a:ln>
                <a:solidFill>
                  <a:srgbClr val="000000"/>
                </a:solidFill>
                <a:effectLst/>
                <a:uLnTx/>
                <a:uFillTx/>
              </a:endParaRPr>
            </a:p>
          </p:txBody>
        </p:sp>
        <p:sp>
          <p:nvSpPr>
            <p:cNvPr id="22" name="Rectangle 25"/>
            <p:cNvSpPr>
              <a:spLocks noChangeArrowheads="1"/>
            </p:cNvSpPr>
            <p:nvPr/>
          </p:nvSpPr>
          <p:spPr bwMode="auto">
            <a:xfrm>
              <a:off x="4015647" y="5105400"/>
              <a:ext cx="1066800" cy="228600"/>
            </a:xfrm>
            <a:prstGeom prst="rect">
              <a:avLst/>
            </a:prstGeom>
            <a:solidFill>
              <a:srgbClr val="808080">
                <a:lumMod val="20000"/>
                <a:lumOff val="80000"/>
              </a:srgbClr>
            </a:solidFill>
            <a:ln w="9360">
              <a:solidFill>
                <a:srgbClr val="000000"/>
              </a:solidFill>
              <a:miter lim="800000"/>
            </a:ln>
            <a:effectLst/>
          </p:spPr>
          <p:txBody>
            <a:bodyPr wrap="none" lIns="90360" tIns="44280" rIns="90360" bIns="44280" anchor="ctr"/>
            <a:lstStyle/>
            <a:p>
              <a:pPr algn="ctr" eaLnBrk="1" fontAlgn="auto" hangingPunct="1">
                <a:lnSpc>
                  <a:spcPct val="88000"/>
                </a:lnSpc>
                <a:spcBef>
                  <a:spcPts val="60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err="1">
                  <a:ln>
                    <a:noFill/>
                  </a:ln>
                  <a:solidFill>
                    <a:srgbClr val="000000"/>
                  </a:solidFill>
                  <a:effectLst/>
                  <a:uLnTx/>
                  <a:uFillTx/>
                  <a:latin typeface="Calibri" panose="020F0502020204030204" pitchFamily="34" charset="0"/>
                </a:rPr>
                <a:t>vm_end</a:t>
              </a: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ndParaRPr>
            </a:p>
          </p:txBody>
        </p:sp>
        <p:sp>
          <p:nvSpPr>
            <p:cNvPr id="23" name="Rectangle 26"/>
            <p:cNvSpPr>
              <a:spLocks noChangeArrowheads="1"/>
            </p:cNvSpPr>
            <p:nvPr/>
          </p:nvSpPr>
          <p:spPr bwMode="auto">
            <a:xfrm>
              <a:off x="4015647" y="5562600"/>
              <a:ext cx="1066800" cy="228600"/>
            </a:xfrm>
            <a:prstGeom prst="rect">
              <a:avLst/>
            </a:prstGeom>
            <a:solidFill>
              <a:srgbClr val="808080">
                <a:lumMod val="20000"/>
                <a:lumOff val="80000"/>
              </a:srgbClr>
            </a:solidFill>
            <a:ln w="9360">
              <a:solidFill>
                <a:srgbClr val="000000"/>
              </a:solidFill>
              <a:miter lim="800000"/>
            </a:ln>
            <a:effectLst/>
          </p:spPr>
          <p:txBody>
            <a:bodyPr wrap="none" lIns="90360" tIns="44280" rIns="90360" bIns="44280" anchor="ctr"/>
            <a:lstStyle/>
            <a:p>
              <a:pPr algn="ctr" eaLnBrk="1" fontAlgn="auto" hangingPunct="1">
                <a:lnSpc>
                  <a:spcPct val="88000"/>
                </a:lnSpc>
                <a:spcBef>
                  <a:spcPts val="60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err="1">
                  <a:ln>
                    <a:noFill/>
                  </a:ln>
                  <a:solidFill>
                    <a:srgbClr val="000000"/>
                  </a:solidFill>
                  <a:effectLst/>
                  <a:uLnTx/>
                  <a:uFillTx/>
                  <a:latin typeface="Calibri" panose="020F0502020204030204" pitchFamily="34" charset="0"/>
                </a:rPr>
                <a:t>vm_prot</a:t>
              </a: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ndParaRPr>
            </a:p>
          </p:txBody>
        </p:sp>
        <p:sp>
          <p:nvSpPr>
            <p:cNvPr id="24" name="Rectangle 27"/>
            <p:cNvSpPr>
              <a:spLocks noChangeArrowheads="1"/>
            </p:cNvSpPr>
            <p:nvPr/>
          </p:nvSpPr>
          <p:spPr bwMode="auto">
            <a:xfrm>
              <a:off x="4015647" y="6019800"/>
              <a:ext cx="1066800" cy="228600"/>
            </a:xfrm>
            <a:prstGeom prst="rect">
              <a:avLst/>
            </a:prstGeom>
            <a:solidFill>
              <a:srgbClr val="808080">
                <a:lumMod val="20000"/>
                <a:lumOff val="80000"/>
              </a:srgbClr>
            </a:solidFill>
            <a:ln w="9360">
              <a:solidFill>
                <a:srgbClr val="000000"/>
              </a:solidFill>
              <a:miter lim="800000"/>
            </a:ln>
            <a:effectLst/>
          </p:spPr>
          <p:txBody>
            <a:bodyPr wrap="none" lIns="90360" tIns="44280" rIns="90360" bIns="44280" anchor="ctr"/>
            <a:lstStyle/>
            <a:p>
              <a:pPr algn="ctr" eaLnBrk="1" fontAlgn="auto" hangingPunct="1">
                <a:lnSpc>
                  <a:spcPct val="88000"/>
                </a:lnSpc>
                <a:spcBef>
                  <a:spcPts val="60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err="1">
                  <a:ln>
                    <a:noFill/>
                  </a:ln>
                  <a:solidFill>
                    <a:srgbClr val="000000"/>
                  </a:solidFill>
                  <a:effectLst/>
                  <a:uLnTx/>
                  <a:uFillTx/>
                  <a:latin typeface="Calibri" panose="020F0502020204030204" pitchFamily="34" charset="0"/>
                </a:rPr>
                <a:t>vm_next</a:t>
              </a: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ndParaRPr>
            </a:p>
          </p:txBody>
        </p:sp>
        <p:sp>
          <p:nvSpPr>
            <p:cNvPr id="25" name="Rectangle 28"/>
            <p:cNvSpPr>
              <a:spLocks noChangeArrowheads="1"/>
            </p:cNvSpPr>
            <p:nvPr/>
          </p:nvSpPr>
          <p:spPr bwMode="auto">
            <a:xfrm>
              <a:off x="4015647" y="5334000"/>
              <a:ext cx="1066800" cy="228600"/>
            </a:xfrm>
            <a:prstGeom prst="rect">
              <a:avLst/>
            </a:prstGeom>
            <a:solidFill>
              <a:srgbClr val="808080">
                <a:lumMod val="20000"/>
                <a:lumOff val="80000"/>
              </a:srgbClr>
            </a:solidFill>
            <a:ln w="9360">
              <a:solidFill>
                <a:srgbClr val="000000"/>
              </a:solidFill>
              <a:miter lim="800000"/>
            </a:ln>
            <a:effectLst/>
          </p:spPr>
          <p:txBody>
            <a:bodyPr wrap="none" lIns="90360" tIns="44280" rIns="90360" bIns="44280" anchor="ctr"/>
            <a:lstStyle/>
            <a:p>
              <a:pPr algn="ctr" eaLnBrk="1" fontAlgn="auto" hangingPunct="1">
                <a:lnSpc>
                  <a:spcPct val="88000"/>
                </a:lnSpc>
                <a:spcBef>
                  <a:spcPts val="60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err="1">
                  <a:ln>
                    <a:noFill/>
                  </a:ln>
                  <a:solidFill>
                    <a:srgbClr val="000000"/>
                  </a:solidFill>
                  <a:effectLst/>
                  <a:uLnTx/>
                  <a:uFillTx/>
                  <a:latin typeface="Calibri" panose="020F0502020204030204" pitchFamily="34" charset="0"/>
                </a:rPr>
                <a:t>vm_start</a:t>
              </a: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ndParaRPr>
            </a:p>
          </p:txBody>
        </p:sp>
        <p:sp>
          <p:nvSpPr>
            <p:cNvPr id="26" name="Rectangle 29"/>
            <p:cNvSpPr>
              <a:spLocks noChangeArrowheads="1"/>
            </p:cNvSpPr>
            <p:nvPr/>
          </p:nvSpPr>
          <p:spPr bwMode="auto">
            <a:xfrm>
              <a:off x="5920647" y="1295400"/>
              <a:ext cx="1981200" cy="4800600"/>
            </a:xfrm>
            <a:prstGeom prst="rect">
              <a:avLst/>
            </a:prstGeom>
            <a:solidFill>
              <a:srgbClr val="FFFFFF"/>
            </a:solidFill>
            <a:ln w="9360">
              <a:solidFill>
                <a:srgbClr val="000000"/>
              </a:solidFill>
              <a:miter lim="800000"/>
            </a:ln>
            <a:effectLst/>
          </p:spPr>
          <p:txBody>
            <a:bodyPr wrap="none" anchor="ctr"/>
            <a:lstStyle/>
            <a:p>
              <a:pPr eaLnBrk="1" fontAlgn="auto" hangingPunct="1">
                <a:lnSpc>
                  <a:spcPct val="100000"/>
                </a:lnSpc>
                <a:spcBef>
                  <a:spcPts val="0"/>
                </a:spcBef>
                <a:spcAft>
                  <a:spcPts val="0"/>
                </a:spcAft>
                <a:buClrTx/>
                <a:buSzTx/>
                <a:buNone/>
                <a:defRPr/>
              </a:pPr>
              <a:endParaRPr kumimoji="0" lang="en-US" sz="1800" b="0" i="0" u="none" strike="noStrike" kern="0" cap="none" spc="0" normalizeH="0" baseline="0" noProof="0">
                <a:ln>
                  <a:noFill/>
                </a:ln>
                <a:solidFill>
                  <a:srgbClr val="000000"/>
                </a:solidFill>
                <a:effectLst/>
                <a:uLnTx/>
                <a:uFillTx/>
              </a:endParaRPr>
            </a:p>
          </p:txBody>
        </p:sp>
        <p:sp>
          <p:nvSpPr>
            <p:cNvPr id="27" name="Rectangle 31"/>
            <p:cNvSpPr>
              <a:spLocks noChangeArrowheads="1"/>
            </p:cNvSpPr>
            <p:nvPr/>
          </p:nvSpPr>
          <p:spPr bwMode="auto">
            <a:xfrm>
              <a:off x="5920647" y="4343400"/>
              <a:ext cx="1981200" cy="1143000"/>
            </a:xfrm>
            <a:prstGeom prst="rect">
              <a:avLst/>
            </a:prstGeom>
            <a:solidFill>
              <a:srgbClr val="3333CC">
                <a:lumMod val="20000"/>
                <a:lumOff val="80000"/>
              </a:srgbClr>
            </a:solidFill>
            <a:ln w="9360">
              <a:solidFill>
                <a:srgbClr val="000000"/>
              </a:solidFill>
              <a:miter lim="800000"/>
            </a:ln>
            <a:effectLst/>
          </p:spPr>
          <p:txBody>
            <a:bodyPr wrap="none" lIns="90360" tIns="44280" rIns="90360" bIns="44280" anchor="ctr"/>
            <a:lstStyle/>
            <a:p>
              <a:pPr algn="ctr" eaLnBrk="1" fontAlgn="auto" hangingPunct="1">
                <a:lnSpc>
                  <a:spcPct val="88000"/>
                </a:lnSpc>
                <a:spcBef>
                  <a:spcPts val="60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a:ln>
                    <a:noFill/>
                  </a:ln>
                  <a:solidFill>
                    <a:srgbClr val="000000"/>
                  </a:solidFill>
                  <a:effectLst/>
                  <a:uLnTx/>
                  <a:uFillTx/>
                  <a:latin typeface="Calibri" panose="020F0502020204030204" pitchFamily="34" charset="0"/>
                </a:rPr>
                <a:t>Text</a:t>
              </a: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ndParaRPr>
            </a:p>
          </p:txBody>
        </p:sp>
        <p:sp>
          <p:nvSpPr>
            <p:cNvPr id="28" name="Rectangle 32"/>
            <p:cNvSpPr>
              <a:spLocks noChangeArrowheads="1"/>
            </p:cNvSpPr>
            <p:nvPr/>
          </p:nvSpPr>
          <p:spPr bwMode="auto">
            <a:xfrm>
              <a:off x="5920647" y="3581400"/>
              <a:ext cx="1981200" cy="762000"/>
            </a:xfrm>
            <a:prstGeom prst="rect">
              <a:avLst/>
            </a:prstGeom>
            <a:solidFill>
              <a:srgbClr val="3333CC">
                <a:lumMod val="20000"/>
                <a:lumOff val="80000"/>
              </a:srgbClr>
            </a:solidFill>
            <a:ln w="9360">
              <a:solidFill>
                <a:srgbClr val="000000"/>
              </a:solidFill>
              <a:miter lim="800000"/>
            </a:ln>
            <a:effectLst/>
          </p:spPr>
          <p:txBody>
            <a:bodyPr wrap="none" lIns="90360" tIns="44280" rIns="90360" bIns="44280" anchor="ctr"/>
            <a:lstStyle/>
            <a:p>
              <a:pPr algn="ctr" eaLnBrk="1" fontAlgn="auto" hangingPunct="1">
                <a:lnSpc>
                  <a:spcPct val="88000"/>
                </a:lnSpc>
                <a:spcBef>
                  <a:spcPts val="60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a:ln>
                    <a:noFill/>
                  </a:ln>
                  <a:solidFill>
                    <a:srgbClr val="000000"/>
                  </a:solidFill>
                  <a:effectLst/>
                  <a:uLnTx/>
                  <a:uFillTx/>
                  <a:latin typeface="Calibri" panose="020F0502020204030204" pitchFamily="34" charset="0"/>
                </a:rPr>
                <a:t>Data</a:t>
              </a: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ndParaRPr>
            </a:p>
          </p:txBody>
        </p:sp>
        <p:sp>
          <p:nvSpPr>
            <p:cNvPr id="29" name="Rectangle 33"/>
            <p:cNvSpPr>
              <a:spLocks noChangeArrowheads="1"/>
            </p:cNvSpPr>
            <p:nvPr/>
          </p:nvSpPr>
          <p:spPr bwMode="auto">
            <a:xfrm>
              <a:off x="5920647" y="2286000"/>
              <a:ext cx="1981200" cy="533400"/>
            </a:xfrm>
            <a:prstGeom prst="rect">
              <a:avLst/>
            </a:prstGeom>
            <a:solidFill>
              <a:srgbClr val="3333CC">
                <a:lumMod val="20000"/>
                <a:lumOff val="80000"/>
              </a:srgbClr>
            </a:solidFill>
            <a:ln w="9360">
              <a:solidFill>
                <a:srgbClr val="000000"/>
              </a:solidFill>
              <a:miter lim="800000"/>
            </a:ln>
            <a:effectLst/>
          </p:spPr>
          <p:txBody>
            <a:bodyPr wrap="none" lIns="90360" tIns="44280" rIns="90360" bIns="44280" anchor="ctr"/>
            <a:lstStyle/>
            <a:p>
              <a:pPr algn="ctr" eaLnBrk="1" fontAlgn="auto" hangingPunct="1">
                <a:lnSpc>
                  <a:spcPct val="88000"/>
                </a:lnSpc>
                <a:spcBef>
                  <a:spcPts val="60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a:ln>
                    <a:noFill/>
                  </a:ln>
                  <a:solidFill>
                    <a:srgbClr val="000000"/>
                  </a:solidFill>
                  <a:effectLst/>
                  <a:uLnTx/>
                  <a:uFillTx/>
                  <a:latin typeface="Calibri" panose="020F0502020204030204" pitchFamily="34" charset="0"/>
                </a:rPr>
                <a:t>Shared libraries</a:t>
              </a: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ndParaRPr>
            </a:p>
          </p:txBody>
        </p:sp>
        <p:sp>
          <p:nvSpPr>
            <p:cNvPr id="30" name="Line 34"/>
            <p:cNvSpPr>
              <a:spLocks noChangeShapeType="1"/>
            </p:cNvSpPr>
            <p:nvPr/>
          </p:nvSpPr>
          <p:spPr bwMode="auto">
            <a:xfrm>
              <a:off x="5082447" y="1600200"/>
              <a:ext cx="838200" cy="685800"/>
            </a:xfrm>
            <a:prstGeom prst="line">
              <a:avLst/>
            </a:prstGeom>
            <a:noFill/>
            <a:ln w="9360">
              <a:solidFill>
                <a:srgbClr val="000000"/>
              </a:solidFill>
              <a:miter lim="800000"/>
              <a:tailEnd type="triangle" w="med" len="med"/>
            </a:ln>
            <a:effectLst/>
          </p:spPr>
          <p:txBody>
            <a:bodyPr/>
            <a:lstStyle/>
            <a:p>
              <a:pPr eaLnBrk="1" fontAlgn="auto" hangingPunct="1">
                <a:lnSpc>
                  <a:spcPct val="100000"/>
                </a:lnSpc>
                <a:spcBef>
                  <a:spcPts val="0"/>
                </a:spcBef>
                <a:spcAft>
                  <a:spcPts val="0"/>
                </a:spcAft>
                <a:buClrTx/>
                <a:buSzTx/>
                <a:buNone/>
                <a:defRPr/>
              </a:pPr>
              <a:endParaRPr kumimoji="0" lang="en-US" sz="1800" b="0" i="0" u="none" strike="noStrike" kern="0" cap="none" spc="0" normalizeH="0" baseline="0" noProof="0">
                <a:ln>
                  <a:noFill/>
                </a:ln>
                <a:solidFill>
                  <a:srgbClr val="000000"/>
                </a:solidFill>
                <a:effectLst/>
                <a:uLnTx/>
                <a:uFillTx/>
              </a:endParaRPr>
            </a:p>
          </p:txBody>
        </p:sp>
        <p:sp>
          <p:nvSpPr>
            <p:cNvPr id="31" name="Line 35"/>
            <p:cNvSpPr>
              <a:spLocks noChangeShapeType="1"/>
            </p:cNvSpPr>
            <p:nvPr/>
          </p:nvSpPr>
          <p:spPr bwMode="auto">
            <a:xfrm>
              <a:off x="5082447" y="1828800"/>
              <a:ext cx="838200" cy="990600"/>
            </a:xfrm>
            <a:prstGeom prst="line">
              <a:avLst/>
            </a:prstGeom>
            <a:noFill/>
            <a:ln w="9360">
              <a:solidFill>
                <a:srgbClr val="000000"/>
              </a:solidFill>
              <a:miter lim="800000"/>
              <a:tailEnd type="triangle" w="med" len="med"/>
            </a:ln>
            <a:effectLst/>
          </p:spPr>
          <p:txBody>
            <a:bodyPr/>
            <a:lstStyle/>
            <a:p>
              <a:pPr eaLnBrk="1" fontAlgn="auto" hangingPunct="1">
                <a:lnSpc>
                  <a:spcPct val="100000"/>
                </a:lnSpc>
                <a:spcBef>
                  <a:spcPts val="0"/>
                </a:spcBef>
                <a:spcAft>
                  <a:spcPts val="0"/>
                </a:spcAft>
                <a:buClrTx/>
                <a:buSzTx/>
                <a:buNone/>
                <a:defRPr/>
              </a:pPr>
              <a:endParaRPr kumimoji="0" lang="en-US" sz="1800" b="0" i="0" u="none" strike="noStrike" kern="0" cap="none" spc="0" normalizeH="0" baseline="0" noProof="0">
                <a:ln>
                  <a:noFill/>
                </a:ln>
                <a:solidFill>
                  <a:srgbClr val="000000"/>
                </a:solidFill>
                <a:effectLst/>
                <a:uLnTx/>
                <a:uFillTx/>
              </a:endParaRPr>
            </a:p>
          </p:txBody>
        </p:sp>
        <p:sp>
          <p:nvSpPr>
            <p:cNvPr id="32" name="Line 36"/>
            <p:cNvSpPr>
              <a:spLocks noChangeShapeType="1"/>
            </p:cNvSpPr>
            <p:nvPr/>
          </p:nvSpPr>
          <p:spPr bwMode="auto">
            <a:xfrm>
              <a:off x="5082447" y="3429000"/>
              <a:ext cx="838200" cy="152400"/>
            </a:xfrm>
            <a:prstGeom prst="line">
              <a:avLst/>
            </a:prstGeom>
            <a:noFill/>
            <a:ln w="9360">
              <a:solidFill>
                <a:srgbClr val="000000"/>
              </a:solidFill>
              <a:miter lim="800000"/>
              <a:tailEnd type="triangle" w="med" len="med"/>
            </a:ln>
            <a:effectLst/>
          </p:spPr>
          <p:txBody>
            <a:bodyPr/>
            <a:lstStyle/>
            <a:p>
              <a:pPr eaLnBrk="1" fontAlgn="auto" hangingPunct="1">
                <a:lnSpc>
                  <a:spcPct val="100000"/>
                </a:lnSpc>
                <a:spcBef>
                  <a:spcPts val="0"/>
                </a:spcBef>
                <a:spcAft>
                  <a:spcPts val="0"/>
                </a:spcAft>
                <a:buClrTx/>
                <a:buSzTx/>
                <a:buNone/>
                <a:defRPr/>
              </a:pPr>
              <a:endParaRPr kumimoji="0" lang="en-US" sz="1800" b="0" i="0" u="none" strike="noStrike" kern="0" cap="none" spc="0" normalizeH="0" baseline="0" noProof="0">
                <a:ln>
                  <a:noFill/>
                </a:ln>
                <a:solidFill>
                  <a:srgbClr val="000000"/>
                </a:solidFill>
                <a:effectLst/>
                <a:uLnTx/>
                <a:uFillTx/>
              </a:endParaRPr>
            </a:p>
          </p:txBody>
        </p:sp>
        <p:sp>
          <p:nvSpPr>
            <p:cNvPr id="33" name="Line 37"/>
            <p:cNvSpPr>
              <a:spLocks noChangeShapeType="1"/>
            </p:cNvSpPr>
            <p:nvPr/>
          </p:nvSpPr>
          <p:spPr bwMode="auto">
            <a:xfrm>
              <a:off x="5082447" y="3581400"/>
              <a:ext cx="838200" cy="762000"/>
            </a:xfrm>
            <a:prstGeom prst="line">
              <a:avLst/>
            </a:prstGeom>
            <a:noFill/>
            <a:ln w="9360">
              <a:solidFill>
                <a:srgbClr val="000000"/>
              </a:solidFill>
              <a:miter lim="800000"/>
              <a:tailEnd type="triangle" w="med" len="med"/>
            </a:ln>
            <a:effectLst/>
          </p:spPr>
          <p:txBody>
            <a:bodyPr/>
            <a:lstStyle/>
            <a:p>
              <a:pPr eaLnBrk="1" fontAlgn="auto" hangingPunct="1">
                <a:lnSpc>
                  <a:spcPct val="100000"/>
                </a:lnSpc>
                <a:spcBef>
                  <a:spcPts val="0"/>
                </a:spcBef>
                <a:spcAft>
                  <a:spcPts val="0"/>
                </a:spcAft>
                <a:buClrTx/>
                <a:buSzTx/>
                <a:buNone/>
                <a:defRPr/>
              </a:pPr>
              <a:endParaRPr kumimoji="0" lang="en-US" sz="1800" b="0" i="0" u="none" strike="noStrike" kern="0" cap="none" spc="0" normalizeH="0" baseline="0" noProof="0">
                <a:ln>
                  <a:noFill/>
                </a:ln>
                <a:solidFill>
                  <a:srgbClr val="000000"/>
                </a:solidFill>
                <a:effectLst/>
                <a:uLnTx/>
                <a:uFillTx/>
              </a:endParaRPr>
            </a:p>
          </p:txBody>
        </p:sp>
        <p:sp>
          <p:nvSpPr>
            <p:cNvPr id="34" name="Line 38"/>
            <p:cNvSpPr>
              <a:spLocks noChangeShapeType="1"/>
            </p:cNvSpPr>
            <p:nvPr/>
          </p:nvSpPr>
          <p:spPr bwMode="auto">
            <a:xfrm flipV="1">
              <a:off x="5082447" y="4343400"/>
              <a:ext cx="838200" cy="914400"/>
            </a:xfrm>
            <a:prstGeom prst="line">
              <a:avLst/>
            </a:prstGeom>
            <a:noFill/>
            <a:ln w="9360">
              <a:solidFill>
                <a:srgbClr val="000000"/>
              </a:solidFill>
              <a:miter lim="800000"/>
              <a:tailEnd type="triangle" w="med" len="med"/>
            </a:ln>
            <a:effectLst/>
          </p:spPr>
          <p:txBody>
            <a:bodyPr/>
            <a:lstStyle/>
            <a:p>
              <a:pPr eaLnBrk="1" fontAlgn="auto" hangingPunct="1">
                <a:lnSpc>
                  <a:spcPct val="100000"/>
                </a:lnSpc>
                <a:spcBef>
                  <a:spcPts val="0"/>
                </a:spcBef>
                <a:spcAft>
                  <a:spcPts val="0"/>
                </a:spcAft>
                <a:buClrTx/>
                <a:buSzTx/>
                <a:buNone/>
                <a:defRPr/>
              </a:pPr>
              <a:endParaRPr kumimoji="0" lang="en-US" sz="1800" b="0" i="0" u="none" strike="noStrike" kern="0" cap="none" spc="0" normalizeH="0" baseline="0" noProof="0">
                <a:ln>
                  <a:noFill/>
                </a:ln>
                <a:solidFill>
                  <a:srgbClr val="000000"/>
                </a:solidFill>
                <a:effectLst/>
                <a:uLnTx/>
                <a:uFillTx/>
              </a:endParaRPr>
            </a:p>
          </p:txBody>
        </p:sp>
        <p:sp>
          <p:nvSpPr>
            <p:cNvPr id="35" name="Line 39"/>
            <p:cNvSpPr>
              <a:spLocks noChangeShapeType="1"/>
            </p:cNvSpPr>
            <p:nvPr/>
          </p:nvSpPr>
          <p:spPr bwMode="auto">
            <a:xfrm>
              <a:off x="5082447" y="5486400"/>
              <a:ext cx="838200" cy="0"/>
            </a:xfrm>
            <a:prstGeom prst="line">
              <a:avLst/>
            </a:prstGeom>
            <a:noFill/>
            <a:ln w="9360">
              <a:solidFill>
                <a:srgbClr val="000000"/>
              </a:solidFill>
              <a:miter lim="800000"/>
              <a:tailEnd type="triangle" w="med" len="med"/>
            </a:ln>
            <a:effectLst/>
          </p:spPr>
          <p:txBody>
            <a:bodyPr/>
            <a:lstStyle/>
            <a:p>
              <a:pPr eaLnBrk="1" fontAlgn="auto" hangingPunct="1">
                <a:lnSpc>
                  <a:spcPct val="100000"/>
                </a:lnSpc>
                <a:spcBef>
                  <a:spcPts val="0"/>
                </a:spcBef>
                <a:spcAft>
                  <a:spcPts val="0"/>
                </a:spcAft>
                <a:buClrTx/>
                <a:buSzTx/>
                <a:buNone/>
                <a:defRPr/>
              </a:pPr>
              <a:endParaRPr kumimoji="0" lang="en-US" sz="1800" b="0" i="0" u="none" strike="noStrike" kern="0" cap="none" spc="0" normalizeH="0" baseline="0" noProof="0">
                <a:ln>
                  <a:noFill/>
                </a:ln>
                <a:solidFill>
                  <a:srgbClr val="000000"/>
                </a:solidFill>
                <a:effectLst/>
                <a:uLnTx/>
                <a:uFillTx/>
              </a:endParaRPr>
            </a:p>
          </p:txBody>
        </p:sp>
        <p:sp>
          <p:nvSpPr>
            <p:cNvPr id="36" name="Line 40"/>
            <p:cNvSpPr>
              <a:spLocks noChangeShapeType="1"/>
            </p:cNvSpPr>
            <p:nvPr/>
          </p:nvSpPr>
          <p:spPr bwMode="auto">
            <a:xfrm flipH="1">
              <a:off x="3785460" y="2743200"/>
              <a:ext cx="231775" cy="1588"/>
            </a:xfrm>
            <a:prstGeom prst="line">
              <a:avLst/>
            </a:prstGeom>
            <a:noFill/>
            <a:ln w="9360">
              <a:solidFill>
                <a:srgbClr val="000000"/>
              </a:solidFill>
              <a:miter lim="800000"/>
            </a:ln>
            <a:effectLst/>
          </p:spPr>
          <p:txBody>
            <a:bodyPr/>
            <a:lstStyle/>
            <a:p>
              <a:pPr eaLnBrk="1" fontAlgn="auto" hangingPunct="1">
                <a:lnSpc>
                  <a:spcPct val="100000"/>
                </a:lnSpc>
                <a:spcBef>
                  <a:spcPts val="0"/>
                </a:spcBef>
                <a:spcAft>
                  <a:spcPts val="0"/>
                </a:spcAft>
                <a:buClrTx/>
                <a:buSzTx/>
                <a:buNone/>
                <a:defRPr/>
              </a:pPr>
              <a:endParaRPr kumimoji="0" lang="en-US" sz="1800" b="0" i="0" u="none" strike="noStrike" kern="0" cap="none" spc="0" normalizeH="0" baseline="0" noProof="0">
                <a:ln>
                  <a:noFill/>
                </a:ln>
                <a:solidFill>
                  <a:srgbClr val="000000"/>
                </a:solidFill>
                <a:effectLst/>
                <a:uLnTx/>
                <a:uFillTx/>
              </a:endParaRPr>
            </a:p>
          </p:txBody>
        </p:sp>
        <p:sp>
          <p:nvSpPr>
            <p:cNvPr id="37" name="Line 41"/>
            <p:cNvSpPr>
              <a:spLocks noChangeShapeType="1"/>
            </p:cNvSpPr>
            <p:nvPr/>
          </p:nvSpPr>
          <p:spPr bwMode="auto">
            <a:xfrm>
              <a:off x="3787047" y="2743200"/>
              <a:ext cx="1588" cy="533400"/>
            </a:xfrm>
            <a:prstGeom prst="line">
              <a:avLst/>
            </a:prstGeom>
            <a:noFill/>
            <a:ln w="9360">
              <a:solidFill>
                <a:srgbClr val="000000"/>
              </a:solidFill>
              <a:miter lim="800000"/>
            </a:ln>
            <a:effectLst/>
          </p:spPr>
          <p:txBody>
            <a:bodyPr/>
            <a:lstStyle/>
            <a:p>
              <a:pPr eaLnBrk="1" fontAlgn="auto" hangingPunct="1">
                <a:lnSpc>
                  <a:spcPct val="100000"/>
                </a:lnSpc>
                <a:spcBef>
                  <a:spcPts val="0"/>
                </a:spcBef>
                <a:spcAft>
                  <a:spcPts val="0"/>
                </a:spcAft>
                <a:buClrTx/>
                <a:buSzTx/>
                <a:buNone/>
                <a:defRPr/>
              </a:pPr>
              <a:endParaRPr kumimoji="0" lang="en-US" sz="1800" b="0" i="0" u="none" strike="noStrike" kern="0" cap="none" spc="0" normalizeH="0" baseline="0" noProof="0">
                <a:ln>
                  <a:noFill/>
                </a:ln>
                <a:solidFill>
                  <a:srgbClr val="000000"/>
                </a:solidFill>
                <a:effectLst/>
                <a:uLnTx/>
                <a:uFillTx/>
              </a:endParaRPr>
            </a:p>
          </p:txBody>
        </p:sp>
        <p:sp>
          <p:nvSpPr>
            <p:cNvPr id="38" name="Line 42"/>
            <p:cNvSpPr>
              <a:spLocks noChangeShapeType="1"/>
            </p:cNvSpPr>
            <p:nvPr/>
          </p:nvSpPr>
          <p:spPr bwMode="auto">
            <a:xfrm>
              <a:off x="3787047" y="3276600"/>
              <a:ext cx="228600" cy="1588"/>
            </a:xfrm>
            <a:prstGeom prst="line">
              <a:avLst/>
            </a:prstGeom>
            <a:noFill/>
            <a:ln w="9360">
              <a:solidFill>
                <a:srgbClr val="000000"/>
              </a:solidFill>
              <a:miter lim="800000"/>
              <a:tailEnd type="triangle" w="med" len="med"/>
            </a:ln>
            <a:effectLst/>
          </p:spPr>
          <p:txBody>
            <a:bodyPr/>
            <a:lstStyle/>
            <a:p>
              <a:pPr eaLnBrk="1" fontAlgn="auto" hangingPunct="1">
                <a:lnSpc>
                  <a:spcPct val="100000"/>
                </a:lnSpc>
                <a:spcBef>
                  <a:spcPts val="0"/>
                </a:spcBef>
                <a:spcAft>
                  <a:spcPts val="0"/>
                </a:spcAft>
                <a:buClrTx/>
                <a:buSzTx/>
                <a:buNone/>
                <a:defRPr/>
              </a:pPr>
              <a:endParaRPr kumimoji="0" lang="en-US" sz="1800" b="0" i="0" u="none" strike="noStrike" kern="0" cap="none" spc="0" normalizeH="0" baseline="0" noProof="0">
                <a:ln>
                  <a:noFill/>
                </a:ln>
                <a:solidFill>
                  <a:srgbClr val="000000"/>
                </a:solidFill>
                <a:effectLst/>
                <a:uLnTx/>
                <a:uFillTx/>
              </a:endParaRPr>
            </a:p>
          </p:txBody>
        </p:sp>
        <p:sp>
          <p:nvSpPr>
            <p:cNvPr id="39" name="Line 43"/>
            <p:cNvSpPr>
              <a:spLocks noChangeShapeType="1"/>
            </p:cNvSpPr>
            <p:nvPr/>
          </p:nvSpPr>
          <p:spPr bwMode="auto">
            <a:xfrm flipH="1">
              <a:off x="3785460" y="4495800"/>
              <a:ext cx="231775" cy="1588"/>
            </a:xfrm>
            <a:prstGeom prst="line">
              <a:avLst/>
            </a:prstGeom>
            <a:noFill/>
            <a:ln w="9360">
              <a:solidFill>
                <a:srgbClr val="000000"/>
              </a:solidFill>
              <a:miter lim="800000"/>
            </a:ln>
            <a:effectLst/>
          </p:spPr>
          <p:txBody>
            <a:bodyPr/>
            <a:lstStyle/>
            <a:p>
              <a:pPr eaLnBrk="1" fontAlgn="auto" hangingPunct="1">
                <a:lnSpc>
                  <a:spcPct val="100000"/>
                </a:lnSpc>
                <a:spcBef>
                  <a:spcPts val="0"/>
                </a:spcBef>
                <a:spcAft>
                  <a:spcPts val="0"/>
                </a:spcAft>
                <a:buClrTx/>
                <a:buSzTx/>
                <a:buNone/>
                <a:defRPr/>
              </a:pPr>
              <a:endParaRPr kumimoji="0" lang="en-US" sz="1800" b="0" i="0" u="none" strike="noStrike" kern="0" cap="none" spc="0" normalizeH="0" baseline="0" noProof="0">
                <a:ln>
                  <a:noFill/>
                </a:ln>
                <a:solidFill>
                  <a:srgbClr val="000000"/>
                </a:solidFill>
                <a:effectLst/>
                <a:uLnTx/>
                <a:uFillTx/>
              </a:endParaRPr>
            </a:p>
          </p:txBody>
        </p:sp>
        <p:sp>
          <p:nvSpPr>
            <p:cNvPr id="40" name="Line 44"/>
            <p:cNvSpPr>
              <a:spLocks noChangeShapeType="1"/>
            </p:cNvSpPr>
            <p:nvPr/>
          </p:nvSpPr>
          <p:spPr bwMode="auto">
            <a:xfrm>
              <a:off x="3787047" y="4495800"/>
              <a:ext cx="1588" cy="609600"/>
            </a:xfrm>
            <a:prstGeom prst="line">
              <a:avLst/>
            </a:prstGeom>
            <a:noFill/>
            <a:ln w="9360">
              <a:solidFill>
                <a:srgbClr val="000000"/>
              </a:solidFill>
              <a:miter lim="800000"/>
            </a:ln>
            <a:effectLst/>
          </p:spPr>
          <p:txBody>
            <a:bodyPr/>
            <a:lstStyle/>
            <a:p>
              <a:pPr eaLnBrk="1" fontAlgn="auto" hangingPunct="1">
                <a:lnSpc>
                  <a:spcPct val="100000"/>
                </a:lnSpc>
                <a:spcBef>
                  <a:spcPts val="0"/>
                </a:spcBef>
                <a:spcAft>
                  <a:spcPts val="0"/>
                </a:spcAft>
                <a:buClrTx/>
                <a:buSzTx/>
                <a:buNone/>
                <a:defRPr/>
              </a:pPr>
              <a:endParaRPr kumimoji="0" lang="en-US" sz="1800" b="0" i="0" u="none" strike="noStrike" kern="0" cap="none" spc="0" normalizeH="0" baseline="0" noProof="0">
                <a:ln>
                  <a:noFill/>
                </a:ln>
                <a:solidFill>
                  <a:srgbClr val="000000"/>
                </a:solidFill>
                <a:effectLst/>
                <a:uLnTx/>
                <a:uFillTx/>
              </a:endParaRPr>
            </a:p>
          </p:txBody>
        </p:sp>
        <p:sp>
          <p:nvSpPr>
            <p:cNvPr id="41" name="Line 45"/>
            <p:cNvSpPr>
              <a:spLocks noChangeShapeType="1"/>
            </p:cNvSpPr>
            <p:nvPr/>
          </p:nvSpPr>
          <p:spPr bwMode="auto">
            <a:xfrm>
              <a:off x="3787047" y="5105400"/>
              <a:ext cx="228600" cy="1588"/>
            </a:xfrm>
            <a:prstGeom prst="line">
              <a:avLst/>
            </a:prstGeom>
            <a:noFill/>
            <a:ln w="9360">
              <a:solidFill>
                <a:srgbClr val="000000"/>
              </a:solidFill>
              <a:miter lim="800000"/>
              <a:tailEnd type="triangle" w="med" len="med"/>
            </a:ln>
            <a:effectLst/>
          </p:spPr>
          <p:txBody>
            <a:bodyPr/>
            <a:lstStyle/>
            <a:p>
              <a:pPr eaLnBrk="1" fontAlgn="auto" hangingPunct="1">
                <a:lnSpc>
                  <a:spcPct val="100000"/>
                </a:lnSpc>
                <a:spcBef>
                  <a:spcPts val="0"/>
                </a:spcBef>
                <a:spcAft>
                  <a:spcPts val="0"/>
                </a:spcAft>
                <a:buClrTx/>
                <a:buSzTx/>
                <a:buNone/>
                <a:defRPr/>
              </a:pPr>
              <a:endParaRPr kumimoji="0" lang="en-US" sz="1800" b="0" i="0" u="none" strike="noStrike" kern="0" cap="none" spc="0" normalizeH="0" baseline="0" noProof="0">
                <a:ln>
                  <a:noFill/>
                </a:ln>
                <a:solidFill>
                  <a:srgbClr val="000000"/>
                </a:solidFill>
                <a:effectLst/>
                <a:uLnTx/>
                <a:uFillTx/>
              </a:endParaRPr>
            </a:p>
          </p:txBody>
        </p:sp>
        <p:sp>
          <p:nvSpPr>
            <p:cNvPr id="42" name="Text Box 46"/>
            <p:cNvSpPr txBox="1">
              <a:spLocks noChangeArrowheads="1"/>
            </p:cNvSpPr>
            <p:nvPr/>
          </p:nvSpPr>
          <p:spPr bwMode="auto">
            <a:xfrm>
              <a:off x="7932010" y="5942013"/>
              <a:ext cx="281871"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latin typeface="Calibri" panose="020F0502020204030204" pitchFamily="34" charset="0"/>
                </a:rPr>
                <a:t>0</a:t>
              </a:r>
              <a:endParaRPr lang="en-GB" sz="1400" dirty="0">
                <a:solidFill>
                  <a:srgbClr val="000000"/>
                </a:solidFill>
                <a:latin typeface="Calibri" panose="020F0502020204030204" pitchFamily="34" charset="0"/>
              </a:endParaRPr>
            </a:p>
          </p:txBody>
        </p:sp>
        <p:sp>
          <p:nvSpPr>
            <p:cNvPr id="43" name="Rectangle 50"/>
            <p:cNvSpPr txBox="1">
              <a:spLocks noChangeArrowheads="1"/>
            </p:cNvSpPr>
            <p:nvPr/>
          </p:nvSpPr>
          <p:spPr bwMode="auto">
            <a:xfrm>
              <a:off x="358774" y="3429000"/>
              <a:ext cx="3197225" cy="2894013"/>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ts val="565"/>
                </a:spcBef>
                <a:spcAft>
                  <a:spcPct val="0"/>
                </a:spcAft>
                <a:buClr>
                  <a:srgbClr val="990000"/>
                </a:buClr>
                <a:buSzPct val="60000"/>
                <a:buNone/>
                <a:tabLst>
                  <a:tab pos="669925" algn="l"/>
                  <a:tab pos="1584325" algn="l"/>
                  <a:tab pos="2498725" algn="l"/>
                  <a:tab pos="3413125" algn="l"/>
                  <a:tab pos="4327525" algn="l"/>
                  <a:tab pos="5241925" algn="l"/>
                  <a:tab pos="6156325" algn="l"/>
                  <a:tab pos="7070725" algn="l"/>
                  <a:tab pos="7985125" algn="l"/>
                  <a:tab pos="8899525" algn="l"/>
                  <a:tab pos="9813925" algn="l"/>
                </a:tabLst>
                <a:defRPr/>
              </a:pPr>
              <a:r>
                <a:rPr kumimoji="0" lang="en-GB" sz="2200" b="1" i="0" u="none" strike="noStrike" kern="0" cap="none" spc="0" normalizeH="0" baseline="0" noProof="0" dirty="0" err="1">
                  <a:ln>
                    <a:noFill/>
                  </a:ln>
                  <a:solidFill>
                    <a:srgbClr val="000000"/>
                  </a:solidFill>
                  <a:effectLst/>
                  <a:uLnTx/>
                  <a:uFillTx/>
                  <a:latin typeface="Calibri" panose="020F0502020204030204" pitchFamily="34" charset="0"/>
                  <a:ea typeface="+mn-ea"/>
                  <a:cs typeface="+mn-cs"/>
                </a:rPr>
                <a:t>pgd</a:t>
              </a:r>
              <a:r>
                <a:rPr kumimoji="0" lang="en-GB" sz="2200" b="1"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 </a:t>
              </a:r>
              <a:endParaRPr kumimoji="0" lang="en-GB" sz="2200" b="1" i="0" u="none" strike="noStrike" kern="0" cap="none" spc="0" normalizeH="0" baseline="0" noProof="0" dirty="0">
                <a:ln>
                  <a:noFill/>
                </a:ln>
                <a:solidFill>
                  <a:srgbClr val="000000"/>
                </a:solidFill>
                <a:effectLst/>
                <a:uLnTx/>
                <a:uFillTx/>
                <a:latin typeface="Calibri" panose="020F0502020204030204" pitchFamily="34" charset="0"/>
                <a:ea typeface="+mn-ea"/>
                <a:cs typeface="+mn-cs"/>
              </a:endParaRPr>
            </a:p>
            <a:p>
              <a:pPr marL="347980" marR="0" lvl="1" indent="0" algn="l" defTabSz="914400" rtl="0" eaLnBrk="1" fontAlgn="base" latinLnBrk="0" hangingPunct="1">
                <a:lnSpc>
                  <a:spcPct val="100000"/>
                </a:lnSpc>
                <a:spcBef>
                  <a:spcPts val="200"/>
                </a:spcBef>
                <a:spcAft>
                  <a:spcPct val="0"/>
                </a:spcAft>
                <a:buClr>
                  <a:srgbClr val="990000"/>
                </a:buClr>
                <a:buSzPct val="110000"/>
                <a:buNone/>
                <a:tabLst>
                  <a:tab pos="669925" algn="l"/>
                  <a:tab pos="1584325" algn="l"/>
                  <a:tab pos="2498725" algn="l"/>
                  <a:tab pos="3413125" algn="l"/>
                  <a:tab pos="4327525" algn="l"/>
                  <a:tab pos="5241925" algn="l"/>
                  <a:tab pos="6156325" algn="l"/>
                  <a:tab pos="7070725" algn="l"/>
                  <a:tab pos="7985125" algn="l"/>
                  <a:tab pos="8899525" algn="l"/>
                  <a:tab pos="9813925" algn="l"/>
                </a:tabLst>
                <a:defRPr/>
              </a:pPr>
              <a:r>
                <a:rPr kumimoji="0" lang="en-GB" sz="1600" b="0" i="0" u="none" strike="noStrike" kern="0" cap="none" spc="0" normalizeH="0" baseline="0" noProof="0" dirty="0">
                  <a:ln>
                    <a:noFill/>
                  </a:ln>
                  <a:solidFill>
                    <a:srgbClr val="000000"/>
                  </a:solidFill>
                  <a:effectLst/>
                  <a:uLnTx/>
                  <a:uFillTx/>
                  <a:latin typeface="Calibri" panose="020F0502020204030204" pitchFamily="34" charset="0"/>
                </a:rPr>
                <a:t>Page global directory address</a:t>
              </a: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ndParaRPr>
            </a:p>
            <a:p>
              <a:pPr marL="347980" marR="0" lvl="1" indent="0" algn="l" defTabSz="914400" rtl="0" eaLnBrk="1" fontAlgn="base" latinLnBrk="0" hangingPunct="1">
                <a:lnSpc>
                  <a:spcPct val="100000"/>
                </a:lnSpc>
                <a:spcBef>
                  <a:spcPts val="200"/>
                </a:spcBef>
                <a:spcAft>
                  <a:spcPct val="0"/>
                </a:spcAft>
                <a:buClr>
                  <a:srgbClr val="990000"/>
                </a:buClr>
                <a:buSzPct val="110000"/>
                <a:buNone/>
                <a:tabLst>
                  <a:tab pos="669925" algn="l"/>
                  <a:tab pos="1584325" algn="l"/>
                  <a:tab pos="2498725" algn="l"/>
                  <a:tab pos="3413125" algn="l"/>
                  <a:tab pos="4327525" algn="l"/>
                  <a:tab pos="5241925" algn="l"/>
                  <a:tab pos="6156325" algn="l"/>
                  <a:tab pos="7070725" algn="l"/>
                  <a:tab pos="7985125" algn="l"/>
                  <a:tab pos="8899525" algn="l"/>
                  <a:tab pos="9813925" algn="l"/>
                </a:tabLst>
                <a:defRPr/>
              </a:pPr>
              <a:r>
                <a:rPr kumimoji="0" lang="en-GB" sz="1600" b="0" i="0" u="none" strike="noStrike" kern="0" cap="none" spc="0" normalizeH="0" baseline="0" noProof="0" dirty="0">
                  <a:ln>
                    <a:noFill/>
                  </a:ln>
                  <a:solidFill>
                    <a:srgbClr val="000000"/>
                  </a:solidFill>
                  <a:effectLst/>
                  <a:uLnTx/>
                  <a:uFillTx/>
                  <a:latin typeface="Calibri" panose="020F0502020204030204" pitchFamily="34" charset="0"/>
                </a:rPr>
                <a:t>Points to L1 page table</a:t>
              </a: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ndParaRPr>
            </a:p>
            <a:p>
              <a:pPr marL="0" marR="0" lvl="0" indent="0" algn="l" defTabSz="914400" rtl="0" eaLnBrk="1" fontAlgn="base" latinLnBrk="0" hangingPunct="1">
                <a:lnSpc>
                  <a:spcPct val="100000"/>
                </a:lnSpc>
                <a:spcBef>
                  <a:spcPts val="565"/>
                </a:spcBef>
                <a:spcAft>
                  <a:spcPct val="0"/>
                </a:spcAft>
                <a:buClr>
                  <a:srgbClr val="990000"/>
                </a:buClr>
                <a:buSzPct val="60000"/>
                <a:buNone/>
                <a:tabLst>
                  <a:tab pos="669925" algn="l"/>
                  <a:tab pos="1584325" algn="l"/>
                  <a:tab pos="2498725" algn="l"/>
                  <a:tab pos="3413125" algn="l"/>
                  <a:tab pos="4327525" algn="l"/>
                  <a:tab pos="5241925" algn="l"/>
                  <a:tab pos="6156325" algn="l"/>
                  <a:tab pos="7070725" algn="l"/>
                  <a:tab pos="7985125" algn="l"/>
                  <a:tab pos="8899525" algn="l"/>
                  <a:tab pos="9813925" algn="l"/>
                </a:tabLst>
                <a:defRPr/>
              </a:pPr>
              <a:r>
                <a:rPr kumimoji="0" lang="en-GB" sz="2200" b="1" i="0" u="none" strike="noStrike" kern="0" cap="none" spc="0" normalizeH="0" baseline="0" noProof="0" dirty="0" err="1">
                  <a:ln>
                    <a:noFill/>
                  </a:ln>
                  <a:solidFill>
                    <a:srgbClr val="000000"/>
                  </a:solidFill>
                  <a:effectLst/>
                  <a:uLnTx/>
                  <a:uFillTx/>
                  <a:latin typeface="Calibri" panose="020F0502020204030204" pitchFamily="34" charset="0"/>
                  <a:ea typeface="+mn-ea"/>
                  <a:cs typeface="+mn-cs"/>
                </a:rPr>
                <a:t>vm_prot</a:t>
              </a:r>
              <a:r>
                <a:rPr kumimoji="0" lang="en-GB" sz="2200" b="1"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n-GB" sz="2200" b="1" i="0" u="none" strike="noStrike" kern="0" cap="none" spc="0" normalizeH="0" baseline="0" noProof="0" dirty="0">
                <a:ln>
                  <a:noFill/>
                </a:ln>
                <a:solidFill>
                  <a:srgbClr val="000000"/>
                </a:solidFill>
                <a:effectLst/>
                <a:uLnTx/>
                <a:uFillTx/>
                <a:latin typeface="Calibri" panose="020F0502020204030204" pitchFamily="34" charset="0"/>
                <a:ea typeface="+mn-ea"/>
                <a:cs typeface="+mn-cs"/>
              </a:endParaRPr>
            </a:p>
            <a:p>
              <a:pPr marL="347980" marR="0" lvl="1" indent="0" algn="l" defTabSz="914400" rtl="0" eaLnBrk="1" fontAlgn="base" latinLnBrk="0" hangingPunct="1">
                <a:lnSpc>
                  <a:spcPct val="100000"/>
                </a:lnSpc>
                <a:spcBef>
                  <a:spcPts val="200"/>
                </a:spcBef>
                <a:spcAft>
                  <a:spcPct val="0"/>
                </a:spcAft>
                <a:buClr>
                  <a:srgbClr val="990000"/>
                </a:buClr>
                <a:buSzPct val="110000"/>
                <a:buNone/>
                <a:tabLst>
                  <a:tab pos="669925" algn="l"/>
                  <a:tab pos="1584325" algn="l"/>
                  <a:tab pos="2498725" algn="l"/>
                  <a:tab pos="3413125" algn="l"/>
                  <a:tab pos="4327525" algn="l"/>
                  <a:tab pos="5241925" algn="l"/>
                  <a:tab pos="6156325" algn="l"/>
                  <a:tab pos="7070725" algn="l"/>
                  <a:tab pos="7985125" algn="l"/>
                  <a:tab pos="8899525" algn="l"/>
                  <a:tab pos="9813925" algn="l"/>
                </a:tabLst>
                <a:defRPr/>
              </a:pPr>
              <a:r>
                <a:rPr kumimoji="0" lang="en-GB" sz="1600" b="0" i="0" u="none" strike="noStrike" kern="0" cap="none" spc="0" normalizeH="0" baseline="0" noProof="0" dirty="0">
                  <a:ln>
                    <a:noFill/>
                  </a:ln>
                  <a:solidFill>
                    <a:srgbClr val="000000"/>
                  </a:solidFill>
                  <a:effectLst/>
                  <a:uLnTx/>
                  <a:uFillTx/>
                  <a:latin typeface="Calibri" panose="020F0502020204030204" pitchFamily="34" charset="0"/>
                </a:rPr>
                <a:t>Read/write permissions for </a:t>
              </a:r>
              <a:br>
                <a:rPr kumimoji="0" lang="en-GB" sz="1600" b="0" i="0" u="none" strike="noStrike" kern="0" cap="none" spc="0" normalizeH="0" baseline="0" noProof="0" dirty="0">
                  <a:ln>
                    <a:noFill/>
                  </a:ln>
                  <a:solidFill>
                    <a:srgbClr val="000000"/>
                  </a:solidFill>
                  <a:effectLst/>
                  <a:uLnTx/>
                  <a:uFillTx/>
                  <a:latin typeface="Calibri" panose="020F0502020204030204" pitchFamily="34" charset="0"/>
                </a:rPr>
              </a:br>
              <a:r>
                <a:rPr kumimoji="0" lang="en-GB" sz="1600" b="0" i="0" u="none" strike="noStrike" kern="0" cap="none" spc="0" normalizeH="0" baseline="0" noProof="0" dirty="0">
                  <a:ln>
                    <a:noFill/>
                  </a:ln>
                  <a:solidFill>
                    <a:srgbClr val="000000"/>
                  </a:solidFill>
                  <a:effectLst/>
                  <a:uLnTx/>
                  <a:uFillTx/>
                  <a:latin typeface="Calibri" panose="020F0502020204030204" pitchFamily="34" charset="0"/>
                </a:rPr>
                <a:t>this area</a:t>
              </a: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ndParaRPr>
            </a:p>
            <a:p>
              <a:pPr marL="0" marR="0" lvl="0" indent="0" algn="l" defTabSz="914400" rtl="0" eaLnBrk="1" fontAlgn="base" latinLnBrk="0" hangingPunct="1">
                <a:lnSpc>
                  <a:spcPct val="100000"/>
                </a:lnSpc>
                <a:spcBef>
                  <a:spcPts val="565"/>
                </a:spcBef>
                <a:spcAft>
                  <a:spcPct val="0"/>
                </a:spcAft>
                <a:buClr>
                  <a:srgbClr val="990000"/>
                </a:buClr>
                <a:buSzPct val="60000"/>
                <a:buNone/>
                <a:tabLst>
                  <a:tab pos="669925" algn="l"/>
                  <a:tab pos="1584325" algn="l"/>
                  <a:tab pos="2498725" algn="l"/>
                  <a:tab pos="3413125" algn="l"/>
                  <a:tab pos="4327525" algn="l"/>
                  <a:tab pos="5241925" algn="l"/>
                  <a:tab pos="6156325" algn="l"/>
                  <a:tab pos="7070725" algn="l"/>
                  <a:tab pos="7985125" algn="l"/>
                  <a:tab pos="8899525" algn="l"/>
                  <a:tab pos="9813925" algn="l"/>
                </a:tabLst>
                <a:defRPr/>
              </a:pPr>
              <a:r>
                <a:rPr kumimoji="0" lang="en-GB" sz="2200" b="1" i="0" u="none" strike="noStrike" kern="0" cap="none" spc="0" normalizeH="0" baseline="0" noProof="0" dirty="0" err="1">
                  <a:ln>
                    <a:noFill/>
                  </a:ln>
                  <a:solidFill>
                    <a:srgbClr val="000000"/>
                  </a:solidFill>
                  <a:effectLst/>
                  <a:uLnTx/>
                  <a:uFillTx/>
                  <a:latin typeface="Calibri" panose="020F0502020204030204" pitchFamily="34" charset="0"/>
                  <a:ea typeface="+mn-ea"/>
                  <a:cs typeface="+mn-cs"/>
                </a:rPr>
                <a:t>vm_flags</a:t>
              </a:r>
              <a:endParaRPr kumimoji="0" lang="en-GB" sz="2200" b="1" i="0" u="none" strike="noStrike" kern="0" cap="none" spc="0" normalizeH="0" baseline="0" noProof="0" dirty="0">
                <a:ln>
                  <a:noFill/>
                </a:ln>
                <a:solidFill>
                  <a:srgbClr val="000000"/>
                </a:solidFill>
                <a:effectLst/>
                <a:uLnTx/>
                <a:uFillTx/>
                <a:latin typeface="Calibri" panose="020F0502020204030204" pitchFamily="34" charset="0"/>
                <a:ea typeface="+mn-ea"/>
                <a:cs typeface="+mn-cs"/>
              </a:endParaRPr>
            </a:p>
            <a:p>
              <a:pPr marL="347980" marR="0" lvl="1" indent="0" algn="l" defTabSz="914400" rtl="0" eaLnBrk="1" fontAlgn="base" latinLnBrk="0" hangingPunct="1">
                <a:lnSpc>
                  <a:spcPct val="100000"/>
                </a:lnSpc>
                <a:spcBef>
                  <a:spcPts val="200"/>
                </a:spcBef>
                <a:spcAft>
                  <a:spcPct val="0"/>
                </a:spcAft>
                <a:buClr>
                  <a:srgbClr val="990000"/>
                </a:buClr>
                <a:buSzPct val="110000"/>
                <a:buNone/>
                <a:tabLst>
                  <a:tab pos="669925" algn="l"/>
                  <a:tab pos="1584325" algn="l"/>
                  <a:tab pos="2498725" algn="l"/>
                  <a:tab pos="3413125" algn="l"/>
                  <a:tab pos="4327525" algn="l"/>
                  <a:tab pos="5241925" algn="l"/>
                  <a:tab pos="6156325" algn="l"/>
                  <a:tab pos="7070725" algn="l"/>
                  <a:tab pos="7985125" algn="l"/>
                  <a:tab pos="8899525" algn="l"/>
                  <a:tab pos="9813925" algn="l"/>
                </a:tabLst>
                <a:defRPr/>
              </a:pPr>
              <a:r>
                <a:rPr kumimoji="0" lang="en-GB" sz="1600" b="0" i="0" u="none" strike="noStrike" kern="0" cap="none" spc="0" normalizeH="0" baseline="0" noProof="0" dirty="0">
                  <a:ln>
                    <a:noFill/>
                  </a:ln>
                  <a:solidFill>
                    <a:srgbClr val="000000"/>
                  </a:solidFill>
                  <a:effectLst/>
                  <a:uLnTx/>
                  <a:uFillTx/>
                  <a:latin typeface="Calibri" panose="020F0502020204030204" pitchFamily="34" charset="0"/>
                </a:rPr>
                <a:t>Pages </a:t>
              </a:r>
              <a:r>
                <a:rPr kumimoji="0" lang="en-GB" sz="1600" b="1" i="0" u="none" strike="noStrike" kern="0" cap="none" spc="0" normalizeH="0" baseline="0" noProof="0" dirty="0">
                  <a:ln>
                    <a:noFill/>
                  </a:ln>
                  <a:solidFill>
                    <a:srgbClr val="000000"/>
                  </a:solidFill>
                  <a:effectLst/>
                  <a:uLnTx/>
                  <a:uFillTx/>
                  <a:latin typeface="Calibri" panose="020F0502020204030204" pitchFamily="34" charset="0"/>
                </a:rPr>
                <a:t>shared</a:t>
              </a:r>
              <a:r>
                <a:rPr kumimoji="0" lang="en-GB" sz="1600" b="0" i="0" u="none" strike="noStrike" kern="0" cap="none" spc="0" normalizeH="0" baseline="0" noProof="0" dirty="0">
                  <a:ln>
                    <a:noFill/>
                  </a:ln>
                  <a:solidFill>
                    <a:srgbClr val="000000"/>
                  </a:solidFill>
                  <a:effectLst/>
                  <a:uLnTx/>
                  <a:uFillTx/>
                  <a:latin typeface="Calibri" panose="020F0502020204030204" pitchFamily="34" charset="0"/>
                </a:rPr>
                <a:t> with other processes or </a:t>
              </a:r>
              <a:r>
                <a:rPr kumimoji="0" lang="en-GB" sz="1600" b="1" i="0" u="none" strike="noStrike" kern="0" cap="none" spc="0" normalizeH="0" baseline="0" noProof="0" dirty="0">
                  <a:ln>
                    <a:noFill/>
                  </a:ln>
                  <a:solidFill>
                    <a:srgbClr val="000000"/>
                  </a:solidFill>
                  <a:effectLst/>
                  <a:uLnTx/>
                  <a:uFillTx/>
                  <a:latin typeface="Calibri" panose="020F0502020204030204" pitchFamily="34" charset="0"/>
                </a:rPr>
                <a:t>private</a:t>
              </a:r>
              <a:r>
                <a:rPr kumimoji="0" lang="en-GB" sz="1600" b="0" i="0" u="none" strike="noStrike" kern="0" cap="none" spc="0" normalizeH="0" baseline="0" noProof="0" dirty="0">
                  <a:ln>
                    <a:noFill/>
                  </a:ln>
                  <a:solidFill>
                    <a:srgbClr val="000000"/>
                  </a:solidFill>
                  <a:effectLst/>
                  <a:uLnTx/>
                  <a:uFillTx/>
                  <a:latin typeface="Calibri" panose="020F0502020204030204" pitchFamily="34" charset="0"/>
                </a:rPr>
                <a:t> to this process</a:t>
              </a: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ndParaRPr>
            </a:p>
          </p:txBody>
        </p:sp>
        <p:sp>
          <p:nvSpPr>
            <p:cNvPr id="44" name="Rectangle 51"/>
            <p:cNvSpPr>
              <a:spLocks noChangeArrowheads="1"/>
            </p:cNvSpPr>
            <p:nvPr/>
          </p:nvSpPr>
          <p:spPr bwMode="auto">
            <a:xfrm>
              <a:off x="4015647" y="2133600"/>
              <a:ext cx="1066800" cy="228600"/>
            </a:xfrm>
            <a:prstGeom prst="rect">
              <a:avLst/>
            </a:prstGeom>
            <a:solidFill>
              <a:srgbClr val="808080">
                <a:lumMod val="20000"/>
                <a:lumOff val="80000"/>
              </a:srgbClr>
            </a:solidFill>
            <a:ln w="9360">
              <a:solidFill>
                <a:srgbClr val="000000"/>
              </a:solidFill>
              <a:miter lim="800000"/>
            </a:ln>
            <a:effectLst/>
          </p:spPr>
          <p:txBody>
            <a:bodyPr wrap="none" lIns="90360" tIns="44280" rIns="90360" bIns="44280" anchor="ctr"/>
            <a:lstStyle/>
            <a:p>
              <a:pPr algn="ctr" eaLnBrk="1" fontAlgn="auto" hangingPunct="1">
                <a:lnSpc>
                  <a:spcPct val="88000"/>
                </a:lnSpc>
                <a:spcBef>
                  <a:spcPts val="60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err="1">
                  <a:ln>
                    <a:noFill/>
                  </a:ln>
                  <a:solidFill>
                    <a:srgbClr val="000000"/>
                  </a:solidFill>
                  <a:effectLst/>
                  <a:uLnTx/>
                  <a:uFillTx/>
                  <a:latin typeface="Calibri" panose="020F0502020204030204" pitchFamily="34" charset="0"/>
                </a:rPr>
                <a:t>vm_flags</a:t>
              </a: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ndParaRPr>
            </a:p>
          </p:txBody>
        </p:sp>
        <p:sp>
          <p:nvSpPr>
            <p:cNvPr id="45" name="Rectangle 52"/>
            <p:cNvSpPr>
              <a:spLocks noChangeArrowheads="1"/>
            </p:cNvSpPr>
            <p:nvPr/>
          </p:nvSpPr>
          <p:spPr bwMode="auto">
            <a:xfrm>
              <a:off x="4015647" y="3962400"/>
              <a:ext cx="1066800" cy="228600"/>
            </a:xfrm>
            <a:prstGeom prst="rect">
              <a:avLst/>
            </a:prstGeom>
            <a:solidFill>
              <a:srgbClr val="808080">
                <a:lumMod val="20000"/>
                <a:lumOff val="80000"/>
              </a:srgbClr>
            </a:solidFill>
            <a:ln w="9360">
              <a:solidFill>
                <a:srgbClr val="000000"/>
              </a:solidFill>
              <a:miter lim="800000"/>
            </a:ln>
            <a:effectLst/>
          </p:spPr>
          <p:txBody>
            <a:bodyPr wrap="none" lIns="90360" tIns="44280" rIns="90360" bIns="44280" anchor="ctr"/>
            <a:lstStyle/>
            <a:p>
              <a:pPr algn="ctr" eaLnBrk="1" fontAlgn="auto" hangingPunct="1">
                <a:lnSpc>
                  <a:spcPct val="88000"/>
                </a:lnSpc>
                <a:spcBef>
                  <a:spcPts val="60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err="1">
                  <a:ln>
                    <a:noFill/>
                  </a:ln>
                  <a:solidFill>
                    <a:srgbClr val="000000"/>
                  </a:solidFill>
                  <a:effectLst/>
                  <a:uLnTx/>
                  <a:uFillTx/>
                  <a:latin typeface="Calibri" panose="020F0502020204030204" pitchFamily="34" charset="0"/>
                </a:rPr>
                <a:t>vm_flags</a:t>
              </a: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ndParaRPr>
            </a:p>
          </p:txBody>
        </p:sp>
        <p:sp>
          <p:nvSpPr>
            <p:cNvPr id="46" name="Rectangle 53"/>
            <p:cNvSpPr>
              <a:spLocks noChangeArrowheads="1"/>
            </p:cNvSpPr>
            <p:nvPr/>
          </p:nvSpPr>
          <p:spPr bwMode="auto">
            <a:xfrm>
              <a:off x="4015647" y="5791200"/>
              <a:ext cx="1066800" cy="228600"/>
            </a:xfrm>
            <a:prstGeom prst="rect">
              <a:avLst/>
            </a:prstGeom>
            <a:solidFill>
              <a:srgbClr val="808080">
                <a:lumMod val="20000"/>
                <a:lumOff val="80000"/>
              </a:srgbClr>
            </a:solidFill>
            <a:ln w="9360">
              <a:solidFill>
                <a:srgbClr val="000000"/>
              </a:solidFill>
              <a:miter lim="800000"/>
            </a:ln>
            <a:effectLst/>
          </p:spPr>
          <p:txBody>
            <a:bodyPr wrap="none" lIns="90360" tIns="44280" rIns="90360" bIns="44280" anchor="ctr"/>
            <a:lstStyle/>
            <a:p>
              <a:pPr algn="ctr" eaLnBrk="1" fontAlgn="auto" hangingPunct="1">
                <a:lnSpc>
                  <a:spcPct val="88000"/>
                </a:lnSpc>
                <a:spcBef>
                  <a:spcPts val="60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err="1">
                  <a:ln>
                    <a:noFill/>
                  </a:ln>
                  <a:solidFill>
                    <a:srgbClr val="000000"/>
                  </a:solidFill>
                  <a:effectLst/>
                  <a:uLnTx/>
                  <a:uFillTx/>
                  <a:latin typeface="Calibri" panose="020F0502020204030204" pitchFamily="34" charset="0"/>
                </a:rPr>
                <a:t>vm_flags</a:t>
              </a: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ndParaRPr>
            </a:p>
          </p:txBody>
        </p:sp>
        <p:cxnSp>
          <p:nvCxnSpPr>
            <p:cNvPr id="47" name="Elbow Connector 62"/>
            <p:cNvCxnSpPr>
              <a:stCxn id="11" idx="3"/>
            </p:cNvCxnSpPr>
            <p:nvPr/>
          </p:nvCxnSpPr>
          <p:spPr bwMode="auto">
            <a:xfrm flipV="1">
              <a:off x="3253647" y="1447800"/>
              <a:ext cx="758952" cy="876300"/>
            </a:xfrm>
            <a:prstGeom prst="bentConnector3">
              <a:avLst>
                <a:gd name="adj1" fmla="val 50000"/>
              </a:avLst>
            </a:prstGeom>
            <a:noFill/>
            <a:ln w="9360">
              <a:solidFill>
                <a:srgbClr val="000000"/>
              </a:solidFill>
              <a:miter lim="800000"/>
              <a:tailEnd type="triangle" w="med" len="med"/>
            </a:ln>
            <a:effectLst/>
          </p:spPr>
        </p:cxnSp>
        <p:cxnSp>
          <p:nvCxnSpPr>
            <p:cNvPr id="48" name="Straight Arrow Connector 65"/>
            <p:cNvCxnSpPr>
              <a:stCxn id="10" idx="3"/>
            </p:cNvCxnSpPr>
            <p:nvPr/>
          </p:nvCxnSpPr>
          <p:spPr bwMode="auto">
            <a:xfrm flipV="1">
              <a:off x="1424847" y="1752600"/>
              <a:ext cx="762000" cy="114300"/>
            </a:xfrm>
            <a:prstGeom prst="straightConnector1">
              <a:avLst/>
            </a:prstGeom>
            <a:noFill/>
            <a:ln w="9360">
              <a:solidFill>
                <a:srgbClr val="000000"/>
              </a:solidFill>
              <a:miter lim="800000"/>
              <a:tailEnd type="triangle" w="med" len="med"/>
            </a:ln>
            <a:effectLst/>
          </p:spPr>
        </p:cxnSp>
        <p:sp>
          <p:nvSpPr>
            <p:cNvPr id="49" name="Rectangle 27"/>
            <p:cNvSpPr>
              <a:spLocks noChangeArrowheads="1"/>
            </p:cNvSpPr>
            <p:nvPr/>
          </p:nvSpPr>
          <p:spPr bwMode="auto">
            <a:xfrm>
              <a:off x="4012599" y="4417337"/>
              <a:ext cx="1066800" cy="228600"/>
            </a:xfrm>
            <a:prstGeom prst="rect">
              <a:avLst/>
            </a:prstGeom>
            <a:solidFill>
              <a:srgbClr val="808080">
                <a:lumMod val="20000"/>
                <a:lumOff val="80000"/>
              </a:srgbClr>
            </a:solidFill>
            <a:ln w="9360">
              <a:solidFill>
                <a:srgbClr val="000000"/>
              </a:solidFill>
              <a:miter lim="800000"/>
            </a:ln>
            <a:effectLst/>
          </p:spPr>
          <p:txBody>
            <a:bodyPr wrap="none" lIns="90360" tIns="44280" rIns="90360" bIns="44280" anchor="ctr"/>
            <a:lstStyle/>
            <a:p>
              <a:pPr algn="ctr" eaLnBrk="1" fontAlgn="auto" hangingPunct="1">
                <a:lnSpc>
                  <a:spcPct val="88000"/>
                </a:lnSpc>
                <a:spcBef>
                  <a:spcPts val="60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err="1">
                  <a:ln>
                    <a:noFill/>
                  </a:ln>
                  <a:solidFill>
                    <a:srgbClr val="000000"/>
                  </a:solidFill>
                  <a:effectLst/>
                  <a:uLnTx/>
                  <a:uFillTx/>
                  <a:latin typeface="Calibri" panose="020F0502020204030204" pitchFamily="34" charset="0"/>
                </a:rPr>
                <a:t>vm_next</a:t>
              </a: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ndParaRPr>
            </a:p>
          </p:txBody>
        </p:sp>
        <p:sp>
          <p:nvSpPr>
            <p:cNvPr id="50" name="Rectangle 27"/>
            <p:cNvSpPr>
              <a:spLocks noChangeArrowheads="1"/>
            </p:cNvSpPr>
            <p:nvPr/>
          </p:nvSpPr>
          <p:spPr bwMode="auto">
            <a:xfrm>
              <a:off x="4012599" y="2588537"/>
              <a:ext cx="1066800" cy="228600"/>
            </a:xfrm>
            <a:prstGeom prst="rect">
              <a:avLst/>
            </a:prstGeom>
            <a:solidFill>
              <a:srgbClr val="808080">
                <a:lumMod val="20000"/>
                <a:lumOff val="80000"/>
              </a:srgbClr>
            </a:solidFill>
            <a:ln w="9360">
              <a:solidFill>
                <a:srgbClr val="000000"/>
              </a:solidFill>
              <a:miter lim="800000"/>
            </a:ln>
            <a:effectLst/>
          </p:spPr>
          <p:txBody>
            <a:bodyPr wrap="none" lIns="90360" tIns="44280" rIns="90360" bIns="44280" anchor="ctr"/>
            <a:lstStyle/>
            <a:p>
              <a:pPr algn="ctr" eaLnBrk="1" fontAlgn="auto" hangingPunct="1">
                <a:lnSpc>
                  <a:spcPct val="88000"/>
                </a:lnSpc>
                <a:spcBef>
                  <a:spcPts val="60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err="1">
                  <a:ln>
                    <a:noFill/>
                  </a:ln>
                  <a:solidFill>
                    <a:srgbClr val="000000"/>
                  </a:solidFill>
                  <a:effectLst/>
                  <a:uLnTx/>
                  <a:uFillTx/>
                  <a:latin typeface="Calibri" panose="020F0502020204030204" pitchFamily="34" charset="0"/>
                </a:rPr>
                <a:t>vm_next</a:t>
              </a: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ndParaRPr>
            </a:p>
          </p:txBody>
        </p:sp>
      </p:grpSp>
      <p:sp>
        <p:nvSpPr>
          <p:cNvPr id="52" name="内容占位符 3"/>
          <p:cNvSpPr>
            <a:spLocks noGrp="1"/>
          </p:cNvSpPr>
          <p:nvPr>
            <p:ph idx="1"/>
          </p:nvPr>
        </p:nvSpPr>
        <p:spPr>
          <a:xfrm>
            <a:off x="263352" y="959502"/>
            <a:ext cx="3726368" cy="1944122"/>
          </a:xfrm>
        </p:spPr>
        <p:txBody>
          <a:bodyPr/>
          <a:lstStyle/>
          <a:p>
            <a:pPr>
              <a:lnSpc>
                <a:spcPct val="150000"/>
              </a:lnSpc>
            </a:pPr>
            <a:r>
              <a:rPr lang="zh-CN" altLang="en-US" sz="2400" dirty="0"/>
              <a:t>段式管理：</a:t>
            </a:r>
            <a:endParaRPr lang="en-US" altLang="zh-CN" sz="2400" dirty="0"/>
          </a:p>
          <a:p>
            <a:pPr lvl="1">
              <a:lnSpc>
                <a:spcPct val="150000"/>
              </a:lnSpc>
            </a:pPr>
            <a:r>
              <a:rPr lang="en-US" altLang="zh-CN" b="0" dirty="0"/>
              <a:t>Linux </a:t>
            </a:r>
            <a:r>
              <a:rPr lang="zh-CN" altLang="en-US" b="0" dirty="0"/>
              <a:t>将虚拟存储器组织为不同区域的集合：</a:t>
            </a:r>
            <a:endParaRPr lang="en-US" altLang="zh-CN" b="0" dirty="0"/>
          </a:p>
          <a:p>
            <a:pPr lvl="2">
              <a:lnSpc>
                <a:spcPct val="150000"/>
              </a:lnSpc>
            </a:pPr>
            <a:r>
              <a:rPr lang="zh-CN" altLang="en-US" b="0" dirty="0"/>
              <a:t>为每个区域设置访问权限</a:t>
            </a:r>
            <a:endParaRPr lang="zh-CN" altLang="en-US" b="0"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118120" y="254286"/>
            <a:ext cx="5257800" cy="373062"/>
          </a:xfrm>
        </p:spPr>
        <p:txBody>
          <a:bodyPr/>
          <a:lstStyle/>
          <a:p>
            <a:r>
              <a:rPr lang="zh-CN" altLang="en-US" dirty="0"/>
              <a:t>页式虚拟存储器示例</a:t>
            </a:r>
            <a:endParaRPr lang="zh-CN" altLang="en-US" dirty="0"/>
          </a:p>
        </p:txBody>
      </p:sp>
      <p:grpSp>
        <p:nvGrpSpPr>
          <p:cNvPr id="3" name="Group 91"/>
          <p:cNvGrpSpPr/>
          <p:nvPr/>
        </p:nvGrpSpPr>
        <p:grpSpPr>
          <a:xfrm>
            <a:off x="7550696" y="2801144"/>
            <a:ext cx="838200" cy="534687"/>
            <a:chOff x="4343400" y="2895600"/>
            <a:chExt cx="838200" cy="534687"/>
          </a:xfrm>
        </p:grpSpPr>
        <p:sp>
          <p:nvSpPr>
            <p:cNvPr id="4" name="Line 44"/>
            <p:cNvSpPr>
              <a:spLocks noChangeShapeType="1"/>
            </p:cNvSpPr>
            <p:nvPr/>
          </p:nvSpPr>
          <p:spPr bwMode="auto">
            <a:xfrm>
              <a:off x="4343400" y="3362325"/>
              <a:ext cx="838200" cy="1588"/>
            </a:xfrm>
            <a:prstGeom prst="line">
              <a:avLst/>
            </a:prstGeom>
            <a:noFill/>
            <a:ln w="9360">
              <a:solidFill>
                <a:srgbClr val="000000"/>
              </a:solidFill>
              <a:miter lim="800000"/>
              <a:headEnd type="triangle" w="med" len="med"/>
            </a:ln>
            <a:effectLst/>
          </p:spPr>
          <p:txBody>
            <a:bodyPr/>
            <a:lstStyle/>
            <a:p>
              <a:pPr>
                <a:buNone/>
              </a:pPr>
              <a:endParaRPr lang="en-US"/>
            </a:p>
          </p:txBody>
        </p:sp>
        <p:sp>
          <p:nvSpPr>
            <p:cNvPr id="5" name="Text Box 45"/>
            <p:cNvSpPr txBox="1">
              <a:spLocks noChangeArrowheads="1"/>
            </p:cNvSpPr>
            <p:nvPr/>
          </p:nvSpPr>
          <p:spPr bwMode="auto">
            <a:xfrm>
              <a:off x="4479925" y="3124200"/>
              <a:ext cx="568103" cy="306087"/>
            </a:xfrm>
            <a:prstGeom prst="rect">
              <a:avLst/>
            </a:prstGeom>
            <a:noFill/>
            <a:ln w="9525">
              <a:noFill/>
              <a:round/>
            </a:ln>
            <a:effectLst/>
          </p:spPr>
          <p:txBody>
            <a:bodyPr wrap="none" lIns="90360" tIns="44280" rIns="90360" bIns="44280">
              <a:spAutoFit/>
            </a:bodyPr>
            <a:lstStyle/>
            <a:p>
              <a:pP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rPr>
                <a:t>read</a:t>
              </a:r>
              <a:endParaRPr lang="en-GB" sz="1600" b="1" dirty="0">
                <a:latin typeface="Calibri" panose="020F0502020204030204" pitchFamily="34" charset="0"/>
              </a:endParaRPr>
            </a:p>
          </p:txBody>
        </p:sp>
        <p:sp>
          <p:nvSpPr>
            <p:cNvPr id="6" name="Oval 46"/>
            <p:cNvSpPr>
              <a:spLocks noChangeArrowheads="1"/>
            </p:cNvSpPr>
            <p:nvPr/>
          </p:nvSpPr>
          <p:spPr bwMode="auto">
            <a:xfrm>
              <a:off x="4648200" y="2895600"/>
              <a:ext cx="304800" cy="304800"/>
            </a:xfrm>
            <a:prstGeom prst="ellipse">
              <a:avLst/>
            </a:prstGeom>
            <a:solidFill>
              <a:schemeClr val="bg1">
                <a:lumMod val="50000"/>
              </a:schemeClr>
            </a:solidFill>
            <a:ln w="9360">
              <a:noFill/>
              <a:miter lim="800000"/>
            </a:ln>
            <a:effectLst/>
          </p:spPr>
          <p:txBody>
            <a:bodyPr wrap="none" lIns="90360" tIns="44280" rIns="90360" bIns="44280" anchor="ctr"/>
            <a:lstStyle/>
            <a:p>
              <a:pPr algn="ctr">
                <a:lnSpc>
                  <a:spcPct val="88000"/>
                </a:lnSpc>
                <a:spcBef>
                  <a:spcPts val="9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chemeClr val="bg1"/>
                  </a:solidFill>
                  <a:latin typeface="Calibri" panose="020F0502020204030204" pitchFamily="34" charset="0"/>
                </a:rPr>
                <a:t>1</a:t>
              </a:r>
              <a:endParaRPr lang="en-GB" sz="1600" b="1" dirty="0">
                <a:solidFill>
                  <a:schemeClr val="bg1"/>
                </a:solidFill>
                <a:latin typeface="Calibri" panose="020F0502020204030204" pitchFamily="34" charset="0"/>
              </a:endParaRPr>
            </a:p>
          </p:txBody>
        </p:sp>
      </p:grpSp>
      <p:grpSp>
        <p:nvGrpSpPr>
          <p:cNvPr id="7" name="Group 89"/>
          <p:cNvGrpSpPr/>
          <p:nvPr/>
        </p:nvGrpSpPr>
        <p:grpSpPr>
          <a:xfrm>
            <a:off x="7550696" y="4785819"/>
            <a:ext cx="838200" cy="606125"/>
            <a:chOff x="4343400" y="4880275"/>
            <a:chExt cx="838200" cy="606125"/>
          </a:xfrm>
        </p:grpSpPr>
        <p:sp>
          <p:nvSpPr>
            <p:cNvPr id="8" name="Line 40"/>
            <p:cNvSpPr>
              <a:spLocks noChangeShapeType="1"/>
            </p:cNvSpPr>
            <p:nvPr/>
          </p:nvSpPr>
          <p:spPr bwMode="auto">
            <a:xfrm>
              <a:off x="4343400" y="5413675"/>
              <a:ext cx="838200" cy="1588"/>
            </a:xfrm>
            <a:prstGeom prst="line">
              <a:avLst/>
            </a:prstGeom>
            <a:noFill/>
            <a:ln w="9360">
              <a:solidFill>
                <a:srgbClr val="000000"/>
              </a:solidFill>
              <a:miter lim="800000"/>
              <a:headEnd type="triangle" w="med" len="med"/>
            </a:ln>
            <a:effectLst/>
          </p:spPr>
          <p:txBody>
            <a:bodyPr/>
            <a:lstStyle/>
            <a:p>
              <a:pPr>
                <a:buNone/>
              </a:pPr>
              <a:endParaRPr lang="en-US"/>
            </a:p>
          </p:txBody>
        </p:sp>
        <p:sp>
          <p:nvSpPr>
            <p:cNvPr id="9" name="Text Box 41"/>
            <p:cNvSpPr txBox="1">
              <a:spLocks noChangeArrowheads="1"/>
            </p:cNvSpPr>
            <p:nvPr/>
          </p:nvSpPr>
          <p:spPr bwMode="auto">
            <a:xfrm>
              <a:off x="4483100" y="5180313"/>
              <a:ext cx="628825" cy="306087"/>
            </a:xfrm>
            <a:prstGeom prst="rect">
              <a:avLst/>
            </a:prstGeom>
            <a:noFill/>
            <a:ln w="9525">
              <a:noFill/>
              <a:round/>
            </a:ln>
            <a:effectLst/>
          </p:spPr>
          <p:txBody>
            <a:bodyPr wrap="none" lIns="90360" tIns="44280" rIns="90360" bIns="44280">
              <a:spAutoFit/>
            </a:bodyPr>
            <a:lstStyle/>
            <a:p>
              <a:pP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rPr>
                <a:t>write</a:t>
              </a:r>
              <a:endParaRPr lang="en-GB" sz="1600" b="1" dirty="0">
                <a:latin typeface="Calibri" panose="020F0502020204030204" pitchFamily="34" charset="0"/>
              </a:endParaRPr>
            </a:p>
          </p:txBody>
        </p:sp>
        <p:sp>
          <p:nvSpPr>
            <p:cNvPr id="10" name="Oval 47"/>
            <p:cNvSpPr>
              <a:spLocks noChangeArrowheads="1"/>
            </p:cNvSpPr>
            <p:nvPr/>
          </p:nvSpPr>
          <p:spPr bwMode="auto">
            <a:xfrm>
              <a:off x="4648200" y="4880275"/>
              <a:ext cx="304800" cy="304800"/>
            </a:xfrm>
            <a:prstGeom prst="ellipse">
              <a:avLst/>
            </a:prstGeom>
            <a:solidFill>
              <a:schemeClr val="bg1">
                <a:lumMod val="50000"/>
              </a:schemeClr>
            </a:solidFill>
            <a:ln w="9360">
              <a:noFill/>
              <a:miter lim="800000"/>
            </a:ln>
            <a:effectLst/>
          </p:spPr>
          <p:txBody>
            <a:bodyPr wrap="none" lIns="90360" tIns="44280" rIns="90360" bIns="44280" anchor="ctr"/>
            <a:lstStyle/>
            <a:p>
              <a:pPr algn="ctr">
                <a:lnSpc>
                  <a:spcPct val="88000"/>
                </a:lnSpc>
                <a:spcBef>
                  <a:spcPts val="9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chemeClr val="bg1"/>
                  </a:solidFill>
                  <a:latin typeface="Calibri" panose="020F0502020204030204" pitchFamily="34" charset="0"/>
                </a:rPr>
                <a:t>2</a:t>
              </a:r>
              <a:endParaRPr lang="en-GB" sz="1600" dirty="0">
                <a:solidFill>
                  <a:schemeClr val="bg1"/>
                </a:solidFill>
                <a:latin typeface="Calibri" panose="020F0502020204030204" pitchFamily="34" charset="0"/>
              </a:endParaRPr>
            </a:p>
          </p:txBody>
        </p:sp>
      </p:grpSp>
      <p:grpSp>
        <p:nvGrpSpPr>
          <p:cNvPr id="11" name="Group 90"/>
          <p:cNvGrpSpPr/>
          <p:nvPr/>
        </p:nvGrpSpPr>
        <p:grpSpPr>
          <a:xfrm>
            <a:off x="7550696" y="3642819"/>
            <a:ext cx="838200" cy="606125"/>
            <a:chOff x="4343400" y="3737275"/>
            <a:chExt cx="838200" cy="606125"/>
          </a:xfrm>
        </p:grpSpPr>
        <p:sp>
          <p:nvSpPr>
            <p:cNvPr id="12" name="Line 42"/>
            <p:cNvSpPr>
              <a:spLocks noChangeShapeType="1"/>
            </p:cNvSpPr>
            <p:nvPr/>
          </p:nvSpPr>
          <p:spPr bwMode="auto">
            <a:xfrm>
              <a:off x="4343400" y="4275438"/>
              <a:ext cx="838200" cy="1587"/>
            </a:xfrm>
            <a:prstGeom prst="line">
              <a:avLst/>
            </a:prstGeom>
            <a:noFill/>
            <a:ln w="9360">
              <a:solidFill>
                <a:srgbClr val="000000"/>
              </a:solidFill>
              <a:miter lim="800000"/>
              <a:headEnd type="triangle" w="med" len="med"/>
            </a:ln>
            <a:effectLst/>
          </p:spPr>
          <p:txBody>
            <a:bodyPr/>
            <a:lstStyle/>
            <a:p>
              <a:pPr>
                <a:buNone/>
              </a:pPr>
              <a:endParaRPr lang="en-US"/>
            </a:p>
          </p:txBody>
        </p:sp>
        <p:sp>
          <p:nvSpPr>
            <p:cNvPr id="13" name="Text Box 43"/>
            <p:cNvSpPr txBox="1">
              <a:spLocks noChangeArrowheads="1"/>
            </p:cNvSpPr>
            <p:nvPr/>
          </p:nvSpPr>
          <p:spPr bwMode="auto">
            <a:xfrm>
              <a:off x="4479925" y="4037313"/>
              <a:ext cx="568103" cy="306087"/>
            </a:xfrm>
            <a:prstGeom prst="rect">
              <a:avLst/>
            </a:prstGeom>
            <a:noFill/>
            <a:ln w="9525">
              <a:noFill/>
              <a:round/>
            </a:ln>
            <a:effectLst/>
          </p:spPr>
          <p:txBody>
            <a:bodyPr wrap="none" lIns="90360" tIns="44280" rIns="90360" bIns="44280">
              <a:spAutoFit/>
            </a:bodyPr>
            <a:lstStyle/>
            <a:p>
              <a:pP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rPr>
                <a:t>read</a:t>
              </a:r>
              <a:endParaRPr lang="en-GB" sz="1600" b="1" dirty="0">
                <a:latin typeface="Calibri" panose="020F0502020204030204" pitchFamily="34" charset="0"/>
              </a:endParaRPr>
            </a:p>
          </p:txBody>
        </p:sp>
        <p:sp>
          <p:nvSpPr>
            <p:cNvPr id="14" name="Oval 48"/>
            <p:cNvSpPr>
              <a:spLocks noChangeArrowheads="1"/>
            </p:cNvSpPr>
            <p:nvPr/>
          </p:nvSpPr>
          <p:spPr bwMode="auto">
            <a:xfrm>
              <a:off x="4648200" y="3737275"/>
              <a:ext cx="304800" cy="304800"/>
            </a:xfrm>
            <a:prstGeom prst="ellipse">
              <a:avLst/>
            </a:prstGeom>
            <a:solidFill>
              <a:schemeClr val="bg1">
                <a:lumMod val="50000"/>
              </a:schemeClr>
            </a:solidFill>
            <a:ln w="9360">
              <a:noFill/>
              <a:miter lim="800000"/>
            </a:ln>
            <a:effectLst/>
          </p:spPr>
          <p:txBody>
            <a:bodyPr wrap="none" lIns="90360" tIns="44280" rIns="90360" bIns="44280" anchor="ctr"/>
            <a:lstStyle/>
            <a:p>
              <a:pPr algn="ctr">
                <a:lnSpc>
                  <a:spcPct val="88000"/>
                </a:lnSpc>
                <a:spcBef>
                  <a:spcPts val="9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chemeClr val="bg1"/>
                  </a:solidFill>
                  <a:latin typeface="Calibri" panose="020F0502020204030204" pitchFamily="34" charset="0"/>
                </a:rPr>
                <a:t>3</a:t>
              </a:r>
              <a:endParaRPr lang="en-GB" sz="1600" dirty="0">
                <a:solidFill>
                  <a:schemeClr val="bg1"/>
                </a:solidFill>
                <a:latin typeface="Calibri" panose="020F0502020204030204" pitchFamily="34" charset="0"/>
              </a:endParaRPr>
            </a:p>
          </p:txBody>
        </p:sp>
      </p:grpSp>
      <p:sp>
        <p:nvSpPr>
          <p:cNvPr id="51" name="TextBox 50"/>
          <p:cNvSpPr txBox="1"/>
          <p:nvPr/>
        </p:nvSpPr>
        <p:spPr>
          <a:xfrm>
            <a:off x="8735869" y="2877344"/>
            <a:ext cx="2981265" cy="674031"/>
          </a:xfrm>
          <a:prstGeom prst="rect">
            <a:avLst/>
          </a:prstGeom>
          <a:noFill/>
        </p:spPr>
        <p:txBody>
          <a:bodyPr wrap="none" rtlCol="0">
            <a:spAutoFit/>
          </a:bodyPr>
          <a:lstStyle/>
          <a:p>
            <a:pPr>
              <a:buNone/>
            </a:pPr>
            <a:r>
              <a:rPr lang="en-US" sz="1800" dirty="0">
                <a:solidFill>
                  <a:srgbClr val="990000"/>
                </a:solidFill>
              </a:rPr>
              <a:t>Segmentation fault:</a:t>
            </a:r>
            <a:endParaRPr lang="en-US" sz="1800" dirty="0">
              <a:solidFill>
                <a:srgbClr val="990000"/>
              </a:solidFill>
              <a:latin typeface="Calibri" panose="020F0502020204030204" pitchFamily="34" charset="0"/>
            </a:endParaRPr>
          </a:p>
          <a:p>
            <a:pPr>
              <a:buNone/>
            </a:pPr>
            <a:r>
              <a:rPr lang="en-US" sz="1800" dirty="0">
                <a:latin typeface="Calibri" panose="020F0502020204030204" pitchFamily="34" charset="0"/>
              </a:rPr>
              <a:t>accessing a non-existing page</a:t>
            </a:r>
            <a:endParaRPr lang="en-US" sz="1800" dirty="0">
              <a:latin typeface="Calibri" panose="020F0502020204030204" pitchFamily="34" charset="0"/>
            </a:endParaRPr>
          </a:p>
        </p:txBody>
      </p:sp>
      <p:sp>
        <p:nvSpPr>
          <p:cNvPr id="52" name="TextBox 51"/>
          <p:cNvSpPr txBox="1"/>
          <p:nvPr/>
        </p:nvSpPr>
        <p:spPr>
          <a:xfrm>
            <a:off x="8735869" y="3955812"/>
            <a:ext cx="1908086" cy="327782"/>
          </a:xfrm>
          <a:prstGeom prst="rect">
            <a:avLst/>
          </a:prstGeom>
          <a:noFill/>
        </p:spPr>
        <p:txBody>
          <a:bodyPr wrap="none" rtlCol="0">
            <a:spAutoFit/>
          </a:bodyPr>
          <a:lstStyle/>
          <a:p>
            <a:pPr>
              <a:buNone/>
            </a:pPr>
            <a:r>
              <a:rPr lang="en-US" sz="1800" dirty="0">
                <a:solidFill>
                  <a:srgbClr val="990000"/>
                </a:solidFill>
                <a:latin typeface="Calibri" panose="020F0502020204030204" pitchFamily="34" charset="0"/>
              </a:rPr>
              <a:t>Normal page fault</a:t>
            </a:r>
            <a:endParaRPr lang="en-US" sz="1800" dirty="0">
              <a:solidFill>
                <a:srgbClr val="990000"/>
              </a:solidFill>
              <a:latin typeface="Calibri" panose="020F0502020204030204" pitchFamily="34" charset="0"/>
            </a:endParaRPr>
          </a:p>
        </p:txBody>
      </p:sp>
      <p:sp>
        <p:nvSpPr>
          <p:cNvPr id="53" name="TextBox 52"/>
          <p:cNvSpPr txBox="1"/>
          <p:nvPr/>
        </p:nvSpPr>
        <p:spPr>
          <a:xfrm>
            <a:off x="8735869" y="4782344"/>
            <a:ext cx="3386827" cy="1144929"/>
          </a:xfrm>
          <a:prstGeom prst="rect">
            <a:avLst/>
          </a:prstGeom>
          <a:noFill/>
        </p:spPr>
        <p:txBody>
          <a:bodyPr wrap="square" rtlCol="0">
            <a:spAutoFit/>
          </a:bodyPr>
          <a:lstStyle/>
          <a:p>
            <a:pPr>
              <a:buNone/>
            </a:pPr>
            <a:r>
              <a:rPr lang="en-US" sz="1800" dirty="0">
                <a:solidFill>
                  <a:srgbClr val="990000"/>
                </a:solidFill>
                <a:latin typeface="Calibri" panose="020F0502020204030204" pitchFamily="34" charset="0"/>
              </a:rPr>
              <a:t>Protection exception:</a:t>
            </a:r>
            <a:endParaRPr lang="en-US" sz="1800" dirty="0">
              <a:solidFill>
                <a:srgbClr val="990000"/>
              </a:solidFill>
              <a:latin typeface="Calibri" panose="020F0502020204030204" pitchFamily="34" charset="0"/>
            </a:endParaRPr>
          </a:p>
          <a:p>
            <a:pPr>
              <a:buNone/>
            </a:pPr>
            <a:r>
              <a:rPr lang="en-US" sz="1800" dirty="0">
                <a:latin typeface="Calibri" panose="020F0502020204030204" pitchFamily="34" charset="0"/>
              </a:rPr>
              <a:t>e.g., violating permission by writing to a read-only page (Linux reports as Segmentation fault)</a:t>
            </a:r>
            <a:endParaRPr lang="en-US" sz="1800" dirty="0">
              <a:latin typeface="Calibri" panose="020F0502020204030204" pitchFamily="34" charset="0"/>
            </a:endParaRPr>
          </a:p>
        </p:txBody>
      </p:sp>
      <p:grpSp>
        <p:nvGrpSpPr>
          <p:cNvPr id="56" name="组合 55"/>
          <p:cNvGrpSpPr/>
          <p:nvPr/>
        </p:nvGrpSpPr>
        <p:grpSpPr>
          <a:xfrm>
            <a:off x="3359696" y="1124744"/>
            <a:ext cx="4290522" cy="5257800"/>
            <a:chOff x="3359696" y="1124744"/>
            <a:chExt cx="4290522" cy="5257800"/>
          </a:xfrm>
        </p:grpSpPr>
        <p:sp>
          <p:nvSpPr>
            <p:cNvPr id="15" name="Rectangle 1"/>
            <p:cNvSpPr>
              <a:spLocks noChangeArrowheads="1"/>
            </p:cNvSpPr>
            <p:nvPr/>
          </p:nvSpPr>
          <p:spPr bwMode="auto">
            <a:xfrm>
              <a:off x="3667671" y="4553744"/>
              <a:ext cx="1066800" cy="228600"/>
            </a:xfrm>
            <a:prstGeom prst="rect">
              <a:avLst/>
            </a:prstGeom>
            <a:solidFill>
              <a:schemeClr val="bg2">
                <a:lumMod val="20000"/>
                <a:lumOff val="80000"/>
              </a:schemeClr>
            </a:solidFill>
            <a:ln w="9360">
              <a:solidFill>
                <a:srgbClr val="000000"/>
              </a:solidFill>
              <a:miter lim="800000"/>
            </a:ln>
            <a:effectLst/>
          </p:spPr>
          <p:txBody>
            <a:bodyPr wrap="none" lIns="90360" tIns="44280" rIns="90360" bIns="44280" anchor="ct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alibri" panose="020F0502020204030204" pitchFamily="34" charset="0"/>
                </a:rPr>
                <a:t>vm_next</a:t>
              </a:r>
              <a:endParaRPr lang="en-GB" sz="1600" b="1" dirty="0">
                <a:latin typeface="Calibri" panose="020F0502020204030204" pitchFamily="34" charset="0"/>
              </a:endParaRPr>
            </a:p>
          </p:txBody>
        </p:sp>
        <p:sp>
          <p:nvSpPr>
            <p:cNvPr id="16" name="Rectangle 2"/>
            <p:cNvSpPr>
              <a:spLocks noChangeArrowheads="1"/>
            </p:cNvSpPr>
            <p:nvPr/>
          </p:nvSpPr>
          <p:spPr bwMode="auto">
            <a:xfrm>
              <a:off x="3667671" y="2724944"/>
              <a:ext cx="1066800" cy="228600"/>
            </a:xfrm>
            <a:prstGeom prst="rect">
              <a:avLst/>
            </a:prstGeom>
            <a:solidFill>
              <a:schemeClr val="bg2">
                <a:lumMod val="20000"/>
                <a:lumOff val="80000"/>
              </a:schemeClr>
            </a:solidFill>
            <a:ln w="9360">
              <a:solidFill>
                <a:srgbClr val="000000"/>
              </a:solidFill>
              <a:miter lim="800000"/>
            </a:ln>
            <a:effectLst/>
          </p:spPr>
          <p:txBody>
            <a:bodyPr wrap="none" lIns="90360" tIns="44280" rIns="90360" bIns="44280" anchor="ct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alibri" panose="020F0502020204030204" pitchFamily="34" charset="0"/>
                </a:rPr>
                <a:t>vm_next</a:t>
              </a:r>
              <a:endParaRPr lang="en-GB" sz="1600" b="1" dirty="0">
                <a:latin typeface="Calibri" panose="020F0502020204030204" pitchFamily="34" charset="0"/>
              </a:endParaRPr>
            </a:p>
          </p:txBody>
        </p:sp>
        <p:sp>
          <p:nvSpPr>
            <p:cNvPr id="17" name="Text Box 12"/>
            <p:cNvSpPr txBox="1">
              <a:spLocks noChangeArrowheads="1"/>
            </p:cNvSpPr>
            <p:nvPr/>
          </p:nvSpPr>
          <p:spPr bwMode="auto">
            <a:xfrm>
              <a:off x="3359696" y="1200944"/>
              <a:ext cx="1519582" cy="306087"/>
            </a:xfrm>
            <a:prstGeom prst="rect">
              <a:avLst/>
            </a:prstGeom>
            <a:noFill/>
            <a:ln w="9525">
              <a:noFill/>
              <a:round/>
            </a:ln>
            <a:effectLst/>
          </p:spPr>
          <p:txBody>
            <a:bodyPr wrap="none" lIns="90360" tIns="44280" rIns="90360" bIns="44280">
              <a:spAutoFit/>
            </a:bodyPr>
            <a:lstStyle/>
            <a:p>
              <a:pPr>
                <a:lnSpc>
                  <a:spcPct val="88000"/>
                </a:lnSpc>
                <a:spcBef>
                  <a:spcPts val="10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alibri" panose="020F0502020204030204" pitchFamily="34" charset="0"/>
                </a:rPr>
                <a:t>vm_area_struct</a:t>
              </a:r>
              <a:endParaRPr lang="en-GB" sz="1600" b="1" dirty="0">
                <a:latin typeface="Calibri" panose="020F0502020204030204" pitchFamily="34" charset="0"/>
              </a:endParaRPr>
            </a:p>
          </p:txBody>
        </p:sp>
        <p:sp>
          <p:nvSpPr>
            <p:cNvPr id="18" name="Rectangle 13"/>
            <p:cNvSpPr>
              <a:spLocks noChangeArrowheads="1"/>
            </p:cNvSpPr>
            <p:nvPr/>
          </p:nvSpPr>
          <p:spPr bwMode="auto">
            <a:xfrm>
              <a:off x="3667671" y="1607344"/>
              <a:ext cx="1066800" cy="1346200"/>
            </a:xfrm>
            <a:prstGeom prst="rect">
              <a:avLst/>
            </a:prstGeom>
            <a:solidFill>
              <a:schemeClr val="bg2">
                <a:lumMod val="20000"/>
                <a:lumOff val="80000"/>
              </a:schemeClr>
            </a:solidFill>
            <a:ln w="9360">
              <a:solidFill>
                <a:srgbClr val="000000"/>
              </a:solidFill>
              <a:miter lim="800000"/>
            </a:ln>
            <a:effectLst/>
          </p:spPr>
          <p:txBody>
            <a:bodyPr wrap="none" anchor="ctr"/>
            <a:lstStyle/>
            <a:p>
              <a:pPr>
                <a:buNone/>
              </a:pPr>
              <a:endParaRPr lang="en-US"/>
            </a:p>
          </p:txBody>
        </p:sp>
        <p:sp>
          <p:nvSpPr>
            <p:cNvPr id="19" name="Rectangle 14"/>
            <p:cNvSpPr>
              <a:spLocks noChangeArrowheads="1"/>
            </p:cNvSpPr>
            <p:nvPr/>
          </p:nvSpPr>
          <p:spPr bwMode="auto">
            <a:xfrm>
              <a:off x="3667671" y="1581944"/>
              <a:ext cx="1066800" cy="228600"/>
            </a:xfrm>
            <a:prstGeom prst="rect">
              <a:avLst/>
            </a:prstGeom>
            <a:solidFill>
              <a:schemeClr val="bg2">
                <a:lumMod val="20000"/>
                <a:lumOff val="80000"/>
              </a:schemeClr>
            </a:solidFill>
            <a:ln w="9360">
              <a:solidFill>
                <a:srgbClr val="000000"/>
              </a:solidFill>
              <a:miter lim="800000"/>
            </a:ln>
            <a:effectLst/>
          </p:spPr>
          <p:txBody>
            <a:bodyPr wrap="none" lIns="90360" tIns="44280" rIns="90360" bIns="44280" anchor="ct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alibri" panose="020F0502020204030204" pitchFamily="34" charset="0"/>
                </a:rPr>
                <a:t>vm_end</a:t>
              </a:r>
              <a:endParaRPr lang="en-GB" sz="1600" b="1" dirty="0">
                <a:latin typeface="Calibri" panose="020F0502020204030204" pitchFamily="34" charset="0"/>
              </a:endParaRPr>
            </a:p>
          </p:txBody>
        </p:sp>
        <p:sp>
          <p:nvSpPr>
            <p:cNvPr id="20" name="Rectangle 15"/>
            <p:cNvSpPr>
              <a:spLocks noChangeArrowheads="1"/>
            </p:cNvSpPr>
            <p:nvPr/>
          </p:nvSpPr>
          <p:spPr bwMode="auto">
            <a:xfrm>
              <a:off x="3667671" y="2039144"/>
              <a:ext cx="1066800" cy="228600"/>
            </a:xfrm>
            <a:prstGeom prst="rect">
              <a:avLst/>
            </a:prstGeom>
            <a:solidFill>
              <a:schemeClr val="bg2">
                <a:lumMod val="20000"/>
                <a:lumOff val="80000"/>
              </a:schemeClr>
            </a:solidFill>
            <a:ln w="9360">
              <a:solidFill>
                <a:srgbClr val="000000"/>
              </a:solidFill>
              <a:miter lim="800000"/>
            </a:ln>
            <a:effectLst/>
          </p:spPr>
          <p:txBody>
            <a:bodyPr wrap="none" lIns="90360" tIns="44280" rIns="90360" bIns="44280" anchor="ct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alibri" panose="020F0502020204030204" pitchFamily="34" charset="0"/>
                </a:rPr>
                <a:t>vm_prot</a:t>
              </a:r>
              <a:endParaRPr lang="en-GB" sz="1600" b="1" dirty="0">
                <a:latin typeface="Calibri" panose="020F0502020204030204" pitchFamily="34" charset="0"/>
              </a:endParaRPr>
            </a:p>
          </p:txBody>
        </p:sp>
        <p:sp>
          <p:nvSpPr>
            <p:cNvPr id="21" name="Rectangle 16"/>
            <p:cNvSpPr>
              <a:spLocks noChangeArrowheads="1"/>
            </p:cNvSpPr>
            <p:nvPr/>
          </p:nvSpPr>
          <p:spPr bwMode="auto">
            <a:xfrm>
              <a:off x="3667671" y="1810544"/>
              <a:ext cx="1066800" cy="228600"/>
            </a:xfrm>
            <a:prstGeom prst="rect">
              <a:avLst/>
            </a:prstGeom>
            <a:solidFill>
              <a:schemeClr val="bg2">
                <a:lumMod val="20000"/>
                <a:lumOff val="80000"/>
              </a:schemeClr>
            </a:solidFill>
            <a:ln w="9360">
              <a:solidFill>
                <a:srgbClr val="000000"/>
              </a:solidFill>
              <a:miter lim="800000"/>
            </a:ln>
            <a:effectLst/>
          </p:spPr>
          <p:txBody>
            <a:bodyPr wrap="none" lIns="90360" tIns="44280" rIns="90360" bIns="44280" anchor="ct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alibri" panose="020F0502020204030204" pitchFamily="34" charset="0"/>
                </a:rPr>
                <a:t>vm_start</a:t>
              </a:r>
              <a:endParaRPr lang="en-GB" sz="1600" b="1" dirty="0">
                <a:latin typeface="Calibri" panose="020F0502020204030204" pitchFamily="34" charset="0"/>
              </a:endParaRPr>
            </a:p>
          </p:txBody>
        </p:sp>
        <p:sp>
          <p:nvSpPr>
            <p:cNvPr id="22" name="Rectangle 20"/>
            <p:cNvSpPr>
              <a:spLocks noChangeArrowheads="1"/>
            </p:cNvSpPr>
            <p:nvPr/>
          </p:nvSpPr>
          <p:spPr bwMode="auto">
            <a:xfrm>
              <a:off x="3667671" y="3436144"/>
              <a:ext cx="1066800" cy="1346200"/>
            </a:xfrm>
            <a:prstGeom prst="rect">
              <a:avLst/>
            </a:prstGeom>
            <a:solidFill>
              <a:schemeClr val="bg2">
                <a:lumMod val="20000"/>
                <a:lumOff val="80000"/>
              </a:schemeClr>
            </a:solidFill>
            <a:ln w="9360">
              <a:solidFill>
                <a:srgbClr val="000000"/>
              </a:solidFill>
              <a:miter lim="800000"/>
            </a:ln>
            <a:effectLst/>
          </p:spPr>
          <p:txBody>
            <a:bodyPr wrap="none" anchor="ctr"/>
            <a:lstStyle/>
            <a:p>
              <a:pPr>
                <a:buNone/>
              </a:pPr>
              <a:endParaRPr lang="en-US"/>
            </a:p>
          </p:txBody>
        </p:sp>
        <p:sp>
          <p:nvSpPr>
            <p:cNvPr id="23" name="Rectangle 21"/>
            <p:cNvSpPr>
              <a:spLocks noChangeArrowheads="1"/>
            </p:cNvSpPr>
            <p:nvPr/>
          </p:nvSpPr>
          <p:spPr bwMode="auto">
            <a:xfrm>
              <a:off x="3667671" y="3410744"/>
              <a:ext cx="1066800" cy="228600"/>
            </a:xfrm>
            <a:prstGeom prst="rect">
              <a:avLst/>
            </a:prstGeom>
            <a:solidFill>
              <a:schemeClr val="bg2">
                <a:lumMod val="20000"/>
                <a:lumOff val="80000"/>
              </a:schemeClr>
            </a:solidFill>
            <a:ln w="9360">
              <a:solidFill>
                <a:srgbClr val="000000"/>
              </a:solidFill>
              <a:miter lim="800000"/>
            </a:ln>
            <a:effectLst/>
          </p:spPr>
          <p:txBody>
            <a:bodyPr wrap="none" lIns="90360" tIns="44280" rIns="90360" bIns="44280" anchor="ct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alibri" panose="020F0502020204030204" pitchFamily="34" charset="0"/>
                </a:rPr>
                <a:t>vm_end</a:t>
              </a:r>
              <a:endParaRPr lang="en-GB" sz="1600" b="1" dirty="0">
                <a:latin typeface="Calibri" panose="020F0502020204030204" pitchFamily="34" charset="0"/>
              </a:endParaRPr>
            </a:p>
          </p:txBody>
        </p:sp>
        <p:sp>
          <p:nvSpPr>
            <p:cNvPr id="24" name="Rectangle 22"/>
            <p:cNvSpPr>
              <a:spLocks noChangeArrowheads="1"/>
            </p:cNvSpPr>
            <p:nvPr/>
          </p:nvSpPr>
          <p:spPr bwMode="auto">
            <a:xfrm>
              <a:off x="3667671" y="3867944"/>
              <a:ext cx="1066800" cy="228600"/>
            </a:xfrm>
            <a:prstGeom prst="rect">
              <a:avLst/>
            </a:prstGeom>
            <a:solidFill>
              <a:schemeClr val="bg2">
                <a:lumMod val="20000"/>
                <a:lumOff val="80000"/>
              </a:schemeClr>
            </a:solidFill>
            <a:ln w="9360">
              <a:solidFill>
                <a:srgbClr val="000000"/>
              </a:solidFill>
              <a:miter lim="800000"/>
            </a:ln>
            <a:effectLst/>
          </p:spPr>
          <p:txBody>
            <a:bodyPr wrap="none" lIns="90360" tIns="44280" rIns="90360" bIns="44280" anchor="ct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alibri" panose="020F0502020204030204" pitchFamily="34" charset="0"/>
                </a:rPr>
                <a:t>vm_prot</a:t>
              </a:r>
              <a:endParaRPr lang="en-GB" sz="1600" b="1" dirty="0">
                <a:latin typeface="Calibri" panose="020F0502020204030204" pitchFamily="34" charset="0"/>
              </a:endParaRPr>
            </a:p>
          </p:txBody>
        </p:sp>
        <p:sp>
          <p:nvSpPr>
            <p:cNvPr id="25" name="Rectangle 23"/>
            <p:cNvSpPr>
              <a:spLocks noChangeArrowheads="1"/>
            </p:cNvSpPr>
            <p:nvPr/>
          </p:nvSpPr>
          <p:spPr bwMode="auto">
            <a:xfrm>
              <a:off x="3667671" y="3639344"/>
              <a:ext cx="1066800" cy="228600"/>
            </a:xfrm>
            <a:prstGeom prst="rect">
              <a:avLst/>
            </a:prstGeom>
            <a:solidFill>
              <a:schemeClr val="bg2">
                <a:lumMod val="20000"/>
                <a:lumOff val="80000"/>
              </a:schemeClr>
            </a:solidFill>
            <a:ln w="9360">
              <a:solidFill>
                <a:srgbClr val="000000"/>
              </a:solidFill>
              <a:miter lim="800000"/>
            </a:ln>
            <a:effectLst/>
          </p:spPr>
          <p:txBody>
            <a:bodyPr wrap="none" lIns="90360" tIns="44280" rIns="90360" bIns="44280" anchor="ct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alibri" panose="020F0502020204030204" pitchFamily="34" charset="0"/>
                </a:rPr>
                <a:t>vm_start</a:t>
              </a:r>
              <a:endParaRPr lang="en-GB" sz="1600" b="1" dirty="0">
                <a:latin typeface="Calibri" panose="020F0502020204030204" pitchFamily="34" charset="0"/>
              </a:endParaRPr>
            </a:p>
          </p:txBody>
        </p:sp>
        <p:sp>
          <p:nvSpPr>
            <p:cNvPr id="26" name="Rectangle 24"/>
            <p:cNvSpPr>
              <a:spLocks noChangeArrowheads="1"/>
            </p:cNvSpPr>
            <p:nvPr/>
          </p:nvSpPr>
          <p:spPr bwMode="auto">
            <a:xfrm>
              <a:off x="3667671" y="5264944"/>
              <a:ext cx="1066800" cy="1117600"/>
            </a:xfrm>
            <a:prstGeom prst="rect">
              <a:avLst/>
            </a:prstGeom>
            <a:solidFill>
              <a:schemeClr val="bg2">
                <a:lumMod val="20000"/>
                <a:lumOff val="80000"/>
              </a:schemeClr>
            </a:solidFill>
            <a:ln w="9360">
              <a:solidFill>
                <a:srgbClr val="000000"/>
              </a:solidFill>
              <a:miter lim="800000"/>
            </a:ln>
            <a:effectLst/>
          </p:spPr>
          <p:txBody>
            <a:bodyPr wrap="none" anchor="ctr"/>
            <a:lstStyle/>
            <a:p>
              <a:pPr>
                <a:buNone/>
              </a:pPr>
              <a:endParaRPr lang="en-US"/>
            </a:p>
          </p:txBody>
        </p:sp>
        <p:sp>
          <p:nvSpPr>
            <p:cNvPr id="27" name="Rectangle 25"/>
            <p:cNvSpPr>
              <a:spLocks noChangeArrowheads="1"/>
            </p:cNvSpPr>
            <p:nvPr/>
          </p:nvSpPr>
          <p:spPr bwMode="auto">
            <a:xfrm>
              <a:off x="3667671" y="5239544"/>
              <a:ext cx="1066800" cy="228600"/>
            </a:xfrm>
            <a:prstGeom prst="rect">
              <a:avLst/>
            </a:prstGeom>
            <a:solidFill>
              <a:schemeClr val="bg2">
                <a:lumMod val="20000"/>
                <a:lumOff val="80000"/>
              </a:schemeClr>
            </a:solidFill>
            <a:ln w="9360">
              <a:solidFill>
                <a:srgbClr val="000000"/>
              </a:solidFill>
              <a:miter lim="800000"/>
            </a:ln>
            <a:effectLst/>
          </p:spPr>
          <p:txBody>
            <a:bodyPr wrap="none" lIns="90360" tIns="44280" rIns="90360" bIns="44280" anchor="ct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alibri" panose="020F0502020204030204" pitchFamily="34" charset="0"/>
                </a:rPr>
                <a:t>vm_end</a:t>
              </a:r>
              <a:endParaRPr lang="en-GB" sz="1600" b="1" dirty="0">
                <a:latin typeface="Calibri" panose="020F0502020204030204" pitchFamily="34" charset="0"/>
              </a:endParaRPr>
            </a:p>
          </p:txBody>
        </p:sp>
        <p:sp>
          <p:nvSpPr>
            <p:cNvPr id="28" name="Rectangle 26"/>
            <p:cNvSpPr>
              <a:spLocks noChangeArrowheads="1"/>
            </p:cNvSpPr>
            <p:nvPr/>
          </p:nvSpPr>
          <p:spPr bwMode="auto">
            <a:xfrm>
              <a:off x="3667671" y="5696744"/>
              <a:ext cx="1066800" cy="228600"/>
            </a:xfrm>
            <a:prstGeom prst="rect">
              <a:avLst/>
            </a:prstGeom>
            <a:solidFill>
              <a:schemeClr val="bg2">
                <a:lumMod val="20000"/>
                <a:lumOff val="80000"/>
              </a:schemeClr>
            </a:solidFill>
            <a:ln w="9360">
              <a:solidFill>
                <a:srgbClr val="000000"/>
              </a:solidFill>
              <a:miter lim="800000"/>
            </a:ln>
            <a:effectLst/>
          </p:spPr>
          <p:txBody>
            <a:bodyPr wrap="none" lIns="90360" tIns="44280" rIns="90360" bIns="44280" anchor="ct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alibri" panose="020F0502020204030204" pitchFamily="34" charset="0"/>
                </a:rPr>
                <a:t>vm_prot</a:t>
              </a:r>
              <a:endParaRPr lang="en-GB" sz="1600" b="1" dirty="0">
                <a:latin typeface="Calibri" panose="020F0502020204030204" pitchFamily="34" charset="0"/>
              </a:endParaRPr>
            </a:p>
          </p:txBody>
        </p:sp>
        <p:sp>
          <p:nvSpPr>
            <p:cNvPr id="29" name="Rectangle 27"/>
            <p:cNvSpPr>
              <a:spLocks noChangeArrowheads="1"/>
            </p:cNvSpPr>
            <p:nvPr/>
          </p:nvSpPr>
          <p:spPr bwMode="auto">
            <a:xfrm>
              <a:off x="3667671" y="6153944"/>
              <a:ext cx="1066800" cy="228600"/>
            </a:xfrm>
            <a:prstGeom prst="rect">
              <a:avLst/>
            </a:prstGeom>
            <a:solidFill>
              <a:schemeClr val="bg2">
                <a:lumMod val="20000"/>
                <a:lumOff val="80000"/>
              </a:schemeClr>
            </a:solidFill>
            <a:ln w="9360">
              <a:solidFill>
                <a:srgbClr val="000000"/>
              </a:solidFill>
              <a:miter lim="800000"/>
            </a:ln>
            <a:effectLst/>
          </p:spPr>
          <p:txBody>
            <a:bodyPr wrap="none" lIns="90360" tIns="44280" rIns="90360" bIns="44280" anchor="ct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alibri" panose="020F0502020204030204" pitchFamily="34" charset="0"/>
                </a:rPr>
                <a:t>vm_next</a:t>
              </a:r>
              <a:endParaRPr lang="en-GB" sz="1600" b="1" dirty="0">
                <a:latin typeface="Calibri" panose="020F0502020204030204" pitchFamily="34" charset="0"/>
              </a:endParaRPr>
            </a:p>
          </p:txBody>
        </p:sp>
        <p:sp>
          <p:nvSpPr>
            <p:cNvPr id="30" name="Rectangle 28"/>
            <p:cNvSpPr>
              <a:spLocks noChangeArrowheads="1"/>
            </p:cNvSpPr>
            <p:nvPr/>
          </p:nvSpPr>
          <p:spPr bwMode="auto">
            <a:xfrm>
              <a:off x="3667671" y="5468144"/>
              <a:ext cx="1066800" cy="228600"/>
            </a:xfrm>
            <a:prstGeom prst="rect">
              <a:avLst/>
            </a:prstGeom>
            <a:solidFill>
              <a:schemeClr val="bg2">
                <a:lumMod val="20000"/>
                <a:lumOff val="80000"/>
              </a:schemeClr>
            </a:solidFill>
            <a:ln w="9360">
              <a:solidFill>
                <a:srgbClr val="000000"/>
              </a:solidFill>
              <a:miter lim="800000"/>
            </a:ln>
            <a:effectLst/>
          </p:spPr>
          <p:txBody>
            <a:bodyPr wrap="none" lIns="90360" tIns="44280" rIns="90360" bIns="44280" anchor="ct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alibri" panose="020F0502020204030204" pitchFamily="34" charset="0"/>
                </a:rPr>
                <a:t>vm_start</a:t>
              </a:r>
              <a:endParaRPr lang="en-GB" sz="1600" b="1" dirty="0">
                <a:latin typeface="Calibri" panose="020F0502020204030204" pitchFamily="34" charset="0"/>
              </a:endParaRPr>
            </a:p>
          </p:txBody>
        </p:sp>
        <p:sp>
          <p:nvSpPr>
            <p:cNvPr id="31" name="Rectangle 29"/>
            <p:cNvSpPr>
              <a:spLocks noChangeArrowheads="1"/>
            </p:cNvSpPr>
            <p:nvPr/>
          </p:nvSpPr>
          <p:spPr bwMode="auto">
            <a:xfrm>
              <a:off x="5572671" y="1429544"/>
              <a:ext cx="1981200" cy="4800600"/>
            </a:xfrm>
            <a:prstGeom prst="rect">
              <a:avLst/>
            </a:prstGeom>
            <a:solidFill>
              <a:srgbClr val="FFFFFF"/>
            </a:solidFill>
            <a:ln w="9360">
              <a:solidFill>
                <a:srgbClr val="000000"/>
              </a:solidFill>
              <a:miter lim="800000"/>
            </a:ln>
            <a:effectLst/>
          </p:spPr>
          <p:txBody>
            <a:bodyPr wrap="none" anchor="ctr"/>
            <a:lstStyle/>
            <a:p>
              <a:pPr>
                <a:buNone/>
              </a:pPr>
              <a:endParaRPr lang="en-US"/>
            </a:p>
          </p:txBody>
        </p:sp>
        <p:sp>
          <p:nvSpPr>
            <p:cNvPr id="32" name="Text Box 30"/>
            <p:cNvSpPr txBox="1">
              <a:spLocks noChangeArrowheads="1"/>
            </p:cNvSpPr>
            <p:nvPr/>
          </p:nvSpPr>
          <p:spPr bwMode="auto">
            <a:xfrm>
              <a:off x="5460373" y="1124744"/>
              <a:ext cx="2189845" cy="311024"/>
            </a:xfrm>
            <a:prstGeom prst="rect">
              <a:avLst/>
            </a:prstGeom>
            <a:noFill/>
            <a:ln w="9525">
              <a:noFill/>
              <a:round/>
            </a:ln>
            <a:effectLst/>
          </p:spPr>
          <p:txBody>
            <a:bodyPr wrap="none" lIns="90360" tIns="44280" rIns="90360" bIns="44280">
              <a:spAutoFit/>
            </a:bodyPr>
            <a:lstStyle/>
            <a:p>
              <a:pPr>
                <a:lnSpc>
                  <a:spcPct val="88000"/>
                </a:lnSpc>
                <a:spcBef>
                  <a:spcPts val="10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P</a:t>
              </a:r>
              <a:r>
                <a:rPr lang="en-GB" sz="1600" b="1" dirty="0">
                  <a:latin typeface="Calibri" panose="020F0502020204030204" pitchFamily="34" charset="0"/>
                </a:rPr>
                <a:t>rocess virtual memory</a:t>
              </a:r>
              <a:endParaRPr lang="en-GB" sz="1600" b="1" dirty="0">
                <a:latin typeface="Calibri" panose="020F0502020204030204" pitchFamily="34" charset="0"/>
              </a:endParaRPr>
            </a:p>
          </p:txBody>
        </p:sp>
        <p:sp>
          <p:nvSpPr>
            <p:cNvPr id="33" name="Rectangle 31"/>
            <p:cNvSpPr>
              <a:spLocks noChangeArrowheads="1"/>
            </p:cNvSpPr>
            <p:nvPr/>
          </p:nvSpPr>
          <p:spPr bwMode="auto">
            <a:xfrm>
              <a:off x="5572671" y="4477544"/>
              <a:ext cx="1981200" cy="1143000"/>
            </a:xfrm>
            <a:prstGeom prst="rect">
              <a:avLst/>
            </a:prstGeom>
            <a:solidFill>
              <a:schemeClr val="accent2">
                <a:lumMod val="20000"/>
                <a:lumOff val="80000"/>
              </a:schemeClr>
            </a:solidFill>
            <a:ln w="9360">
              <a:solidFill>
                <a:srgbClr val="000000"/>
              </a:solidFill>
              <a:miter lim="800000"/>
            </a:ln>
            <a:effectLst/>
          </p:spPr>
          <p:txBody>
            <a:bodyPr wrap="none" lIns="90360" tIns="44280" rIns="90360" bIns="44280" anchor="ct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rPr>
                <a:t>text</a:t>
              </a:r>
              <a:endParaRPr lang="en-GB" sz="1600" b="1" dirty="0">
                <a:latin typeface="Calibri" panose="020F0502020204030204" pitchFamily="34" charset="0"/>
              </a:endParaRPr>
            </a:p>
          </p:txBody>
        </p:sp>
        <p:sp>
          <p:nvSpPr>
            <p:cNvPr id="34" name="Rectangle 32"/>
            <p:cNvSpPr>
              <a:spLocks noChangeArrowheads="1"/>
            </p:cNvSpPr>
            <p:nvPr/>
          </p:nvSpPr>
          <p:spPr bwMode="auto">
            <a:xfrm>
              <a:off x="5572671" y="3715544"/>
              <a:ext cx="1981200" cy="762000"/>
            </a:xfrm>
            <a:prstGeom prst="rect">
              <a:avLst/>
            </a:prstGeom>
            <a:solidFill>
              <a:schemeClr val="accent2">
                <a:lumMod val="20000"/>
                <a:lumOff val="80000"/>
              </a:schemeClr>
            </a:solidFill>
            <a:ln w="9360">
              <a:solidFill>
                <a:srgbClr val="000000"/>
              </a:solidFill>
              <a:miter lim="800000"/>
            </a:ln>
            <a:effectLst/>
          </p:spPr>
          <p:txBody>
            <a:bodyPr wrap="none" lIns="90360" tIns="44280" rIns="90360" bIns="44280" anchor="ct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rPr>
                <a:t>data</a:t>
              </a:r>
              <a:endParaRPr lang="en-GB" sz="1600" b="1" dirty="0">
                <a:latin typeface="Calibri" panose="020F0502020204030204" pitchFamily="34" charset="0"/>
              </a:endParaRPr>
            </a:p>
          </p:txBody>
        </p:sp>
        <p:sp>
          <p:nvSpPr>
            <p:cNvPr id="35" name="Rectangle 33"/>
            <p:cNvSpPr>
              <a:spLocks noChangeArrowheads="1"/>
            </p:cNvSpPr>
            <p:nvPr/>
          </p:nvSpPr>
          <p:spPr bwMode="auto">
            <a:xfrm>
              <a:off x="5572671" y="2420144"/>
              <a:ext cx="1981200" cy="533400"/>
            </a:xfrm>
            <a:prstGeom prst="rect">
              <a:avLst/>
            </a:prstGeom>
            <a:solidFill>
              <a:schemeClr val="accent2">
                <a:lumMod val="20000"/>
                <a:lumOff val="80000"/>
              </a:schemeClr>
            </a:solidFill>
            <a:ln w="9360">
              <a:solidFill>
                <a:srgbClr val="000000"/>
              </a:solidFill>
              <a:miter lim="800000"/>
            </a:ln>
            <a:effectLst/>
          </p:spPr>
          <p:txBody>
            <a:bodyPr wrap="none" lIns="90360" tIns="44280" rIns="90360" bIns="44280" anchor="ct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rPr>
                <a:t>shared libraries</a:t>
              </a:r>
              <a:endParaRPr lang="en-GB" sz="1600" b="1" dirty="0">
                <a:latin typeface="Calibri" panose="020F0502020204030204" pitchFamily="34" charset="0"/>
              </a:endParaRPr>
            </a:p>
          </p:txBody>
        </p:sp>
        <p:sp>
          <p:nvSpPr>
            <p:cNvPr id="36" name="Line 34"/>
            <p:cNvSpPr>
              <a:spLocks noChangeShapeType="1"/>
            </p:cNvSpPr>
            <p:nvPr/>
          </p:nvSpPr>
          <p:spPr bwMode="auto">
            <a:xfrm>
              <a:off x="4734471" y="1734344"/>
              <a:ext cx="838200" cy="685800"/>
            </a:xfrm>
            <a:prstGeom prst="line">
              <a:avLst/>
            </a:prstGeom>
            <a:noFill/>
            <a:ln w="9360">
              <a:solidFill>
                <a:srgbClr val="000000"/>
              </a:solidFill>
              <a:miter lim="800000"/>
              <a:tailEnd type="triangle" w="med" len="med"/>
            </a:ln>
            <a:effectLst/>
          </p:spPr>
          <p:txBody>
            <a:bodyPr/>
            <a:lstStyle/>
            <a:p>
              <a:pPr>
                <a:buNone/>
              </a:pPr>
              <a:endParaRPr lang="en-US"/>
            </a:p>
          </p:txBody>
        </p:sp>
        <p:sp>
          <p:nvSpPr>
            <p:cNvPr id="37" name="Line 35"/>
            <p:cNvSpPr>
              <a:spLocks noChangeShapeType="1"/>
            </p:cNvSpPr>
            <p:nvPr/>
          </p:nvSpPr>
          <p:spPr bwMode="auto">
            <a:xfrm>
              <a:off x="4734471" y="1962944"/>
              <a:ext cx="838200" cy="990600"/>
            </a:xfrm>
            <a:prstGeom prst="line">
              <a:avLst/>
            </a:prstGeom>
            <a:noFill/>
            <a:ln w="9360">
              <a:solidFill>
                <a:srgbClr val="000000"/>
              </a:solidFill>
              <a:miter lim="800000"/>
              <a:tailEnd type="triangle" w="med" len="med"/>
            </a:ln>
            <a:effectLst/>
          </p:spPr>
          <p:txBody>
            <a:bodyPr/>
            <a:lstStyle/>
            <a:p>
              <a:pPr>
                <a:buNone/>
              </a:pPr>
              <a:endParaRPr lang="en-US"/>
            </a:p>
          </p:txBody>
        </p:sp>
        <p:sp>
          <p:nvSpPr>
            <p:cNvPr id="38" name="Line 36"/>
            <p:cNvSpPr>
              <a:spLocks noChangeShapeType="1"/>
            </p:cNvSpPr>
            <p:nvPr/>
          </p:nvSpPr>
          <p:spPr bwMode="auto">
            <a:xfrm>
              <a:off x="4734471" y="3563144"/>
              <a:ext cx="838200" cy="152400"/>
            </a:xfrm>
            <a:prstGeom prst="line">
              <a:avLst/>
            </a:prstGeom>
            <a:noFill/>
            <a:ln w="9360">
              <a:solidFill>
                <a:srgbClr val="000000"/>
              </a:solidFill>
              <a:miter lim="800000"/>
              <a:tailEnd type="triangle" w="med" len="med"/>
            </a:ln>
            <a:effectLst/>
          </p:spPr>
          <p:txBody>
            <a:bodyPr/>
            <a:lstStyle/>
            <a:p>
              <a:pPr>
                <a:buNone/>
              </a:pPr>
              <a:endParaRPr lang="en-US"/>
            </a:p>
          </p:txBody>
        </p:sp>
        <p:sp>
          <p:nvSpPr>
            <p:cNvPr id="39" name="Line 37"/>
            <p:cNvSpPr>
              <a:spLocks noChangeShapeType="1"/>
            </p:cNvSpPr>
            <p:nvPr/>
          </p:nvSpPr>
          <p:spPr bwMode="auto">
            <a:xfrm>
              <a:off x="4734471" y="3715544"/>
              <a:ext cx="838200" cy="762000"/>
            </a:xfrm>
            <a:prstGeom prst="line">
              <a:avLst/>
            </a:prstGeom>
            <a:noFill/>
            <a:ln w="9360">
              <a:solidFill>
                <a:srgbClr val="000000"/>
              </a:solidFill>
              <a:miter lim="800000"/>
              <a:tailEnd type="triangle" w="med" len="med"/>
            </a:ln>
            <a:effectLst/>
          </p:spPr>
          <p:txBody>
            <a:bodyPr/>
            <a:lstStyle/>
            <a:p>
              <a:pPr>
                <a:buNone/>
              </a:pPr>
              <a:endParaRPr lang="en-US"/>
            </a:p>
          </p:txBody>
        </p:sp>
        <p:sp>
          <p:nvSpPr>
            <p:cNvPr id="40" name="Line 38"/>
            <p:cNvSpPr>
              <a:spLocks noChangeShapeType="1"/>
            </p:cNvSpPr>
            <p:nvPr/>
          </p:nvSpPr>
          <p:spPr bwMode="auto">
            <a:xfrm flipV="1">
              <a:off x="4734471" y="4477544"/>
              <a:ext cx="838200" cy="914400"/>
            </a:xfrm>
            <a:prstGeom prst="line">
              <a:avLst/>
            </a:prstGeom>
            <a:noFill/>
            <a:ln w="9360">
              <a:solidFill>
                <a:srgbClr val="000000"/>
              </a:solidFill>
              <a:miter lim="800000"/>
              <a:tailEnd type="triangle" w="med" len="med"/>
            </a:ln>
            <a:effectLst/>
          </p:spPr>
          <p:txBody>
            <a:bodyPr/>
            <a:lstStyle/>
            <a:p>
              <a:pPr>
                <a:buNone/>
              </a:pPr>
              <a:endParaRPr lang="en-US"/>
            </a:p>
          </p:txBody>
        </p:sp>
        <p:sp>
          <p:nvSpPr>
            <p:cNvPr id="41" name="Line 39"/>
            <p:cNvSpPr>
              <a:spLocks noChangeShapeType="1"/>
            </p:cNvSpPr>
            <p:nvPr/>
          </p:nvSpPr>
          <p:spPr bwMode="auto">
            <a:xfrm>
              <a:off x="4734471" y="5544344"/>
              <a:ext cx="838200" cy="76200"/>
            </a:xfrm>
            <a:prstGeom prst="line">
              <a:avLst/>
            </a:prstGeom>
            <a:noFill/>
            <a:ln w="9360">
              <a:solidFill>
                <a:srgbClr val="000000"/>
              </a:solidFill>
              <a:miter lim="800000"/>
              <a:tailEnd type="triangle" w="med" len="med"/>
            </a:ln>
            <a:effectLst/>
          </p:spPr>
          <p:txBody>
            <a:bodyPr/>
            <a:lstStyle/>
            <a:p>
              <a:pPr>
                <a:buNone/>
              </a:pPr>
              <a:endParaRPr lang="en-US"/>
            </a:p>
          </p:txBody>
        </p:sp>
        <p:sp>
          <p:nvSpPr>
            <p:cNvPr id="42" name="Line 40"/>
            <p:cNvSpPr>
              <a:spLocks noChangeShapeType="1"/>
            </p:cNvSpPr>
            <p:nvPr/>
          </p:nvSpPr>
          <p:spPr bwMode="auto">
            <a:xfrm flipH="1">
              <a:off x="3437484" y="2877344"/>
              <a:ext cx="231775" cy="1588"/>
            </a:xfrm>
            <a:prstGeom prst="line">
              <a:avLst/>
            </a:prstGeom>
            <a:noFill/>
            <a:ln w="9360">
              <a:solidFill>
                <a:srgbClr val="000000"/>
              </a:solidFill>
              <a:miter lim="800000"/>
            </a:ln>
            <a:effectLst/>
          </p:spPr>
          <p:txBody>
            <a:bodyPr/>
            <a:lstStyle/>
            <a:p>
              <a:pPr>
                <a:buNone/>
              </a:pPr>
              <a:endParaRPr lang="en-US"/>
            </a:p>
          </p:txBody>
        </p:sp>
        <p:sp>
          <p:nvSpPr>
            <p:cNvPr id="43" name="Line 41"/>
            <p:cNvSpPr>
              <a:spLocks noChangeShapeType="1"/>
            </p:cNvSpPr>
            <p:nvPr/>
          </p:nvSpPr>
          <p:spPr bwMode="auto">
            <a:xfrm>
              <a:off x="3439071" y="2877344"/>
              <a:ext cx="1588" cy="533400"/>
            </a:xfrm>
            <a:prstGeom prst="line">
              <a:avLst/>
            </a:prstGeom>
            <a:noFill/>
            <a:ln w="9360">
              <a:solidFill>
                <a:srgbClr val="000000"/>
              </a:solidFill>
              <a:miter lim="800000"/>
            </a:ln>
            <a:effectLst/>
          </p:spPr>
          <p:txBody>
            <a:bodyPr/>
            <a:lstStyle/>
            <a:p>
              <a:pPr>
                <a:buNone/>
              </a:pPr>
              <a:endParaRPr lang="en-US"/>
            </a:p>
          </p:txBody>
        </p:sp>
        <p:sp>
          <p:nvSpPr>
            <p:cNvPr id="44" name="Line 42"/>
            <p:cNvSpPr>
              <a:spLocks noChangeShapeType="1"/>
            </p:cNvSpPr>
            <p:nvPr/>
          </p:nvSpPr>
          <p:spPr bwMode="auto">
            <a:xfrm>
              <a:off x="3439071" y="3410744"/>
              <a:ext cx="228600" cy="1588"/>
            </a:xfrm>
            <a:prstGeom prst="line">
              <a:avLst/>
            </a:prstGeom>
            <a:noFill/>
            <a:ln w="9360">
              <a:solidFill>
                <a:srgbClr val="000000"/>
              </a:solidFill>
              <a:miter lim="800000"/>
              <a:tailEnd type="triangle" w="med" len="med"/>
            </a:ln>
            <a:effectLst/>
          </p:spPr>
          <p:txBody>
            <a:bodyPr/>
            <a:lstStyle/>
            <a:p>
              <a:pPr>
                <a:buNone/>
              </a:pPr>
              <a:endParaRPr lang="en-US"/>
            </a:p>
          </p:txBody>
        </p:sp>
        <p:sp>
          <p:nvSpPr>
            <p:cNvPr id="45" name="Line 43"/>
            <p:cNvSpPr>
              <a:spLocks noChangeShapeType="1"/>
            </p:cNvSpPr>
            <p:nvPr/>
          </p:nvSpPr>
          <p:spPr bwMode="auto">
            <a:xfrm flipH="1">
              <a:off x="3437484" y="4629944"/>
              <a:ext cx="231775" cy="1588"/>
            </a:xfrm>
            <a:prstGeom prst="line">
              <a:avLst/>
            </a:prstGeom>
            <a:noFill/>
            <a:ln w="9360">
              <a:solidFill>
                <a:srgbClr val="000000"/>
              </a:solidFill>
              <a:miter lim="800000"/>
            </a:ln>
            <a:effectLst/>
          </p:spPr>
          <p:txBody>
            <a:bodyPr/>
            <a:lstStyle/>
            <a:p>
              <a:pPr>
                <a:buNone/>
              </a:pPr>
              <a:endParaRPr lang="en-US"/>
            </a:p>
          </p:txBody>
        </p:sp>
        <p:sp>
          <p:nvSpPr>
            <p:cNvPr id="46" name="Line 44"/>
            <p:cNvSpPr>
              <a:spLocks noChangeShapeType="1"/>
            </p:cNvSpPr>
            <p:nvPr/>
          </p:nvSpPr>
          <p:spPr bwMode="auto">
            <a:xfrm>
              <a:off x="3439071" y="4629944"/>
              <a:ext cx="1588" cy="609600"/>
            </a:xfrm>
            <a:prstGeom prst="line">
              <a:avLst/>
            </a:prstGeom>
            <a:noFill/>
            <a:ln w="9360">
              <a:solidFill>
                <a:srgbClr val="000000"/>
              </a:solidFill>
              <a:miter lim="800000"/>
            </a:ln>
            <a:effectLst/>
          </p:spPr>
          <p:txBody>
            <a:bodyPr/>
            <a:lstStyle/>
            <a:p>
              <a:pPr>
                <a:buNone/>
              </a:pPr>
              <a:endParaRPr lang="en-US"/>
            </a:p>
          </p:txBody>
        </p:sp>
        <p:sp>
          <p:nvSpPr>
            <p:cNvPr id="47" name="Line 45"/>
            <p:cNvSpPr>
              <a:spLocks noChangeShapeType="1"/>
            </p:cNvSpPr>
            <p:nvPr/>
          </p:nvSpPr>
          <p:spPr bwMode="auto">
            <a:xfrm>
              <a:off x="3439071" y="5239544"/>
              <a:ext cx="228600" cy="1588"/>
            </a:xfrm>
            <a:prstGeom prst="line">
              <a:avLst/>
            </a:prstGeom>
            <a:noFill/>
            <a:ln w="9360">
              <a:solidFill>
                <a:srgbClr val="000000"/>
              </a:solidFill>
              <a:miter lim="800000"/>
              <a:tailEnd type="triangle" w="med" len="med"/>
            </a:ln>
            <a:effectLst/>
          </p:spPr>
          <p:txBody>
            <a:bodyPr/>
            <a:lstStyle/>
            <a:p>
              <a:pPr>
                <a:buNone/>
              </a:pPr>
              <a:endParaRPr lang="en-US"/>
            </a:p>
          </p:txBody>
        </p:sp>
        <p:sp>
          <p:nvSpPr>
            <p:cNvPr id="48" name="Rectangle 51"/>
            <p:cNvSpPr>
              <a:spLocks noChangeArrowheads="1"/>
            </p:cNvSpPr>
            <p:nvPr/>
          </p:nvSpPr>
          <p:spPr bwMode="auto">
            <a:xfrm>
              <a:off x="3667671" y="2267744"/>
              <a:ext cx="1066800" cy="228600"/>
            </a:xfrm>
            <a:prstGeom prst="rect">
              <a:avLst/>
            </a:prstGeom>
            <a:solidFill>
              <a:schemeClr val="bg2">
                <a:lumMod val="20000"/>
                <a:lumOff val="80000"/>
              </a:schemeClr>
            </a:solidFill>
            <a:ln w="9360">
              <a:solidFill>
                <a:srgbClr val="000000"/>
              </a:solidFill>
              <a:miter lim="800000"/>
            </a:ln>
            <a:effectLst/>
          </p:spPr>
          <p:txBody>
            <a:bodyPr wrap="none" lIns="90360" tIns="44280" rIns="90360" bIns="44280" anchor="ct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alibri" panose="020F0502020204030204" pitchFamily="34" charset="0"/>
                </a:rPr>
                <a:t>vm_flags</a:t>
              </a:r>
              <a:endParaRPr lang="en-GB" sz="1600" b="1" dirty="0">
                <a:latin typeface="Calibri" panose="020F0502020204030204" pitchFamily="34" charset="0"/>
              </a:endParaRPr>
            </a:p>
          </p:txBody>
        </p:sp>
        <p:sp>
          <p:nvSpPr>
            <p:cNvPr id="49" name="Rectangle 52"/>
            <p:cNvSpPr>
              <a:spLocks noChangeArrowheads="1"/>
            </p:cNvSpPr>
            <p:nvPr/>
          </p:nvSpPr>
          <p:spPr bwMode="auto">
            <a:xfrm>
              <a:off x="3667671" y="4096544"/>
              <a:ext cx="1066800" cy="228600"/>
            </a:xfrm>
            <a:prstGeom prst="rect">
              <a:avLst/>
            </a:prstGeom>
            <a:solidFill>
              <a:schemeClr val="bg2">
                <a:lumMod val="20000"/>
                <a:lumOff val="80000"/>
              </a:schemeClr>
            </a:solidFill>
            <a:ln w="9360">
              <a:solidFill>
                <a:srgbClr val="000000"/>
              </a:solidFill>
              <a:miter lim="800000"/>
            </a:ln>
            <a:effectLst/>
          </p:spPr>
          <p:txBody>
            <a:bodyPr wrap="none" lIns="90360" tIns="44280" rIns="90360" bIns="44280" anchor="ct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alibri" panose="020F0502020204030204" pitchFamily="34" charset="0"/>
                </a:rPr>
                <a:t>vm_flags</a:t>
              </a:r>
              <a:endParaRPr lang="en-GB" sz="1600" b="1" dirty="0">
                <a:latin typeface="Calibri" panose="020F0502020204030204" pitchFamily="34" charset="0"/>
              </a:endParaRPr>
            </a:p>
          </p:txBody>
        </p:sp>
        <p:sp>
          <p:nvSpPr>
            <p:cNvPr id="50" name="Rectangle 53"/>
            <p:cNvSpPr>
              <a:spLocks noChangeArrowheads="1"/>
            </p:cNvSpPr>
            <p:nvPr/>
          </p:nvSpPr>
          <p:spPr bwMode="auto">
            <a:xfrm>
              <a:off x="3667671" y="5925344"/>
              <a:ext cx="1066800" cy="228600"/>
            </a:xfrm>
            <a:prstGeom prst="rect">
              <a:avLst/>
            </a:prstGeom>
            <a:solidFill>
              <a:schemeClr val="bg2">
                <a:lumMod val="20000"/>
                <a:lumOff val="80000"/>
              </a:schemeClr>
            </a:solidFill>
            <a:ln w="9360">
              <a:solidFill>
                <a:srgbClr val="000000"/>
              </a:solidFill>
              <a:miter lim="800000"/>
            </a:ln>
            <a:effectLst/>
          </p:spPr>
          <p:txBody>
            <a:bodyPr wrap="none" lIns="90360" tIns="44280" rIns="90360" bIns="44280" anchor="ct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alibri" panose="020F0502020204030204" pitchFamily="34" charset="0"/>
                </a:rPr>
                <a:t>vm_flags</a:t>
              </a:r>
              <a:endParaRPr lang="en-GB" sz="1600" b="1" dirty="0">
                <a:latin typeface="Calibri" panose="020F0502020204030204" pitchFamily="34" charset="0"/>
              </a:endParaRPr>
            </a:p>
          </p:txBody>
        </p:sp>
        <p:sp>
          <p:nvSpPr>
            <p:cNvPr id="54" name="Rectangle 27"/>
            <p:cNvSpPr>
              <a:spLocks noChangeArrowheads="1"/>
            </p:cNvSpPr>
            <p:nvPr/>
          </p:nvSpPr>
          <p:spPr bwMode="auto">
            <a:xfrm>
              <a:off x="3667671" y="4553744"/>
              <a:ext cx="1066800" cy="228600"/>
            </a:xfrm>
            <a:prstGeom prst="rect">
              <a:avLst/>
            </a:prstGeom>
            <a:solidFill>
              <a:schemeClr val="bg2">
                <a:lumMod val="20000"/>
                <a:lumOff val="80000"/>
              </a:schemeClr>
            </a:solidFill>
            <a:ln w="9360">
              <a:solidFill>
                <a:srgbClr val="000000"/>
              </a:solidFill>
              <a:miter lim="800000"/>
            </a:ln>
            <a:effectLst/>
          </p:spPr>
          <p:txBody>
            <a:bodyPr wrap="none" lIns="90360" tIns="44280" rIns="90360" bIns="44280" anchor="ct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alibri" panose="020F0502020204030204" pitchFamily="34" charset="0"/>
                </a:rPr>
                <a:t>vm_next</a:t>
              </a:r>
              <a:endParaRPr lang="en-GB" sz="1600" b="1" dirty="0">
                <a:latin typeface="Calibri" panose="020F0502020204030204" pitchFamily="34" charset="0"/>
              </a:endParaRPr>
            </a:p>
          </p:txBody>
        </p:sp>
        <p:sp>
          <p:nvSpPr>
            <p:cNvPr id="55" name="Rectangle 27"/>
            <p:cNvSpPr>
              <a:spLocks noChangeArrowheads="1"/>
            </p:cNvSpPr>
            <p:nvPr/>
          </p:nvSpPr>
          <p:spPr bwMode="auto">
            <a:xfrm>
              <a:off x="3669259" y="2724944"/>
              <a:ext cx="1066800" cy="228600"/>
            </a:xfrm>
            <a:prstGeom prst="rect">
              <a:avLst/>
            </a:prstGeom>
            <a:solidFill>
              <a:schemeClr val="bg2">
                <a:lumMod val="20000"/>
                <a:lumOff val="80000"/>
              </a:schemeClr>
            </a:solidFill>
            <a:ln w="9360">
              <a:solidFill>
                <a:srgbClr val="000000"/>
              </a:solidFill>
              <a:miter lim="800000"/>
            </a:ln>
            <a:effectLst/>
          </p:spPr>
          <p:txBody>
            <a:bodyPr wrap="none" lIns="90360" tIns="44280" rIns="90360" bIns="44280" anchor="ctr"/>
            <a:lstStyle/>
            <a:p>
              <a:pPr algn="ct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alibri" panose="020F0502020204030204" pitchFamily="34" charset="0"/>
                </a:rPr>
                <a:t>vm_next</a:t>
              </a:r>
              <a:endParaRPr lang="en-GB" sz="1600" b="1" dirty="0">
                <a:latin typeface="Calibri" panose="020F0502020204030204" pitchFamily="34" charset="0"/>
              </a:endParaRPr>
            </a:p>
          </p:txBody>
        </p:sp>
      </p:grpSp>
      <p:sp>
        <p:nvSpPr>
          <p:cNvPr id="58" name="内容占位符 3"/>
          <p:cNvSpPr>
            <a:spLocks noGrp="1"/>
          </p:cNvSpPr>
          <p:nvPr>
            <p:ph idx="1"/>
          </p:nvPr>
        </p:nvSpPr>
        <p:spPr>
          <a:xfrm>
            <a:off x="263352" y="959502"/>
            <a:ext cx="2827159" cy="1990288"/>
          </a:xfrm>
        </p:spPr>
        <p:txBody>
          <a:bodyPr/>
          <a:lstStyle/>
          <a:p>
            <a:pPr>
              <a:lnSpc>
                <a:spcPct val="150000"/>
              </a:lnSpc>
            </a:pPr>
            <a:r>
              <a:rPr lang="zh-CN" altLang="en-US" sz="2400" dirty="0"/>
              <a:t>段式管理：</a:t>
            </a:r>
            <a:endParaRPr lang="en-US" altLang="zh-CN" sz="2400" dirty="0"/>
          </a:p>
          <a:p>
            <a:pPr lvl="1">
              <a:lnSpc>
                <a:spcPct val="150000"/>
              </a:lnSpc>
            </a:pPr>
            <a:r>
              <a:rPr lang="en-US" altLang="zh-CN" b="0" dirty="0"/>
              <a:t>Linux </a:t>
            </a:r>
            <a:r>
              <a:rPr lang="zh-CN" altLang="en-US" b="0" dirty="0"/>
              <a:t>中的</a:t>
            </a:r>
            <a:endParaRPr lang="en-US" altLang="zh-CN" b="0" dirty="0"/>
          </a:p>
          <a:p>
            <a:pPr marL="474980" lvl="1" indent="0">
              <a:lnSpc>
                <a:spcPct val="150000"/>
              </a:lnSpc>
              <a:buNone/>
            </a:pPr>
            <a:r>
              <a:rPr lang="en-US" altLang="zh-CN" b="0" dirty="0"/>
              <a:t>Page Fault</a:t>
            </a:r>
            <a:endParaRPr lang="en-US" altLang="zh-CN" b="0" dirty="0"/>
          </a:p>
          <a:p>
            <a:pPr marL="474980" lvl="1" indent="0">
              <a:lnSpc>
                <a:spcPct val="150000"/>
              </a:lnSpc>
              <a:buNone/>
            </a:pPr>
            <a:r>
              <a:rPr lang="zh-CN" altLang="en-US" b="0" dirty="0"/>
              <a:t>页错误处理</a:t>
            </a:r>
            <a:endParaRPr lang="zh-CN" altLang="en-US"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3"/>
          <p:cNvSpPr/>
          <p:nvPr/>
        </p:nvSpPr>
        <p:spPr bwMode="auto">
          <a:xfrm>
            <a:off x="2423592" y="1752600"/>
            <a:ext cx="3749615" cy="2695242"/>
          </a:xfrm>
          <a:prstGeom prst="rect">
            <a:avLst/>
          </a:prstGeom>
          <a:solidFill>
            <a:srgbClr val="EBEBEB"/>
          </a:solidFill>
          <a:ln w="25400" cap="flat" cmpd="sng" algn="ctr">
            <a:noFill/>
            <a:prstDash val="solid"/>
            <a:round/>
            <a:headEnd type="none" w="med" len="med"/>
            <a:tailEnd type="arrow" w="med" len="med"/>
          </a:ln>
          <a:effectLst/>
        </p:spPr>
        <p:txBody>
          <a:bodyPr rtlCol="0" anchor="ctr"/>
          <a:lstStyle/>
          <a:p>
            <a:pPr algn="ctr">
              <a:buNone/>
            </a:pPr>
            <a:endParaRPr lang="en-US"/>
          </a:p>
        </p:txBody>
      </p:sp>
      <p:sp>
        <p:nvSpPr>
          <p:cNvPr id="5" name="Rectangle 10"/>
          <p:cNvSpPr>
            <a:spLocks noChangeArrowheads="1"/>
          </p:cNvSpPr>
          <p:nvPr/>
        </p:nvSpPr>
        <p:spPr bwMode="auto">
          <a:xfrm>
            <a:off x="5002594" y="3007259"/>
            <a:ext cx="1066800" cy="1237384"/>
          </a:xfrm>
          <a:prstGeom prst="rect">
            <a:avLst/>
          </a:prstGeom>
          <a:solidFill>
            <a:srgbClr val="DBF2DA"/>
          </a:solidFill>
          <a:ln w="12600">
            <a:solidFill>
              <a:schemeClr val="tx1"/>
            </a:solidFill>
            <a:miter lim="800000"/>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smtClean="0">
                <a:latin typeface="Calibri" panose="020F0502020204030204" pitchFamily="34" charset="0"/>
              </a:rPr>
              <a:t>MMU</a:t>
            </a:r>
            <a:endParaRPr lang="en-GB" sz="1600" dirty="0">
              <a:latin typeface="Calibri" panose="020F0502020204030204" pitchFamily="34" charset="0"/>
            </a:endParaRPr>
          </a:p>
        </p:txBody>
      </p:sp>
      <p:sp>
        <p:nvSpPr>
          <p:cNvPr id="6" name="Rectangle 17"/>
          <p:cNvSpPr>
            <a:spLocks noChangeArrowheads="1"/>
          </p:cNvSpPr>
          <p:nvPr/>
        </p:nvSpPr>
        <p:spPr bwMode="auto">
          <a:xfrm>
            <a:off x="7591807" y="2722233"/>
            <a:ext cx="914400" cy="2284410"/>
          </a:xfrm>
          <a:prstGeom prst="rect">
            <a:avLst/>
          </a:prstGeom>
          <a:solidFill>
            <a:srgbClr val="EBEBEB"/>
          </a:solidFill>
          <a:ln w="19080">
            <a:solidFill>
              <a:schemeClr val="tx1"/>
            </a:solidFill>
            <a:miter lim="800000"/>
          </a:ln>
          <a:effectLst/>
        </p:spPr>
        <p:txBody>
          <a:bodyPr wrap="none" anchor="ctr"/>
          <a:lstStyle/>
          <a:p>
            <a:pPr>
              <a:buNone/>
            </a:pPr>
            <a:r>
              <a:rPr lang="en-US" sz="1600" dirty="0" smtClean="0">
                <a:latin typeface="Calibri" panose="020F0502020204030204" pitchFamily="34" charset="0"/>
              </a:rPr>
              <a:t>Cache/</a:t>
            </a:r>
            <a:endParaRPr lang="en-US" sz="1600" dirty="0" smtClean="0">
              <a:latin typeface="Calibri" panose="020F0502020204030204" pitchFamily="34" charset="0"/>
            </a:endParaRPr>
          </a:p>
          <a:p>
            <a:pPr>
              <a:buNone/>
            </a:pPr>
            <a:r>
              <a:rPr lang="en-US" sz="1600" dirty="0" smtClean="0">
                <a:latin typeface="Calibri" panose="020F0502020204030204" pitchFamily="34" charset="0"/>
              </a:rPr>
              <a:t>Memory</a:t>
            </a:r>
            <a:endParaRPr lang="en-US" sz="1600" dirty="0">
              <a:latin typeface="Calibri" panose="020F0502020204030204" pitchFamily="34" charset="0"/>
            </a:endParaRPr>
          </a:p>
        </p:txBody>
      </p:sp>
      <p:sp>
        <p:nvSpPr>
          <p:cNvPr id="7" name="Text Box 9"/>
          <p:cNvSpPr txBox="1">
            <a:spLocks noChangeArrowheads="1"/>
          </p:cNvSpPr>
          <p:nvPr/>
        </p:nvSpPr>
        <p:spPr bwMode="auto">
          <a:xfrm>
            <a:off x="6644905" y="3352800"/>
            <a:ext cx="374759" cy="305662"/>
          </a:xfrm>
          <a:prstGeom prst="rect">
            <a:avLst/>
          </a:prstGeom>
          <a:noFill/>
          <a:ln w="9525">
            <a:noFill/>
            <a:round/>
          </a:ln>
          <a:effectLst/>
        </p:spPr>
        <p:txBody>
          <a:bodyPr wrap="none" lIns="90000" tIns="46800" rIns="90000" bIns="46800" anchor="ctr">
            <a:spAutoFit/>
          </a:bodyP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latin typeface="Calibri" panose="020F0502020204030204" pitchFamily="34" charset="0"/>
              </a:rPr>
              <a:t>PA</a:t>
            </a:r>
            <a:endParaRPr lang="en-GB" sz="1400" dirty="0">
              <a:latin typeface="Calibri" panose="020F0502020204030204" pitchFamily="34" charset="0"/>
            </a:endParaRPr>
          </a:p>
        </p:txBody>
      </p:sp>
      <p:sp>
        <p:nvSpPr>
          <p:cNvPr id="8" name="Text Box 32"/>
          <p:cNvSpPr txBox="1">
            <a:spLocks noChangeArrowheads="1"/>
          </p:cNvSpPr>
          <p:nvPr/>
        </p:nvSpPr>
        <p:spPr bwMode="auto">
          <a:xfrm>
            <a:off x="4926394" y="4778043"/>
            <a:ext cx="531020" cy="305662"/>
          </a:xfrm>
          <a:prstGeom prst="rect">
            <a:avLst/>
          </a:prstGeom>
          <a:noFill/>
          <a:ln w="9525">
            <a:noFill/>
            <a:round/>
          </a:ln>
          <a:effectLst/>
        </p:spPr>
        <p:txBody>
          <a:bodyPr wrap="none" lIns="90000" tIns="46800" rIns="90000" bIns="46800" anchor="ctr">
            <a:spAutoFit/>
          </a:bodyP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latin typeface="Calibri" panose="020F0502020204030204" pitchFamily="34" charset="0"/>
              </a:rPr>
              <a:t>Data</a:t>
            </a:r>
            <a:endParaRPr lang="en-GB" sz="1400" dirty="0">
              <a:latin typeface="Calibri" panose="020F0502020204030204" pitchFamily="34" charset="0"/>
            </a:endParaRPr>
          </a:p>
        </p:txBody>
      </p:sp>
      <p:cxnSp>
        <p:nvCxnSpPr>
          <p:cNvPr id="9" name="Straight Arrow Connector 39"/>
          <p:cNvCxnSpPr/>
          <p:nvPr/>
        </p:nvCxnSpPr>
        <p:spPr bwMode="auto">
          <a:xfrm flipV="1">
            <a:off x="6069394" y="3605659"/>
            <a:ext cx="1522413" cy="1376"/>
          </a:xfrm>
          <a:prstGeom prst="straightConnector1">
            <a:avLst/>
          </a:prstGeom>
          <a:noFill/>
          <a:ln w="25400" cap="flat" cmpd="sng" algn="ctr">
            <a:solidFill>
              <a:schemeClr val="tx1"/>
            </a:solidFill>
            <a:prstDash val="solid"/>
            <a:round/>
            <a:headEnd type="none" w="med" len="med"/>
            <a:tailEnd type="arrow"/>
          </a:ln>
          <a:effectLst/>
        </p:spPr>
      </p:cxnSp>
      <p:sp>
        <p:nvSpPr>
          <p:cNvPr id="10" name="Rectangle 10"/>
          <p:cNvSpPr>
            <a:spLocks noChangeArrowheads="1"/>
          </p:cNvSpPr>
          <p:nvPr/>
        </p:nvSpPr>
        <p:spPr bwMode="auto">
          <a:xfrm>
            <a:off x="2564194" y="3359738"/>
            <a:ext cx="1066800" cy="533400"/>
          </a:xfrm>
          <a:prstGeom prst="rect">
            <a:avLst/>
          </a:prstGeom>
          <a:solidFill>
            <a:srgbClr val="F6D2D2"/>
          </a:solidFill>
          <a:ln w="12600">
            <a:solidFill>
              <a:schemeClr val="tx1"/>
            </a:solidFill>
            <a:miter lim="800000"/>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CPU</a:t>
            </a:r>
            <a:endParaRPr lang="en-GB" sz="1600" dirty="0">
              <a:latin typeface="Calibri" panose="020F0502020204030204" pitchFamily="34" charset="0"/>
            </a:endParaRPr>
          </a:p>
        </p:txBody>
      </p:sp>
      <p:cxnSp>
        <p:nvCxnSpPr>
          <p:cNvPr id="11" name="Straight Arrow Connector 37"/>
          <p:cNvCxnSpPr>
            <a:stCxn id="10" idx="3"/>
          </p:cNvCxnSpPr>
          <p:nvPr/>
        </p:nvCxnSpPr>
        <p:spPr bwMode="auto">
          <a:xfrm flipV="1">
            <a:off x="3630994" y="3621869"/>
            <a:ext cx="1370013" cy="4569"/>
          </a:xfrm>
          <a:prstGeom prst="straightConnector1">
            <a:avLst/>
          </a:prstGeom>
          <a:noFill/>
          <a:ln w="25400" cap="flat" cmpd="sng" algn="ctr">
            <a:solidFill>
              <a:schemeClr val="tx1"/>
            </a:solidFill>
            <a:prstDash val="solid"/>
            <a:round/>
            <a:headEnd type="none" w="med" len="med"/>
            <a:tailEnd type="arrow"/>
          </a:ln>
          <a:effectLst/>
        </p:spPr>
      </p:cxnSp>
      <p:sp>
        <p:nvSpPr>
          <p:cNvPr id="12" name="Text Box 9"/>
          <p:cNvSpPr txBox="1">
            <a:spLocks noChangeArrowheads="1"/>
          </p:cNvSpPr>
          <p:nvPr/>
        </p:nvSpPr>
        <p:spPr bwMode="auto">
          <a:xfrm>
            <a:off x="4088194" y="3354782"/>
            <a:ext cx="387007" cy="305662"/>
          </a:xfrm>
          <a:prstGeom prst="rect">
            <a:avLst/>
          </a:prstGeom>
          <a:noFill/>
          <a:ln w="9525">
            <a:noFill/>
            <a:round/>
          </a:ln>
          <a:effectLst/>
        </p:spPr>
        <p:txBody>
          <a:bodyPr wrap="none" lIns="90000" tIns="46800" rIns="90000" bIns="46800" anchor="ctr">
            <a:spAutoFit/>
          </a:bodyP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latin typeface="Calibri" panose="020F0502020204030204" pitchFamily="34" charset="0"/>
              </a:rPr>
              <a:t>VA</a:t>
            </a:r>
            <a:endParaRPr lang="en-GB" sz="1400" dirty="0">
              <a:latin typeface="Calibri" panose="020F0502020204030204" pitchFamily="34" charset="0"/>
            </a:endParaRPr>
          </a:p>
        </p:txBody>
      </p:sp>
      <p:sp>
        <p:nvSpPr>
          <p:cNvPr id="13" name="TextBox 11"/>
          <p:cNvSpPr txBox="1"/>
          <p:nvPr/>
        </p:nvSpPr>
        <p:spPr>
          <a:xfrm>
            <a:off x="2428758" y="1752600"/>
            <a:ext cx="1051891" cy="327782"/>
          </a:xfrm>
          <a:prstGeom prst="rect">
            <a:avLst/>
          </a:prstGeom>
          <a:noFill/>
        </p:spPr>
        <p:txBody>
          <a:bodyPr wrap="none" rtlCol="0">
            <a:spAutoFit/>
          </a:bodyPr>
          <a:lstStyle/>
          <a:p>
            <a:pPr>
              <a:buNone/>
            </a:pPr>
            <a:r>
              <a:rPr lang="en-US" sz="1800" i="1" dirty="0" smtClean="0">
                <a:solidFill>
                  <a:schemeClr val="tx1">
                    <a:lumMod val="50000"/>
                    <a:lumOff val="50000"/>
                  </a:schemeClr>
                </a:solidFill>
                <a:latin typeface="Calibri" panose="020F0502020204030204" pitchFamily="34" charset="0"/>
              </a:rPr>
              <a:t>CPU Chip</a:t>
            </a:r>
            <a:endParaRPr lang="en-US" sz="1800" i="1" dirty="0" smtClean="0">
              <a:solidFill>
                <a:schemeClr val="tx1">
                  <a:lumMod val="50000"/>
                  <a:lumOff val="50000"/>
                </a:schemeClr>
              </a:solidFill>
              <a:latin typeface="Calibri" panose="020F0502020204030204" pitchFamily="34" charset="0"/>
            </a:endParaRPr>
          </a:p>
        </p:txBody>
      </p:sp>
      <p:sp>
        <p:nvSpPr>
          <p:cNvPr id="14" name="Text Box 9"/>
          <p:cNvSpPr txBox="1">
            <a:spLocks noChangeArrowheads="1"/>
          </p:cNvSpPr>
          <p:nvPr/>
        </p:nvSpPr>
        <p:spPr bwMode="auto">
          <a:xfrm>
            <a:off x="5686807" y="2311401"/>
            <a:ext cx="453755" cy="305662"/>
          </a:xfrm>
          <a:prstGeom prst="rect">
            <a:avLst/>
          </a:prstGeom>
          <a:noFill/>
          <a:ln w="9525">
            <a:noFill/>
            <a:round/>
          </a:ln>
          <a:effectLst/>
        </p:spPr>
        <p:txBody>
          <a:bodyPr wrap="none" lIns="90000" tIns="46800" rIns="90000" bIns="46800" anchor="ctr">
            <a:spAutoFit/>
          </a:bodyP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latin typeface="Calibri" panose="020F0502020204030204" pitchFamily="34" charset="0"/>
              </a:rPr>
              <a:t>PTE</a:t>
            </a:r>
            <a:endParaRPr lang="en-GB" sz="1400" dirty="0">
              <a:latin typeface="Calibri" panose="020F0502020204030204" pitchFamily="34" charset="0"/>
            </a:endParaRPr>
          </a:p>
        </p:txBody>
      </p:sp>
      <p:cxnSp>
        <p:nvCxnSpPr>
          <p:cNvPr id="15" name="Shape 49"/>
          <p:cNvCxnSpPr>
            <a:endCxn id="10" idx="2"/>
          </p:cNvCxnSpPr>
          <p:nvPr/>
        </p:nvCxnSpPr>
        <p:spPr bwMode="auto">
          <a:xfrm rot="10800000">
            <a:off x="3097595" y="3893139"/>
            <a:ext cx="4494213" cy="884905"/>
          </a:xfrm>
          <a:prstGeom prst="bentConnector2">
            <a:avLst/>
          </a:prstGeom>
          <a:noFill/>
          <a:ln w="25400" cap="flat" cmpd="sng" algn="ctr">
            <a:solidFill>
              <a:schemeClr val="tx1"/>
            </a:solidFill>
            <a:prstDash val="solid"/>
            <a:round/>
            <a:headEnd type="none" w="med" len="med"/>
            <a:tailEnd type="arrow"/>
          </a:ln>
          <a:effectLst/>
        </p:spPr>
      </p:cxnSp>
      <p:sp>
        <p:nvSpPr>
          <p:cNvPr id="16" name="Oval 4"/>
          <p:cNvSpPr>
            <a:spLocks noChangeArrowheads="1"/>
          </p:cNvSpPr>
          <p:nvPr/>
        </p:nvSpPr>
        <p:spPr bwMode="auto">
          <a:xfrm>
            <a:off x="4145873" y="3119439"/>
            <a:ext cx="274637" cy="274638"/>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solidFill>
                  <a:schemeClr val="bg1"/>
                </a:solidFill>
                <a:latin typeface="Calibri" panose="020F0502020204030204" pitchFamily="34" charset="0"/>
              </a:rPr>
              <a:t>1</a:t>
            </a:r>
            <a:endParaRPr lang="en-GB" sz="1400" b="1" dirty="0">
              <a:solidFill>
                <a:schemeClr val="bg1"/>
              </a:solidFill>
              <a:latin typeface="Calibri" panose="020F0502020204030204" pitchFamily="34" charset="0"/>
            </a:endParaRPr>
          </a:p>
        </p:txBody>
      </p:sp>
      <p:sp>
        <p:nvSpPr>
          <p:cNvPr id="17" name="Oval 18"/>
          <p:cNvSpPr>
            <a:spLocks noChangeArrowheads="1"/>
          </p:cNvSpPr>
          <p:nvPr/>
        </p:nvSpPr>
        <p:spPr bwMode="auto">
          <a:xfrm>
            <a:off x="5077207" y="2362200"/>
            <a:ext cx="274638" cy="274638"/>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solidFill>
                  <a:schemeClr val="bg1"/>
                </a:solidFill>
                <a:latin typeface="Calibri" panose="020F0502020204030204" pitchFamily="34" charset="0"/>
              </a:rPr>
              <a:t>2</a:t>
            </a:r>
            <a:endParaRPr lang="en-GB" sz="1400" b="1" dirty="0">
              <a:solidFill>
                <a:schemeClr val="bg1"/>
              </a:solidFill>
              <a:latin typeface="Calibri" panose="020F0502020204030204" pitchFamily="34" charset="0"/>
            </a:endParaRPr>
          </a:p>
        </p:txBody>
      </p:sp>
      <p:sp>
        <p:nvSpPr>
          <p:cNvPr id="18" name="Oval 20"/>
          <p:cNvSpPr>
            <a:spLocks noChangeArrowheads="1"/>
          </p:cNvSpPr>
          <p:nvPr/>
        </p:nvSpPr>
        <p:spPr bwMode="auto">
          <a:xfrm>
            <a:off x="6694965" y="3672552"/>
            <a:ext cx="274638" cy="274638"/>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chemeClr val="bg1"/>
                </a:solidFill>
                <a:latin typeface="Calibri" panose="020F0502020204030204" pitchFamily="34" charset="0"/>
              </a:rPr>
              <a:t>4</a:t>
            </a:r>
            <a:endParaRPr lang="en-GB" sz="1400" dirty="0">
              <a:solidFill>
                <a:schemeClr val="bg1"/>
              </a:solidFill>
              <a:latin typeface="Calibri" panose="020F0502020204030204" pitchFamily="34" charset="0"/>
            </a:endParaRPr>
          </a:p>
        </p:txBody>
      </p:sp>
      <p:sp>
        <p:nvSpPr>
          <p:cNvPr id="19" name="Oval 21"/>
          <p:cNvSpPr>
            <a:spLocks noChangeArrowheads="1"/>
          </p:cNvSpPr>
          <p:nvPr/>
        </p:nvSpPr>
        <p:spPr bwMode="auto">
          <a:xfrm>
            <a:off x="5060273" y="5063069"/>
            <a:ext cx="274638" cy="274637"/>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chemeClr val="bg1"/>
                </a:solidFill>
                <a:latin typeface="Calibri" panose="020F0502020204030204" pitchFamily="34" charset="0"/>
              </a:rPr>
              <a:t>5</a:t>
            </a:r>
            <a:endParaRPr lang="en-GB" sz="1400" dirty="0">
              <a:solidFill>
                <a:schemeClr val="bg1"/>
              </a:solidFill>
              <a:latin typeface="Calibri" panose="020F0502020204030204" pitchFamily="34" charset="0"/>
            </a:endParaRPr>
          </a:p>
        </p:txBody>
      </p:sp>
      <p:sp>
        <p:nvSpPr>
          <p:cNvPr id="20" name="Rectangle 10"/>
          <p:cNvSpPr>
            <a:spLocks noChangeArrowheads="1"/>
          </p:cNvSpPr>
          <p:nvPr/>
        </p:nvSpPr>
        <p:spPr bwMode="auto">
          <a:xfrm>
            <a:off x="5001007" y="1905000"/>
            <a:ext cx="1066800" cy="381000"/>
          </a:xfrm>
          <a:prstGeom prst="rect">
            <a:avLst/>
          </a:prstGeom>
          <a:solidFill>
            <a:schemeClr val="accent2">
              <a:lumMod val="20000"/>
              <a:lumOff val="80000"/>
            </a:schemeClr>
          </a:solidFill>
          <a:ln w="12600">
            <a:solidFill>
              <a:schemeClr val="tx1"/>
            </a:solidFill>
            <a:miter lim="800000"/>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smtClean="0">
                <a:latin typeface="Calibri" panose="020F0502020204030204" pitchFamily="34" charset="0"/>
              </a:rPr>
              <a:t>TLB</a:t>
            </a:r>
            <a:endParaRPr lang="en-GB" sz="1600" dirty="0">
              <a:latin typeface="Calibri" panose="020F0502020204030204" pitchFamily="34" charset="0"/>
            </a:endParaRPr>
          </a:p>
        </p:txBody>
      </p:sp>
      <p:cxnSp>
        <p:nvCxnSpPr>
          <p:cNvPr id="21" name="Straight Arrow Connector 27"/>
          <p:cNvCxnSpPr/>
          <p:nvPr/>
        </p:nvCxnSpPr>
        <p:spPr bwMode="auto">
          <a:xfrm rot="16200000" flipV="1">
            <a:off x="5096784" y="2645836"/>
            <a:ext cx="721259" cy="1587"/>
          </a:xfrm>
          <a:prstGeom prst="straightConnector1">
            <a:avLst/>
          </a:prstGeom>
          <a:noFill/>
          <a:ln w="25400" cap="flat" cmpd="sng" algn="ctr">
            <a:solidFill>
              <a:schemeClr val="tx1"/>
            </a:solidFill>
            <a:prstDash val="solid"/>
            <a:round/>
            <a:headEnd type="none" w="med" len="med"/>
            <a:tailEnd type="arrow"/>
          </a:ln>
          <a:effectLst/>
        </p:spPr>
      </p:cxnSp>
      <p:cxnSp>
        <p:nvCxnSpPr>
          <p:cNvPr id="22" name="Straight Arrow Connector 28"/>
          <p:cNvCxnSpPr/>
          <p:nvPr/>
        </p:nvCxnSpPr>
        <p:spPr bwMode="auto">
          <a:xfrm rot="5400000">
            <a:off x="5325384" y="2645836"/>
            <a:ext cx="721259" cy="1587"/>
          </a:xfrm>
          <a:prstGeom prst="straightConnector1">
            <a:avLst/>
          </a:prstGeom>
          <a:noFill/>
          <a:ln w="25400" cap="flat" cmpd="sng" algn="ctr">
            <a:solidFill>
              <a:schemeClr val="tx1"/>
            </a:solidFill>
            <a:prstDash val="solid"/>
            <a:round/>
            <a:headEnd type="none" w="med" len="med"/>
            <a:tailEnd type="arrow"/>
          </a:ln>
          <a:effectLst/>
        </p:spPr>
      </p:cxnSp>
      <p:sp>
        <p:nvSpPr>
          <p:cNvPr id="23" name="Text Box 9"/>
          <p:cNvSpPr txBox="1">
            <a:spLocks noChangeArrowheads="1"/>
          </p:cNvSpPr>
          <p:nvPr/>
        </p:nvSpPr>
        <p:spPr bwMode="auto">
          <a:xfrm>
            <a:off x="4967139" y="2667000"/>
            <a:ext cx="502358" cy="305662"/>
          </a:xfrm>
          <a:prstGeom prst="rect">
            <a:avLst/>
          </a:prstGeom>
          <a:noFill/>
          <a:ln w="9525">
            <a:noFill/>
            <a:round/>
          </a:ln>
          <a:effectLst/>
        </p:spPr>
        <p:txBody>
          <a:bodyPr wrap="none" lIns="90000" tIns="46800" rIns="90000" bIns="46800" anchor="ctr">
            <a:spAutoFit/>
          </a:bodyP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latin typeface="Calibri" panose="020F0502020204030204" pitchFamily="34" charset="0"/>
              </a:rPr>
              <a:t>VPN</a:t>
            </a:r>
            <a:endParaRPr lang="en-GB" sz="1400" dirty="0">
              <a:latin typeface="Calibri" panose="020F0502020204030204" pitchFamily="34" charset="0"/>
            </a:endParaRPr>
          </a:p>
        </p:txBody>
      </p:sp>
      <p:sp>
        <p:nvSpPr>
          <p:cNvPr id="24" name="Oval 19"/>
          <p:cNvSpPr>
            <a:spLocks noChangeArrowheads="1"/>
          </p:cNvSpPr>
          <p:nvPr/>
        </p:nvSpPr>
        <p:spPr bwMode="auto">
          <a:xfrm>
            <a:off x="5776235" y="2633132"/>
            <a:ext cx="274638" cy="274637"/>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solidFill>
                  <a:schemeClr val="bg1"/>
                </a:solidFill>
                <a:latin typeface="Calibri" panose="020F0502020204030204" pitchFamily="34" charset="0"/>
              </a:rPr>
              <a:t>3</a:t>
            </a:r>
            <a:endParaRPr lang="en-GB" sz="1400" b="1" dirty="0">
              <a:solidFill>
                <a:schemeClr val="bg1"/>
              </a:solidFill>
              <a:latin typeface="Calibri" panose="020F0502020204030204" pitchFamily="34" charset="0"/>
            </a:endParaRPr>
          </a:p>
        </p:txBody>
      </p:sp>
      <p:sp>
        <p:nvSpPr>
          <p:cNvPr id="25" name="Rectangle 2"/>
          <p:cNvSpPr txBox="1">
            <a:spLocks noChangeArrowheads="1"/>
          </p:cNvSpPr>
          <p:nvPr/>
        </p:nvSpPr>
        <p:spPr bwMode="auto">
          <a:xfrm>
            <a:off x="118120" y="254286"/>
            <a:ext cx="5257800" cy="373062"/>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baseline="0">
                <a:solidFill>
                  <a:srgbClr val="FF0000"/>
                </a:solidFill>
                <a:latin typeface="Arial Unicode MS" panose="020B0604020202020204" pitchFamily="34" charset="-122"/>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a:buClrTx/>
              <a:buSzTx/>
              <a:buFontTx/>
              <a:buNone/>
            </a:pPr>
            <a:r>
              <a:rPr lang="zh-CN" altLang="en-US" kern="0" smtClean="0"/>
              <a:t>页式虚拟存储器示例</a:t>
            </a:r>
            <a:endParaRPr lang="zh-CN" altLang="en-US" kern="0" dirty="0"/>
          </a:p>
        </p:txBody>
      </p:sp>
      <p:sp>
        <p:nvSpPr>
          <p:cNvPr id="27" name="矩形 26"/>
          <p:cNvSpPr/>
          <p:nvPr/>
        </p:nvSpPr>
        <p:spPr>
          <a:xfrm>
            <a:off x="732318" y="1185482"/>
            <a:ext cx="1136850" cy="353943"/>
          </a:xfrm>
          <a:prstGeom prst="rect">
            <a:avLst/>
          </a:prstGeom>
        </p:spPr>
        <p:txBody>
          <a:bodyPr wrap="none">
            <a:spAutoFit/>
          </a:bodyPr>
          <a:lstStyle/>
          <a:p>
            <a:pPr>
              <a:buNone/>
            </a:pPr>
            <a:r>
              <a:rPr lang="en-US" altLang="zh-CN" sz="2000" b="0" dirty="0" smtClean="0">
                <a:latin typeface="微软雅黑" panose="020B0503020204020204" pitchFamily="34" charset="-122"/>
                <a:ea typeface="微软雅黑" panose="020B0503020204020204" pitchFamily="34" charset="-122"/>
              </a:rPr>
              <a:t>TLB</a:t>
            </a:r>
            <a:r>
              <a:rPr lang="zh-CN" altLang="en-US" sz="2000" b="0" dirty="0" smtClean="0">
                <a:latin typeface="微软雅黑" panose="020B0503020204020204" pitchFamily="34" charset="-122"/>
                <a:ea typeface="微软雅黑" panose="020B0503020204020204" pitchFamily="34" charset="-122"/>
              </a:rPr>
              <a:t>命中</a:t>
            </a:r>
            <a:endParaRPr lang="zh-CN" altLang="en-US" sz="2000" b="0" dirty="0">
              <a:latin typeface="微软雅黑" panose="020B0503020204020204" pitchFamily="34" charset="-122"/>
              <a:ea typeface="微软雅黑" panose="020B0503020204020204" pitchFamily="34" charset="-122"/>
            </a:endParaRPr>
          </a:p>
        </p:txBody>
      </p:sp>
      <p:sp>
        <p:nvSpPr>
          <p:cNvPr id="28" name="Rectangle 2"/>
          <p:cNvSpPr txBox="1">
            <a:spLocks noChangeArrowheads="1"/>
          </p:cNvSpPr>
          <p:nvPr/>
        </p:nvSpPr>
        <p:spPr bwMode="auto">
          <a:xfrm>
            <a:off x="506411" y="5822950"/>
            <a:ext cx="7189789" cy="577850"/>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rgbClr val="990000"/>
              </a:buClr>
              <a:buSzPct val="60000"/>
              <a:buFont typeface="Wingdings" panose="05000000000000000000" pitchFamily="2" charset="2"/>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defRPr/>
            </a:pPr>
            <a:r>
              <a:rPr kumimoji="0" lang="en-GB" sz="2400" b="1" i="0" u="none" strike="noStrike" kern="0" cap="none" spc="0" normalizeH="0" baseline="0" noProof="0" dirty="0" smtClean="0">
                <a:ln>
                  <a:noFill/>
                </a:ln>
                <a:solidFill>
                  <a:schemeClr val="tx1"/>
                </a:solidFill>
                <a:effectLst/>
                <a:uLnTx/>
                <a:uFillTx/>
                <a:latin typeface="Calibri" panose="020F0502020204030204" pitchFamily="34" charset="0"/>
                <a:ea typeface="+mn-ea"/>
                <a:cs typeface="+mn-cs"/>
              </a:rPr>
              <a:t>A TLB hit eliminates a memory access</a:t>
            </a:r>
            <a:endParaRPr kumimoji="0" lang="en-GB" sz="2400" b="1" i="0" u="none" strike="noStrike" kern="0" cap="none" spc="0" normalizeH="0" baseline="0" noProof="0" dirty="0">
              <a:ln>
                <a:noFill/>
              </a:ln>
              <a:solidFill>
                <a:schemeClr val="tx1"/>
              </a:solidFill>
              <a:effectLst/>
              <a:uLnTx/>
              <a:uFillTx/>
              <a:latin typeface="Calibri" panose="020F0502020204030204" pitchFamily="34"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4" grpId="0"/>
      <p:bldP spid="17" grpId="0" animBg="1"/>
      <p:bldP spid="18" grpId="0" animBg="1"/>
      <p:bldP spid="19" grpId="0" animBg="1"/>
      <p:bldP spid="23" grpId="0"/>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91344" y="197635"/>
            <a:ext cx="5257800" cy="373062"/>
          </a:xfrm>
        </p:spPr>
        <p:txBody>
          <a:bodyPr/>
          <a:lstStyle/>
          <a:p>
            <a:r>
              <a:rPr lang="zh-CN" altLang="en-US" dirty="0"/>
              <a:t>硬磁盘基本结构</a:t>
            </a:r>
            <a:endParaRPr lang="en-US" altLang="zh-CN" dirty="0"/>
          </a:p>
        </p:txBody>
      </p:sp>
      <p:sp>
        <p:nvSpPr>
          <p:cNvPr id="19459" name="Rectangle 3"/>
          <p:cNvSpPr>
            <a:spLocks noGrp="1" noChangeArrowheads="1"/>
          </p:cNvSpPr>
          <p:nvPr>
            <p:ph type="body" idx="1"/>
          </p:nvPr>
        </p:nvSpPr>
        <p:spPr>
          <a:xfrm>
            <a:off x="335360" y="777875"/>
            <a:ext cx="7962082" cy="1474763"/>
          </a:xfrm>
        </p:spPr>
        <p:txBody>
          <a:bodyPr/>
          <a:lstStyle/>
          <a:p>
            <a:r>
              <a:rPr lang="zh-CN" altLang="en-US" sz="2800" dirty="0"/>
              <a:t>磁盘驱动器基本结构</a:t>
            </a:r>
            <a:endParaRPr lang="en-US" altLang="zh-CN" sz="2800" dirty="0"/>
          </a:p>
          <a:p>
            <a:pPr lvl="1"/>
            <a:r>
              <a:rPr lang="zh-CN" altLang="en-US" sz="2400" dirty="0"/>
              <a:t>存储机构、机械驱动机构、控制机构等 </a:t>
            </a:r>
            <a:endParaRPr lang="zh-CN" altLang="en-US" sz="2400" dirty="0"/>
          </a:p>
          <a:p>
            <a:pPr marL="474980" lvl="1" indent="0">
              <a:buNone/>
            </a:pPr>
            <a:r>
              <a:rPr lang="zh-CN" altLang="en-US" sz="2200" b="0" dirty="0"/>
              <a:t> </a:t>
            </a:r>
            <a:endParaRPr lang="en-US" altLang="zh-CN" sz="2200" b="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38204" y="2348880"/>
            <a:ext cx="7846229" cy="408156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
          <p:cNvSpPr txBox="1">
            <a:spLocks noChangeArrowheads="1"/>
          </p:cNvSpPr>
          <p:nvPr/>
        </p:nvSpPr>
        <p:spPr bwMode="auto">
          <a:xfrm>
            <a:off x="118120" y="254286"/>
            <a:ext cx="5257800" cy="373062"/>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baseline="0">
                <a:solidFill>
                  <a:srgbClr val="FF0000"/>
                </a:solidFill>
                <a:latin typeface="Arial Unicode MS" panose="020B0604020202020204" pitchFamily="34" charset="-122"/>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a:buClrTx/>
              <a:buSzTx/>
              <a:buFontTx/>
              <a:buNone/>
            </a:pPr>
            <a:r>
              <a:rPr lang="zh-CN" altLang="en-US" kern="0" smtClean="0"/>
              <a:t>页式虚拟存储器示例</a:t>
            </a:r>
            <a:endParaRPr lang="zh-CN" altLang="en-US" kern="0" dirty="0"/>
          </a:p>
        </p:txBody>
      </p:sp>
      <p:sp>
        <p:nvSpPr>
          <p:cNvPr id="27" name="矩形 26"/>
          <p:cNvSpPr/>
          <p:nvPr/>
        </p:nvSpPr>
        <p:spPr>
          <a:xfrm>
            <a:off x="732318" y="1185482"/>
            <a:ext cx="1136850" cy="353943"/>
          </a:xfrm>
          <a:prstGeom prst="rect">
            <a:avLst/>
          </a:prstGeom>
        </p:spPr>
        <p:txBody>
          <a:bodyPr wrap="none">
            <a:spAutoFit/>
          </a:bodyPr>
          <a:lstStyle/>
          <a:p>
            <a:pPr>
              <a:buNone/>
            </a:pPr>
            <a:r>
              <a:rPr lang="en-US" altLang="zh-CN" sz="2000" b="0" dirty="0" smtClean="0">
                <a:latin typeface="微软雅黑" panose="020B0503020204020204" pitchFamily="34" charset="-122"/>
                <a:ea typeface="微软雅黑" panose="020B0503020204020204" pitchFamily="34" charset="-122"/>
              </a:rPr>
              <a:t>TLB</a:t>
            </a:r>
            <a:r>
              <a:rPr lang="zh-CN" altLang="en-US" sz="2000" b="0" dirty="0" smtClean="0">
                <a:latin typeface="微软雅黑" panose="020B0503020204020204" pitchFamily="34" charset="-122"/>
                <a:ea typeface="微软雅黑" panose="020B0503020204020204" pitchFamily="34" charset="-122"/>
              </a:rPr>
              <a:t>缺失</a:t>
            </a:r>
            <a:endParaRPr lang="zh-CN" altLang="en-US" sz="2000" b="0" dirty="0">
              <a:latin typeface="微软雅黑" panose="020B0503020204020204" pitchFamily="34" charset="-122"/>
              <a:ea typeface="微软雅黑" panose="020B0503020204020204" pitchFamily="34" charset="-122"/>
            </a:endParaRPr>
          </a:p>
        </p:txBody>
      </p:sp>
      <p:sp>
        <p:nvSpPr>
          <p:cNvPr id="28" name="Rectangle 43"/>
          <p:cNvSpPr/>
          <p:nvPr/>
        </p:nvSpPr>
        <p:spPr bwMode="auto">
          <a:xfrm>
            <a:off x="2378434" y="1724358"/>
            <a:ext cx="3749615" cy="2695242"/>
          </a:xfrm>
          <a:prstGeom prst="rect">
            <a:avLst/>
          </a:prstGeom>
          <a:solidFill>
            <a:srgbClr val="EBEBEB"/>
          </a:solidFill>
          <a:ln w="25400" cap="flat" cmpd="sng" algn="ctr">
            <a:noFill/>
            <a:prstDash val="solid"/>
            <a:round/>
            <a:headEnd type="none" w="med" len="med"/>
            <a:tailEnd type="arrow" w="med" len="med"/>
          </a:ln>
          <a:effectLst/>
        </p:spPr>
        <p:txBody>
          <a:bodyPr rtlCol="0" anchor="ctr"/>
          <a:lstStyle/>
          <a:p>
            <a:pPr algn="ctr">
              <a:buNone/>
            </a:pPr>
            <a:endParaRPr lang="en-US"/>
          </a:p>
        </p:txBody>
      </p:sp>
      <p:sp>
        <p:nvSpPr>
          <p:cNvPr id="29" name="Rectangle 10"/>
          <p:cNvSpPr>
            <a:spLocks noChangeArrowheads="1"/>
          </p:cNvSpPr>
          <p:nvPr/>
        </p:nvSpPr>
        <p:spPr bwMode="auto">
          <a:xfrm>
            <a:off x="4957436" y="3007259"/>
            <a:ext cx="1066800" cy="1237384"/>
          </a:xfrm>
          <a:prstGeom prst="rect">
            <a:avLst/>
          </a:prstGeom>
          <a:solidFill>
            <a:srgbClr val="D5F1CF"/>
          </a:solidFill>
          <a:ln w="12600">
            <a:solidFill>
              <a:schemeClr val="tx1"/>
            </a:solidFill>
            <a:miter lim="800000"/>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smtClean="0">
                <a:latin typeface="Calibri" panose="020F0502020204030204" pitchFamily="34" charset="0"/>
              </a:rPr>
              <a:t>MMU</a:t>
            </a:r>
            <a:endParaRPr lang="en-GB" sz="1600" dirty="0">
              <a:latin typeface="Calibri" panose="020F0502020204030204" pitchFamily="34" charset="0"/>
            </a:endParaRPr>
          </a:p>
        </p:txBody>
      </p:sp>
      <p:sp>
        <p:nvSpPr>
          <p:cNvPr id="30" name="Rectangle 17"/>
          <p:cNvSpPr>
            <a:spLocks noChangeArrowheads="1"/>
          </p:cNvSpPr>
          <p:nvPr/>
        </p:nvSpPr>
        <p:spPr bwMode="auto">
          <a:xfrm>
            <a:off x="7546649" y="2722233"/>
            <a:ext cx="914400" cy="2284410"/>
          </a:xfrm>
          <a:prstGeom prst="rect">
            <a:avLst/>
          </a:prstGeom>
          <a:solidFill>
            <a:srgbClr val="EBEBEB"/>
          </a:solidFill>
          <a:ln w="19080">
            <a:solidFill>
              <a:schemeClr val="tx1"/>
            </a:solidFill>
            <a:miter lim="800000"/>
          </a:ln>
          <a:effectLst/>
        </p:spPr>
        <p:txBody>
          <a:bodyPr wrap="none" anchor="ctr"/>
          <a:lstStyle/>
          <a:p>
            <a:pPr>
              <a:buNone/>
            </a:pPr>
            <a:r>
              <a:rPr lang="en-US" sz="1600" dirty="0" smtClean="0">
                <a:latin typeface="Calibri" panose="020F0502020204030204" pitchFamily="34" charset="0"/>
              </a:rPr>
              <a:t>Cache/</a:t>
            </a:r>
            <a:endParaRPr lang="en-US" sz="1600" dirty="0" smtClean="0">
              <a:latin typeface="Calibri" panose="020F0502020204030204" pitchFamily="34" charset="0"/>
            </a:endParaRPr>
          </a:p>
          <a:p>
            <a:pPr>
              <a:buNone/>
            </a:pPr>
            <a:r>
              <a:rPr lang="en-US" sz="1600" dirty="0" smtClean="0">
                <a:latin typeface="Calibri" panose="020F0502020204030204" pitchFamily="34" charset="0"/>
              </a:rPr>
              <a:t>Memory</a:t>
            </a:r>
            <a:endParaRPr lang="en-US" sz="1600" dirty="0">
              <a:latin typeface="Calibri" panose="020F0502020204030204" pitchFamily="34" charset="0"/>
            </a:endParaRPr>
          </a:p>
        </p:txBody>
      </p:sp>
      <p:sp>
        <p:nvSpPr>
          <p:cNvPr id="31" name="Text Box 9"/>
          <p:cNvSpPr txBox="1">
            <a:spLocks noChangeArrowheads="1"/>
          </p:cNvSpPr>
          <p:nvPr/>
        </p:nvSpPr>
        <p:spPr bwMode="auto">
          <a:xfrm>
            <a:off x="6570149" y="3810000"/>
            <a:ext cx="374759" cy="305662"/>
          </a:xfrm>
          <a:prstGeom prst="rect">
            <a:avLst/>
          </a:prstGeom>
          <a:noFill/>
          <a:ln w="9525">
            <a:noFill/>
            <a:round/>
          </a:ln>
          <a:effectLst/>
        </p:spPr>
        <p:txBody>
          <a:bodyPr wrap="none" lIns="90000" tIns="46800" rIns="90000" bIns="46800" anchor="ctr">
            <a:spAutoFit/>
          </a:bodyP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latin typeface="Calibri" panose="020F0502020204030204" pitchFamily="34" charset="0"/>
              </a:rPr>
              <a:t>PA</a:t>
            </a:r>
            <a:endParaRPr lang="en-GB" sz="1400" dirty="0">
              <a:latin typeface="Calibri" panose="020F0502020204030204" pitchFamily="34" charset="0"/>
            </a:endParaRPr>
          </a:p>
        </p:txBody>
      </p:sp>
      <p:sp>
        <p:nvSpPr>
          <p:cNvPr id="32" name="Text Box 32"/>
          <p:cNvSpPr txBox="1">
            <a:spLocks noChangeArrowheads="1"/>
          </p:cNvSpPr>
          <p:nvPr/>
        </p:nvSpPr>
        <p:spPr bwMode="auto">
          <a:xfrm>
            <a:off x="4881236" y="4778043"/>
            <a:ext cx="531020" cy="305662"/>
          </a:xfrm>
          <a:prstGeom prst="rect">
            <a:avLst/>
          </a:prstGeom>
          <a:noFill/>
          <a:ln w="9525">
            <a:noFill/>
            <a:round/>
          </a:ln>
          <a:effectLst/>
        </p:spPr>
        <p:txBody>
          <a:bodyPr wrap="none" lIns="90000" tIns="46800" rIns="90000" bIns="46800" anchor="ctr">
            <a:spAutoFit/>
          </a:bodyP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latin typeface="Calibri" panose="020F0502020204030204" pitchFamily="34" charset="0"/>
              </a:rPr>
              <a:t>Data</a:t>
            </a:r>
            <a:endParaRPr lang="en-GB" sz="1400" dirty="0">
              <a:latin typeface="Calibri" panose="020F0502020204030204" pitchFamily="34" charset="0"/>
            </a:endParaRPr>
          </a:p>
        </p:txBody>
      </p:sp>
      <p:cxnSp>
        <p:nvCxnSpPr>
          <p:cNvPr id="33" name="Straight Arrow Connector 39"/>
          <p:cNvCxnSpPr/>
          <p:nvPr/>
        </p:nvCxnSpPr>
        <p:spPr bwMode="auto">
          <a:xfrm flipV="1">
            <a:off x="6024236" y="4062859"/>
            <a:ext cx="1522413" cy="1376"/>
          </a:xfrm>
          <a:prstGeom prst="straightConnector1">
            <a:avLst/>
          </a:prstGeom>
          <a:noFill/>
          <a:ln w="25400" cap="flat" cmpd="sng" algn="ctr">
            <a:solidFill>
              <a:schemeClr val="tx1"/>
            </a:solidFill>
            <a:prstDash val="solid"/>
            <a:round/>
            <a:headEnd type="none" w="med" len="med"/>
            <a:tailEnd type="arrow"/>
          </a:ln>
          <a:effectLst/>
        </p:spPr>
      </p:cxnSp>
      <p:sp>
        <p:nvSpPr>
          <p:cNvPr id="34" name="Rectangle 10"/>
          <p:cNvSpPr>
            <a:spLocks noChangeArrowheads="1"/>
          </p:cNvSpPr>
          <p:nvPr/>
        </p:nvSpPr>
        <p:spPr bwMode="auto">
          <a:xfrm>
            <a:off x="2519036" y="3359738"/>
            <a:ext cx="1066800" cy="533400"/>
          </a:xfrm>
          <a:prstGeom prst="rect">
            <a:avLst/>
          </a:prstGeom>
          <a:solidFill>
            <a:srgbClr val="F1C7C7"/>
          </a:solidFill>
          <a:ln w="12600">
            <a:solidFill>
              <a:schemeClr val="tx1"/>
            </a:solidFill>
            <a:miter lim="800000"/>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anose="020F0502020204030204" pitchFamily="34" charset="0"/>
              </a:rPr>
              <a:t>CPU</a:t>
            </a:r>
            <a:endParaRPr lang="en-GB" sz="1600" dirty="0">
              <a:latin typeface="Calibri" panose="020F0502020204030204" pitchFamily="34" charset="0"/>
            </a:endParaRPr>
          </a:p>
        </p:txBody>
      </p:sp>
      <p:cxnSp>
        <p:nvCxnSpPr>
          <p:cNvPr id="35" name="Straight Arrow Connector 37"/>
          <p:cNvCxnSpPr>
            <a:stCxn id="34" idx="3"/>
          </p:cNvCxnSpPr>
          <p:nvPr/>
        </p:nvCxnSpPr>
        <p:spPr bwMode="auto">
          <a:xfrm flipV="1">
            <a:off x="3585836" y="3621869"/>
            <a:ext cx="1370013" cy="4569"/>
          </a:xfrm>
          <a:prstGeom prst="straightConnector1">
            <a:avLst/>
          </a:prstGeom>
          <a:noFill/>
          <a:ln w="25400" cap="flat" cmpd="sng" algn="ctr">
            <a:solidFill>
              <a:schemeClr val="tx1"/>
            </a:solidFill>
            <a:prstDash val="solid"/>
            <a:round/>
            <a:headEnd type="none" w="med" len="med"/>
            <a:tailEnd type="arrow"/>
          </a:ln>
          <a:effectLst/>
        </p:spPr>
      </p:cxnSp>
      <p:sp>
        <p:nvSpPr>
          <p:cNvPr id="36" name="Text Box 9"/>
          <p:cNvSpPr txBox="1">
            <a:spLocks noChangeArrowheads="1"/>
          </p:cNvSpPr>
          <p:nvPr/>
        </p:nvSpPr>
        <p:spPr bwMode="auto">
          <a:xfrm>
            <a:off x="4043036" y="3354782"/>
            <a:ext cx="387007" cy="305662"/>
          </a:xfrm>
          <a:prstGeom prst="rect">
            <a:avLst/>
          </a:prstGeom>
          <a:noFill/>
          <a:ln w="9525">
            <a:noFill/>
            <a:round/>
          </a:ln>
          <a:effectLst/>
        </p:spPr>
        <p:txBody>
          <a:bodyPr wrap="none" lIns="90000" tIns="46800" rIns="90000" bIns="46800" anchor="ctr">
            <a:spAutoFit/>
          </a:bodyP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latin typeface="Calibri" panose="020F0502020204030204" pitchFamily="34" charset="0"/>
              </a:rPr>
              <a:t>VA</a:t>
            </a:r>
            <a:endParaRPr lang="en-GB" sz="1400" dirty="0">
              <a:latin typeface="Calibri" panose="020F0502020204030204" pitchFamily="34" charset="0"/>
            </a:endParaRPr>
          </a:p>
        </p:txBody>
      </p:sp>
      <p:sp>
        <p:nvSpPr>
          <p:cNvPr id="37" name="TextBox 11"/>
          <p:cNvSpPr txBox="1"/>
          <p:nvPr/>
        </p:nvSpPr>
        <p:spPr>
          <a:xfrm>
            <a:off x="2383600" y="1752600"/>
            <a:ext cx="1051891" cy="327782"/>
          </a:xfrm>
          <a:prstGeom prst="rect">
            <a:avLst/>
          </a:prstGeom>
          <a:noFill/>
        </p:spPr>
        <p:txBody>
          <a:bodyPr wrap="none" rtlCol="0">
            <a:spAutoFit/>
          </a:bodyPr>
          <a:lstStyle/>
          <a:p>
            <a:pPr>
              <a:buNone/>
            </a:pPr>
            <a:r>
              <a:rPr lang="en-US" sz="1800" i="1" dirty="0" smtClean="0">
                <a:solidFill>
                  <a:schemeClr val="tx1">
                    <a:lumMod val="50000"/>
                    <a:lumOff val="50000"/>
                  </a:schemeClr>
                </a:solidFill>
                <a:latin typeface="Calibri" panose="020F0502020204030204" pitchFamily="34" charset="0"/>
              </a:rPr>
              <a:t>CPU Chip</a:t>
            </a:r>
            <a:endParaRPr lang="en-US" sz="1800" i="1" dirty="0" smtClean="0">
              <a:solidFill>
                <a:schemeClr val="tx1">
                  <a:lumMod val="50000"/>
                  <a:lumOff val="50000"/>
                </a:schemeClr>
              </a:solidFill>
              <a:latin typeface="Calibri" panose="020F0502020204030204" pitchFamily="34" charset="0"/>
            </a:endParaRPr>
          </a:p>
        </p:txBody>
      </p:sp>
      <p:sp>
        <p:nvSpPr>
          <p:cNvPr id="38" name="Text Box 9"/>
          <p:cNvSpPr txBox="1">
            <a:spLocks noChangeArrowheads="1"/>
          </p:cNvSpPr>
          <p:nvPr/>
        </p:nvSpPr>
        <p:spPr bwMode="auto">
          <a:xfrm>
            <a:off x="6530651" y="2361338"/>
            <a:ext cx="453755" cy="305662"/>
          </a:xfrm>
          <a:prstGeom prst="rect">
            <a:avLst/>
          </a:prstGeom>
          <a:noFill/>
          <a:ln w="9525">
            <a:noFill/>
            <a:round/>
          </a:ln>
          <a:effectLst/>
        </p:spPr>
        <p:txBody>
          <a:bodyPr wrap="none" lIns="90000" tIns="46800" rIns="90000" bIns="46800" anchor="ctr">
            <a:spAutoFit/>
          </a:bodyP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latin typeface="Calibri" panose="020F0502020204030204" pitchFamily="34" charset="0"/>
              </a:rPr>
              <a:t>PTE</a:t>
            </a:r>
            <a:endParaRPr lang="en-GB" sz="1400" dirty="0">
              <a:latin typeface="Calibri" panose="020F0502020204030204" pitchFamily="34" charset="0"/>
            </a:endParaRPr>
          </a:p>
        </p:txBody>
      </p:sp>
      <p:cxnSp>
        <p:nvCxnSpPr>
          <p:cNvPr id="39" name="Shape 49"/>
          <p:cNvCxnSpPr>
            <a:endCxn id="34" idx="2"/>
          </p:cNvCxnSpPr>
          <p:nvPr/>
        </p:nvCxnSpPr>
        <p:spPr bwMode="auto">
          <a:xfrm rot="10800000">
            <a:off x="3052437" y="3893139"/>
            <a:ext cx="4494213" cy="884905"/>
          </a:xfrm>
          <a:prstGeom prst="bentConnector2">
            <a:avLst/>
          </a:prstGeom>
          <a:noFill/>
          <a:ln w="25400" cap="flat" cmpd="sng" algn="ctr">
            <a:solidFill>
              <a:schemeClr val="tx1"/>
            </a:solidFill>
            <a:prstDash val="solid"/>
            <a:round/>
            <a:headEnd type="none" w="med" len="med"/>
            <a:tailEnd type="arrow"/>
          </a:ln>
          <a:effectLst/>
        </p:spPr>
      </p:cxnSp>
      <p:sp>
        <p:nvSpPr>
          <p:cNvPr id="40" name="Oval 4"/>
          <p:cNvSpPr>
            <a:spLocks noChangeArrowheads="1"/>
          </p:cNvSpPr>
          <p:nvPr/>
        </p:nvSpPr>
        <p:spPr bwMode="auto">
          <a:xfrm>
            <a:off x="4100715" y="3119439"/>
            <a:ext cx="274637" cy="274638"/>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solidFill>
                  <a:schemeClr val="bg1"/>
                </a:solidFill>
                <a:latin typeface="Calibri" panose="020F0502020204030204" pitchFamily="34" charset="0"/>
              </a:rPr>
              <a:t>1</a:t>
            </a:r>
            <a:endParaRPr lang="en-GB" sz="1400" b="1" dirty="0">
              <a:solidFill>
                <a:schemeClr val="bg1"/>
              </a:solidFill>
              <a:latin typeface="Calibri" panose="020F0502020204030204" pitchFamily="34" charset="0"/>
            </a:endParaRPr>
          </a:p>
        </p:txBody>
      </p:sp>
      <p:sp>
        <p:nvSpPr>
          <p:cNvPr id="41" name="Oval 18"/>
          <p:cNvSpPr>
            <a:spLocks noChangeArrowheads="1"/>
          </p:cNvSpPr>
          <p:nvPr/>
        </p:nvSpPr>
        <p:spPr bwMode="auto">
          <a:xfrm>
            <a:off x="5032049" y="2362200"/>
            <a:ext cx="274638" cy="274638"/>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solidFill>
                  <a:schemeClr val="bg1"/>
                </a:solidFill>
                <a:latin typeface="Calibri" panose="020F0502020204030204" pitchFamily="34" charset="0"/>
              </a:rPr>
              <a:t>2</a:t>
            </a:r>
            <a:endParaRPr lang="en-GB" sz="1400" b="1" dirty="0">
              <a:solidFill>
                <a:schemeClr val="bg1"/>
              </a:solidFill>
              <a:latin typeface="Calibri" panose="020F0502020204030204" pitchFamily="34" charset="0"/>
            </a:endParaRPr>
          </a:p>
        </p:txBody>
      </p:sp>
      <p:sp>
        <p:nvSpPr>
          <p:cNvPr id="42" name="Oval 20"/>
          <p:cNvSpPr>
            <a:spLocks noChangeArrowheads="1"/>
          </p:cNvSpPr>
          <p:nvPr/>
        </p:nvSpPr>
        <p:spPr bwMode="auto">
          <a:xfrm>
            <a:off x="6620209" y="4129752"/>
            <a:ext cx="274638" cy="274638"/>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chemeClr val="bg1"/>
                </a:solidFill>
                <a:latin typeface="Calibri" panose="020F0502020204030204" pitchFamily="34" charset="0"/>
              </a:rPr>
              <a:t>5</a:t>
            </a:r>
            <a:endParaRPr lang="en-GB" sz="1400" dirty="0">
              <a:solidFill>
                <a:schemeClr val="bg1"/>
              </a:solidFill>
              <a:latin typeface="Calibri" panose="020F0502020204030204" pitchFamily="34" charset="0"/>
            </a:endParaRPr>
          </a:p>
        </p:txBody>
      </p:sp>
      <p:sp>
        <p:nvSpPr>
          <p:cNvPr id="43" name="Oval 21"/>
          <p:cNvSpPr>
            <a:spLocks noChangeArrowheads="1"/>
          </p:cNvSpPr>
          <p:nvPr/>
        </p:nvSpPr>
        <p:spPr bwMode="auto">
          <a:xfrm>
            <a:off x="5015115" y="5063069"/>
            <a:ext cx="274638" cy="274637"/>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chemeClr val="bg1"/>
                </a:solidFill>
                <a:latin typeface="Calibri" panose="020F0502020204030204" pitchFamily="34" charset="0"/>
              </a:rPr>
              <a:t>6</a:t>
            </a:r>
            <a:endParaRPr lang="en-GB" sz="1400" dirty="0">
              <a:solidFill>
                <a:schemeClr val="bg1"/>
              </a:solidFill>
              <a:latin typeface="Calibri" panose="020F0502020204030204" pitchFamily="34" charset="0"/>
            </a:endParaRPr>
          </a:p>
        </p:txBody>
      </p:sp>
      <p:sp>
        <p:nvSpPr>
          <p:cNvPr id="44" name="Rectangle 10"/>
          <p:cNvSpPr>
            <a:spLocks noChangeArrowheads="1"/>
          </p:cNvSpPr>
          <p:nvPr/>
        </p:nvSpPr>
        <p:spPr bwMode="auto">
          <a:xfrm>
            <a:off x="4955849" y="1905000"/>
            <a:ext cx="1066800" cy="381000"/>
          </a:xfrm>
          <a:prstGeom prst="rect">
            <a:avLst/>
          </a:prstGeom>
          <a:solidFill>
            <a:schemeClr val="accent2">
              <a:lumMod val="20000"/>
              <a:lumOff val="80000"/>
            </a:schemeClr>
          </a:solidFill>
          <a:ln w="12600">
            <a:solidFill>
              <a:schemeClr val="tx1"/>
            </a:solidFill>
            <a:miter lim="800000"/>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smtClean="0">
                <a:latin typeface="Calibri" panose="020F0502020204030204" pitchFamily="34" charset="0"/>
              </a:rPr>
              <a:t>TLB</a:t>
            </a:r>
            <a:endParaRPr lang="en-GB" sz="1600" dirty="0">
              <a:latin typeface="Calibri" panose="020F0502020204030204" pitchFamily="34" charset="0"/>
            </a:endParaRPr>
          </a:p>
        </p:txBody>
      </p:sp>
      <p:cxnSp>
        <p:nvCxnSpPr>
          <p:cNvPr id="45" name="Straight Arrow Connector 27"/>
          <p:cNvCxnSpPr/>
          <p:nvPr/>
        </p:nvCxnSpPr>
        <p:spPr bwMode="auto">
          <a:xfrm rot="16200000" flipV="1">
            <a:off x="5051626" y="2645836"/>
            <a:ext cx="721259" cy="1587"/>
          </a:xfrm>
          <a:prstGeom prst="straightConnector1">
            <a:avLst/>
          </a:prstGeom>
          <a:noFill/>
          <a:ln w="25400" cap="flat" cmpd="sng" algn="ctr">
            <a:solidFill>
              <a:schemeClr val="tx1"/>
            </a:solidFill>
            <a:prstDash val="solid"/>
            <a:round/>
            <a:headEnd type="none" w="med" len="med"/>
            <a:tailEnd type="arrow"/>
          </a:ln>
          <a:effectLst/>
        </p:spPr>
      </p:cxnSp>
      <p:cxnSp>
        <p:nvCxnSpPr>
          <p:cNvPr id="46" name="Straight Arrow Connector 28"/>
          <p:cNvCxnSpPr/>
          <p:nvPr/>
        </p:nvCxnSpPr>
        <p:spPr bwMode="auto">
          <a:xfrm rot="5400000">
            <a:off x="5280226" y="2645836"/>
            <a:ext cx="721259" cy="1587"/>
          </a:xfrm>
          <a:prstGeom prst="straightConnector1">
            <a:avLst/>
          </a:prstGeom>
          <a:noFill/>
          <a:ln w="25400" cap="flat" cmpd="sng" algn="ctr">
            <a:solidFill>
              <a:schemeClr val="tx1"/>
            </a:solidFill>
            <a:prstDash val="solid"/>
            <a:round/>
            <a:headEnd type="arrow" w="med" len="med"/>
            <a:tailEnd type="arrow" w="med" len="med"/>
          </a:ln>
          <a:effectLst/>
        </p:spPr>
      </p:cxnSp>
      <p:sp>
        <p:nvSpPr>
          <p:cNvPr id="47" name="Text Box 9"/>
          <p:cNvSpPr txBox="1">
            <a:spLocks noChangeArrowheads="1"/>
          </p:cNvSpPr>
          <p:nvPr/>
        </p:nvSpPr>
        <p:spPr bwMode="auto">
          <a:xfrm>
            <a:off x="4921981" y="2667000"/>
            <a:ext cx="502358" cy="305662"/>
          </a:xfrm>
          <a:prstGeom prst="rect">
            <a:avLst/>
          </a:prstGeom>
          <a:noFill/>
          <a:ln w="9525">
            <a:noFill/>
            <a:round/>
          </a:ln>
          <a:effectLst/>
        </p:spPr>
        <p:txBody>
          <a:bodyPr wrap="none" lIns="90000" tIns="46800" rIns="90000" bIns="46800" anchor="ctr">
            <a:spAutoFit/>
          </a:bodyP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latin typeface="Calibri" panose="020F0502020204030204" pitchFamily="34" charset="0"/>
              </a:rPr>
              <a:t>VPN</a:t>
            </a:r>
            <a:endParaRPr lang="en-GB" sz="1400" dirty="0">
              <a:latin typeface="Calibri" panose="020F0502020204030204" pitchFamily="34" charset="0"/>
            </a:endParaRPr>
          </a:p>
        </p:txBody>
      </p:sp>
      <p:sp>
        <p:nvSpPr>
          <p:cNvPr id="48" name="Oval 19"/>
          <p:cNvSpPr>
            <a:spLocks noChangeArrowheads="1"/>
          </p:cNvSpPr>
          <p:nvPr/>
        </p:nvSpPr>
        <p:spPr bwMode="auto">
          <a:xfrm>
            <a:off x="6620209" y="2121431"/>
            <a:ext cx="274638" cy="274637"/>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chemeClr val="bg1"/>
                </a:solidFill>
                <a:latin typeface="Calibri" panose="020F0502020204030204" pitchFamily="34" charset="0"/>
              </a:rPr>
              <a:t>4</a:t>
            </a:r>
            <a:endParaRPr lang="en-GB" sz="1400" b="1" dirty="0">
              <a:solidFill>
                <a:schemeClr val="bg1"/>
              </a:solidFill>
              <a:latin typeface="Calibri" panose="020F0502020204030204" pitchFamily="34" charset="0"/>
            </a:endParaRPr>
          </a:p>
        </p:txBody>
      </p:sp>
      <p:sp>
        <p:nvSpPr>
          <p:cNvPr id="49" name="Text Box 9"/>
          <p:cNvSpPr txBox="1">
            <a:spLocks noChangeArrowheads="1"/>
          </p:cNvSpPr>
          <p:nvPr/>
        </p:nvSpPr>
        <p:spPr bwMode="auto">
          <a:xfrm>
            <a:off x="6506837" y="3371716"/>
            <a:ext cx="560579" cy="305662"/>
          </a:xfrm>
          <a:prstGeom prst="rect">
            <a:avLst/>
          </a:prstGeom>
          <a:noFill/>
          <a:ln w="9525">
            <a:noFill/>
            <a:round/>
          </a:ln>
          <a:effectLst/>
        </p:spPr>
        <p:txBody>
          <a:bodyPr wrap="none" lIns="90000" tIns="46800" rIns="90000" bIns="46800" anchor="ctr">
            <a:spAutoFit/>
          </a:bodyP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latin typeface="Calibri" panose="020F0502020204030204" pitchFamily="34" charset="0"/>
              </a:rPr>
              <a:t>PTEA</a:t>
            </a:r>
            <a:endParaRPr lang="en-GB" sz="1400" dirty="0">
              <a:latin typeface="Calibri" panose="020F0502020204030204" pitchFamily="34" charset="0"/>
            </a:endParaRPr>
          </a:p>
        </p:txBody>
      </p:sp>
      <p:cxnSp>
        <p:nvCxnSpPr>
          <p:cNvPr id="50" name="Straight Arrow Connector 30"/>
          <p:cNvCxnSpPr/>
          <p:nvPr/>
        </p:nvCxnSpPr>
        <p:spPr bwMode="auto">
          <a:xfrm flipV="1">
            <a:off x="6024236" y="3624575"/>
            <a:ext cx="1522413" cy="1376"/>
          </a:xfrm>
          <a:prstGeom prst="straightConnector1">
            <a:avLst/>
          </a:prstGeom>
          <a:noFill/>
          <a:ln w="25400" cap="flat" cmpd="sng" algn="ctr">
            <a:solidFill>
              <a:schemeClr val="tx1"/>
            </a:solidFill>
            <a:prstDash val="solid"/>
            <a:round/>
            <a:headEnd type="none" w="med" len="med"/>
            <a:tailEnd type="arrow"/>
          </a:ln>
          <a:effectLst/>
        </p:spPr>
      </p:cxnSp>
      <p:sp>
        <p:nvSpPr>
          <p:cNvPr id="51" name="Oval 18"/>
          <p:cNvSpPr>
            <a:spLocks noChangeArrowheads="1"/>
          </p:cNvSpPr>
          <p:nvPr/>
        </p:nvSpPr>
        <p:spPr bwMode="auto">
          <a:xfrm>
            <a:off x="6620209" y="3124200"/>
            <a:ext cx="274638" cy="274638"/>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chemeClr val="bg1"/>
                </a:solidFill>
                <a:latin typeface="Calibri" panose="020F0502020204030204" pitchFamily="34" charset="0"/>
              </a:rPr>
              <a:t>3</a:t>
            </a:r>
            <a:endParaRPr lang="en-GB" sz="1400" b="1" dirty="0">
              <a:solidFill>
                <a:schemeClr val="bg1"/>
              </a:solidFill>
              <a:latin typeface="Calibri" panose="020F0502020204030204" pitchFamily="34" charset="0"/>
            </a:endParaRPr>
          </a:p>
        </p:txBody>
      </p:sp>
      <p:cxnSp>
        <p:nvCxnSpPr>
          <p:cNvPr id="52" name="Elbow Connector 33"/>
          <p:cNvCxnSpPr/>
          <p:nvPr/>
        </p:nvCxnSpPr>
        <p:spPr bwMode="auto">
          <a:xfrm rot="10800000">
            <a:off x="5641649" y="2636839"/>
            <a:ext cx="1905000" cy="482601"/>
          </a:xfrm>
          <a:prstGeom prst="bentConnector3">
            <a:avLst>
              <a:gd name="adj1" fmla="val 21556"/>
            </a:avLst>
          </a:prstGeom>
          <a:noFill/>
          <a:ln w="25400" cap="flat" cmpd="sng" algn="ctr">
            <a:solidFill>
              <a:schemeClr val="tx1"/>
            </a:solidFill>
            <a:prstDash val="solid"/>
            <a:round/>
            <a:headEnd type="none" w="med" len="med"/>
            <a:tailEnd type="arrow"/>
          </a:ln>
          <a:effectLst/>
        </p:spPr>
      </p:cxnSp>
      <p:sp>
        <p:nvSpPr>
          <p:cNvPr id="53" name="椭圆 52"/>
          <p:cNvSpPr/>
          <p:nvPr/>
        </p:nvSpPr>
        <p:spPr bwMode="auto">
          <a:xfrm>
            <a:off x="7241056" y="2396068"/>
            <a:ext cx="1519240" cy="2977148"/>
          </a:xfrm>
          <a:prstGeom prst="ellipse">
            <a:avLst/>
          </a:prstGeom>
          <a:noFill/>
          <a:ln w="12700">
            <a:solidFill>
              <a:srgbClr val="FF0000"/>
            </a:solidFill>
            <a:miter lim="800000"/>
          </a:ln>
        </p:spPr>
        <p:txBody>
          <a:bodyPr lIns="90487" tIns="44450" rIns="90487" bIns="44450" rtlCol="0" anchor="ctr">
            <a:noAutofit/>
          </a:bodyPr>
          <a:lstStyle/>
          <a:p>
            <a:pPr algn="ctr">
              <a:lnSpc>
                <a:spcPct val="100000"/>
              </a:lnSpc>
              <a:buNone/>
              <a:tabLst>
                <a:tab pos="292100" algn="l"/>
              </a:tabLst>
            </a:pPr>
            <a:endParaRPr lang="zh-CN" altLang="en-US" dirty="0">
              <a:latin typeface="Courier New" panose="02070309020205020404" pitchFamily="49" charset="0"/>
            </a:endParaRPr>
          </a:p>
        </p:txBody>
      </p:sp>
      <p:sp>
        <p:nvSpPr>
          <p:cNvPr id="54" name="Rectangle 2"/>
          <p:cNvSpPr txBox="1">
            <a:spLocks noChangeArrowheads="1"/>
          </p:cNvSpPr>
          <p:nvPr/>
        </p:nvSpPr>
        <p:spPr bwMode="auto">
          <a:xfrm>
            <a:off x="519113" y="5715000"/>
            <a:ext cx="7710487" cy="914400"/>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rgbClr val="990000"/>
              </a:buClr>
              <a:buSzPct val="60000"/>
              <a:buFont typeface="Wingdings" panose="05000000000000000000" pitchFamily="2" charset="2"/>
              <a:buNone/>
              <a:tabLst>
                <a:tab pos="845820" algn="l"/>
                <a:tab pos="1760220" algn="l"/>
                <a:tab pos="2674620" algn="l"/>
                <a:tab pos="3589020" algn="l"/>
                <a:tab pos="4503420" algn="l"/>
                <a:tab pos="5417820" algn="l"/>
                <a:tab pos="6332220" algn="l"/>
                <a:tab pos="7246620" algn="l"/>
                <a:tab pos="8161020" algn="l"/>
                <a:tab pos="9075420" algn="l"/>
                <a:tab pos="9989820" algn="l"/>
              </a:tabLst>
              <a:defRPr/>
            </a:pPr>
            <a:r>
              <a:rPr kumimoji="0" lang="en-GB" sz="2400" b="1" i="0" u="none" strike="noStrike" kern="0" cap="none" spc="0" normalizeH="0" baseline="0" noProof="0" dirty="0" smtClean="0">
                <a:ln>
                  <a:noFill/>
                </a:ln>
                <a:solidFill>
                  <a:schemeClr val="tx1"/>
                </a:solidFill>
                <a:effectLst/>
                <a:uLnTx/>
                <a:uFillTx/>
                <a:latin typeface="Calibri" panose="020F0502020204030204" pitchFamily="34" charset="0"/>
                <a:ea typeface="+mn-ea"/>
                <a:cs typeface="+mn-cs"/>
              </a:rPr>
              <a:t>A TLB miss incurs an additional memory access (the PTE)</a:t>
            </a:r>
            <a:br>
              <a:rPr kumimoji="0" lang="en-US" sz="2400" b="1" i="0" u="none" strike="noStrike" kern="0" cap="none" spc="0" normalizeH="0" baseline="0" noProof="0" dirty="0" smtClean="0">
                <a:ln>
                  <a:noFill/>
                </a:ln>
                <a:solidFill>
                  <a:schemeClr val="tx1"/>
                </a:solidFill>
                <a:effectLst/>
                <a:uLnTx/>
                <a:uFillTx/>
                <a:latin typeface="Calibri" panose="020F0502020204030204" pitchFamily="34" charset="0"/>
                <a:ea typeface="+mn-ea"/>
                <a:cs typeface="+mn-cs"/>
              </a:rPr>
            </a:br>
            <a:r>
              <a:rPr kumimoji="0" lang="en-GB" sz="2000" b="0" i="0" u="none" strike="noStrike" kern="0" cap="none" spc="0" normalizeH="0" baseline="0" noProof="0" dirty="0" smtClean="0">
                <a:ln>
                  <a:noFill/>
                </a:ln>
                <a:solidFill>
                  <a:schemeClr val="tx1"/>
                </a:solidFill>
                <a:effectLst/>
                <a:uLnTx/>
                <a:uFillTx/>
                <a:latin typeface="Calibri" panose="020F0502020204030204" pitchFamily="34" charset="0"/>
                <a:ea typeface="+mn-ea"/>
                <a:cs typeface="+mn-cs"/>
              </a:rPr>
              <a:t>Fortunately, TLB misses are rare. </a:t>
            </a:r>
            <a:endParaRPr kumimoji="0" lang="en-GB" sz="2000" b="0" i="0" u="none" strike="noStrike" kern="0" cap="none" spc="0" normalizeH="0" baseline="0" noProof="0" dirty="0">
              <a:ln>
                <a:noFill/>
              </a:ln>
              <a:solidFill>
                <a:schemeClr val="tx1"/>
              </a:solidFill>
              <a:effectLst/>
              <a:uLnTx/>
              <a:uFillTx/>
              <a:latin typeface="Calibri" panose="020F0502020204030204" pitchFamily="34"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8" grpId="0"/>
      <p:bldP spid="42" grpId="0" animBg="1"/>
      <p:bldP spid="43" grpId="0" animBg="1"/>
      <p:bldP spid="48" grpId="0" animBg="1"/>
      <p:bldP spid="49" grpId="0"/>
      <p:bldP spid="51" grpId="0" animBg="1"/>
      <p:bldP spid="5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
          <p:cNvSpPr txBox="1">
            <a:spLocks noChangeArrowheads="1"/>
          </p:cNvSpPr>
          <p:nvPr/>
        </p:nvSpPr>
        <p:spPr bwMode="auto">
          <a:xfrm>
            <a:off x="118120" y="254286"/>
            <a:ext cx="5257800" cy="373062"/>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baseline="0">
                <a:solidFill>
                  <a:srgbClr val="FF0000"/>
                </a:solidFill>
                <a:latin typeface="Arial Unicode MS" panose="020B0604020202020204" pitchFamily="34" charset="-122"/>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a:buClrTx/>
              <a:buSzTx/>
              <a:buFontTx/>
              <a:buNone/>
            </a:pPr>
            <a:r>
              <a:rPr lang="zh-CN" altLang="en-US" kern="0" smtClean="0"/>
              <a:t>页式虚拟存储器示例</a:t>
            </a:r>
            <a:endParaRPr lang="zh-CN" altLang="en-US" kern="0" dirty="0"/>
          </a:p>
        </p:txBody>
      </p:sp>
      <p:sp>
        <p:nvSpPr>
          <p:cNvPr id="3" name="Rectangle 79"/>
          <p:cNvSpPr>
            <a:spLocks noChangeArrowheads="1"/>
          </p:cNvSpPr>
          <p:nvPr/>
        </p:nvSpPr>
        <p:spPr bwMode="auto">
          <a:xfrm>
            <a:off x="1993280" y="2222211"/>
            <a:ext cx="3646487" cy="2438400"/>
          </a:xfrm>
          <a:prstGeom prst="rect">
            <a:avLst/>
          </a:prstGeom>
          <a:solidFill>
            <a:srgbClr val="EBEBEB"/>
          </a:solidFill>
          <a:ln w="12700" cap="flat" cmpd="sng" algn="ctr">
            <a:noFill/>
            <a:prstDash val="dash"/>
            <a:miter lim="800000"/>
            <a:headEnd type="none" w="med" len="med"/>
            <a:tailEnd type="none" w="med" len="med"/>
          </a:ln>
          <a:effectLst/>
        </p:spPr>
        <p:txBody>
          <a:bodyPr wrap="none" anchor="ctr"/>
          <a:lstStyle/>
          <a:p>
            <a:pPr>
              <a:buNone/>
            </a:pPr>
            <a:endParaRPr lang="en-US">
              <a:latin typeface="+mn-lt"/>
            </a:endParaRPr>
          </a:p>
        </p:txBody>
      </p:sp>
      <p:sp>
        <p:nvSpPr>
          <p:cNvPr id="4" name="Rectangle 66"/>
          <p:cNvSpPr>
            <a:spLocks noChangeArrowheads="1"/>
          </p:cNvSpPr>
          <p:nvPr/>
        </p:nvSpPr>
        <p:spPr bwMode="auto">
          <a:xfrm>
            <a:off x="3718892" y="3411249"/>
            <a:ext cx="396712" cy="260584"/>
          </a:xfrm>
          <a:prstGeom prst="rect">
            <a:avLst/>
          </a:prstGeom>
          <a:noFill/>
          <a:ln w="12700">
            <a:noFill/>
            <a:miter lim="800000"/>
          </a:ln>
          <a:effectLst/>
        </p:spPr>
        <p:txBody>
          <a:bodyPr wrap="none" lIns="63500" tIns="25400" rIns="63500" bIns="25400">
            <a:spAutoFit/>
          </a:bodyPr>
          <a:lstStyle/>
          <a:p>
            <a:pPr algn="l">
              <a:lnSpc>
                <a:spcPct val="85000"/>
              </a:lnSpc>
              <a:buNone/>
            </a:pPr>
            <a:r>
              <a:rPr lang="en-US" sz="1600" dirty="0">
                <a:latin typeface="+mn-lt"/>
              </a:rPr>
              <a:t>VA</a:t>
            </a:r>
            <a:endParaRPr lang="en-US" sz="1600" dirty="0">
              <a:latin typeface="+mn-lt"/>
            </a:endParaRPr>
          </a:p>
        </p:txBody>
      </p:sp>
      <p:sp>
        <p:nvSpPr>
          <p:cNvPr id="5" name="Rectangle 67"/>
          <p:cNvSpPr>
            <a:spLocks noChangeArrowheads="1"/>
          </p:cNvSpPr>
          <p:nvPr/>
        </p:nvSpPr>
        <p:spPr bwMode="auto">
          <a:xfrm>
            <a:off x="2194892" y="3182649"/>
            <a:ext cx="1230313" cy="457200"/>
          </a:xfrm>
          <a:prstGeom prst="rect">
            <a:avLst/>
          </a:prstGeom>
          <a:solidFill>
            <a:srgbClr val="F6D2D2"/>
          </a:solidFill>
          <a:ln w="12700">
            <a:solidFill>
              <a:schemeClr val="tx1"/>
            </a:solidFill>
            <a:miter lim="800000"/>
          </a:ln>
          <a:effectLst/>
        </p:spPr>
        <p:txBody>
          <a:bodyPr wrap="none" anchor="ctr"/>
          <a:lstStyle/>
          <a:p>
            <a:pPr algn="ctr">
              <a:lnSpc>
                <a:spcPct val="100000"/>
              </a:lnSpc>
              <a:buNone/>
            </a:pPr>
            <a:r>
              <a:rPr lang="en-US" sz="1600" dirty="0" smtClean="0">
                <a:latin typeface="+mn-lt"/>
              </a:rPr>
              <a:t>CPU</a:t>
            </a:r>
            <a:endParaRPr lang="en-US" sz="1600" dirty="0">
              <a:latin typeface="+mn-lt"/>
            </a:endParaRPr>
          </a:p>
        </p:txBody>
      </p:sp>
      <p:sp>
        <p:nvSpPr>
          <p:cNvPr id="6" name="Rectangle 68"/>
          <p:cNvSpPr>
            <a:spLocks noChangeArrowheads="1"/>
          </p:cNvSpPr>
          <p:nvPr/>
        </p:nvSpPr>
        <p:spPr bwMode="auto">
          <a:xfrm>
            <a:off x="4433267" y="2420649"/>
            <a:ext cx="1022350" cy="2119312"/>
          </a:xfrm>
          <a:prstGeom prst="rect">
            <a:avLst/>
          </a:prstGeom>
          <a:solidFill>
            <a:srgbClr val="DBF2DA"/>
          </a:solidFill>
          <a:ln w="12700">
            <a:solidFill>
              <a:schemeClr val="tx1"/>
            </a:solidFill>
            <a:miter lim="800000"/>
          </a:ln>
          <a:effectLst/>
        </p:spPr>
        <p:txBody>
          <a:bodyPr wrap="none" anchor="ctr"/>
          <a:lstStyle/>
          <a:p>
            <a:pPr algn="ctr">
              <a:lnSpc>
                <a:spcPct val="100000"/>
              </a:lnSpc>
              <a:buNone/>
            </a:pPr>
            <a:r>
              <a:rPr lang="en-US" sz="1600" dirty="0">
                <a:latin typeface="+mn-lt"/>
              </a:rPr>
              <a:t>MMU</a:t>
            </a:r>
            <a:endParaRPr lang="en-US" sz="1600" dirty="0">
              <a:latin typeface="+mn-lt"/>
            </a:endParaRPr>
          </a:p>
        </p:txBody>
      </p:sp>
      <p:sp>
        <p:nvSpPr>
          <p:cNvPr id="7" name="Rectangle 69"/>
          <p:cNvSpPr>
            <a:spLocks noChangeArrowheads="1"/>
          </p:cNvSpPr>
          <p:nvPr/>
        </p:nvSpPr>
        <p:spPr bwMode="auto">
          <a:xfrm>
            <a:off x="6614492" y="2420649"/>
            <a:ext cx="925513" cy="2119312"/>
          </a:xfrm>
          <a:prstGeom prst="rect">
            <a:avLst/>
          </a:prstGeom>
          <a:solidFill>
            <a:srgbClr val="F5F5F5"/>
          </a:solidFill>
          <a:ln w="12700">
            <a:solidFill>
              <a:schemeClr val="tx1"/>
            </a:solidFill>
            <a:miter lim="800000"/>
          </a:ln>
          <a:effectLst/>
        </p:spPr>
        <p:txBody>
          <a:bodyPr wrap="none" anchor="ctr"/>
          <a:lstStyle/>
          <a:p>
            <a:pPr>
              <a:lnSpc>
                <a:spcPct val="100000"/>
              </a:lnSpc>
              <a:buNone/>
            </a:pPr>
            <a:endParaRPr lang="en-US" sz="1600" b="0">
              <a:latin typeface="+mn-lt"/>
            </a:endParaRPr>
          </a:p>
        </p:txBody>
      </p:sp>
      <p:sp>
        <p:nvSpPr>
          <p:cNvPr id="8" name="Line 70"/>
          <p:cNvSpPr>
            <a:spLocks noChangeShapeType="1"/>
          </p:cNvSpPr>
          <p:nvPr/>
        </p:nvSpPr>
        <p:spPr bwMode="auto">
          <a:xfrm flipV="1">
            <a:off x="3425205" y="3411249"/>
            <a:ext cx="1001712" cy="0"/>
          </a:xfrm>
          <a:prstGeom prst="line">
            <a:avLst/>
          </a:prstGeom>
          <a:noFill/>
          <a:ln w="12700">
            <a:solidFill>
              <a:schemeClr val="tx1"/>
            </a:solidFill>
            <a:round/>
            <a:tailEnd type="triangle" w="med" len="med"/>
          </a:ln>
          <a:effectLst/>
        </p:spPr>
        <p:txBody>
          <a:bodyPr wrap="none" anchor="ctr"/>
          <a:lstStyle/>
          <a:p>
            <a:pPr>
              <a:buNone/>
            </a:pPr>
            <a:endParaRPr lang="en-US">
              <a:latin typeface="+mn-lt"/>
            </a:endParaRPr>
          </a:p>
        </p:txBody>
      </p:sp>
      <p:sp>
        <p:nvSpPr>
          <p:cNvPr id="9" name="Line 71"/>
          <p:cNvSpPr>
            <a:spLocks noChangeShapeType="1"/>
          </p:cNvSpPr>
          <p:nvPr/>
        </p:nvSpPr>
        <p:spPr bwMode="auto">
          <a:xfrm flipV="1">
            <a:off x="2804492" y="3639849"/>
            <a:ext cx="0" cy="1249362"/>
          </a:xfrm>
          <a:prstGeom prst="line">
            <a:avLst/>
          </a:prstGeom>
          <a:noFill/>
          <a:ln w="12700">
            <a:solidFill>
              <a:schemeClr val="tx1"/>
            </a:solidFill>
            <a:round/>
            <a:tailEnd type="triangle" w="med" len="med"/>
          </a:ln>
          <a:effectLst/>
        </p:spPr>
        <p:txBody>
          <a:bodyPr wrap="none" anchor="ctr"/>
          <a:lstStyle/>
          <a:p>
            <a:pPr>
              <a:buNone/>
            </a:pPr>
            <a:endParaRPr lang="en-US">
              <a:latin typeface="+mn-lt"/>
            </a:endParaRPr>
          </a:p>
        </p:txBody>
      </p:sp>
      <p:sp>
        <p:nvSpPr>
          <p:cNvPr id="10" name="Rectangle 72"/>
          <p:cNvSpPr>
            <a:spLocks noChangeArrowheads="1"/>
          </p:cNvSpPr>
          <p:nvPr/>
        </p:nvSpPr>
        <p:spPr bwMode="auto">
          <a:xfrm>
            <a:off x="5730255" y="2922299"/>
            <a:ext cx="673261" cy="260584"/>
          </a:xfrm>
          <a:prstGeom prst="rect">
            <a:avLst/>
          </a:prstGeom>
          <a:noFill/>
          <a:ln w="12700">
            <a:noFill/>
            <a:miter lim="800000"/>
          </a:ln>
          <a:effectLst/>
        </p:spPr>
        <p:txBody>
          <a:bodyPr wrap="none" lIns="63500" tIns="25400" rIns="63500" bIns="25400">
            <a:spAutoFit/>
          </a:bodyPr>
          <a:lstStyle/>
          <a:p>
            <a:pPr algn="l">
              <a:lnSpc>
                <a:spcPct val="85000"/>
              </a:lnSpc>
              <a:buNone/>
            </a:pPr>
            <a:r>
              <a:rPr lang="en-US" sz="1600" dirty="0">
                <a:latin typeface="+mn-lt"/>
              </a:rPr>
              <a:t>PTEA</a:t>
            </a:r>
            <a:endParaRPr lang="en-US" sz="1600" dirty="0">
              <a:latin typeface="+mn-lt"/>
            </a:endParaRPr>
          </a:p>
        </p:txBody>
      </p:sp>
      <p:sp>
        <p:nvSpPr>
          <p:cNvPr id="11" name="Text Box 73"/>
          <p:cNvSpPr txBox="1">
            <a:spLocks noChangeArrowheads="1"/>
          </p:cNvSpPr>
          <p:nvPr/>
        </p:nvSpPr>
        <p:spPr bwMode="auto">
          <a:xfrm>
            <a:off x="5452442" y="1764009"/>
            <a:ext cx="582211" cy="338554"/>
          </a:xfrm>
          <a:prstGeom prst="rect">
            <a:avLst/>
          </a:prstGeom>
          <a:noFill/>
          <a:ln w="12700">
            <a:noFill/>
            <a:miter lim="800000"/>
          </a:ln>
          <a:effectLst/>
        </p:spPr>
        <p:txBody>
          <a:bodyPr wrap="none" anchor="ctr">
            <a:spAutoFit/>
          </a:bodyPr>
          <a:lstStyle/>
          <a:p>
            <a:pPr>
              <a:lnSpc>
                <a:spcPct val="100000"/>
              </a:lnSpc>
              <a:buNone/>
            </a:pPr>
            <a:r>
              <a:rPr lang="en-US" sz="1600">
                <a:latin typeface="+mn-lt"/>
              </a:rPr>
              <a:t>PTE</a:t>
            </a:r>
            <a:endParaRPr lang="en-US" sz="1600">
              <a:latin typeface="+mn-lt"/>
            </a:endParaRPr>
          </a:p>
        </p:txBody>
      </p:sp>
      <p:sp>
        <p:nvSpPr>
          <p:cNvPr id="12" name="Line 74"/>
          <p:cNvSpPr>
            <a:spLocks noChangeShapeType="1"/>
          </p:cNvSpPr>
          <p:nvPr/>
        </p:nvSpPr>
        <p:spPr bwMode="auto">
          <a:xfrm>
            <a:off x="5452442" y="3181061"/>
            <a:ext cx="1162050" cy="1588"/>
          </a:xfrm>
          <a:prstGeom prst="line">
            <a:avLst/>
          </a:prstGeom>
          <a:noFill/>
          <a:ln w="12700">
            <a:solidFill>
              <a:schemeClr val="tx1"/>
            </a:solidFill>
            <a:round/>
            <a:tailEnd type="triangle" w="med" len="med"/>
          </a:ln>
          <a:effectLst/>
        </p:spPr>
        <p:txBody>
          <a:bodyPr wrap="none" anchor="ctr"/>
          <a:lstStyle/>
          <a:p>
            <a:pPr>
              <a:buNone/>
            </a:pPr>
            <a:endParaRPr lang="en-US">
              <a:latin typeface="+mn-lt"/>
            </a:endParaRPr>
          </a:p>
        </p:txBody>
      </p:sp>
      <p:sp>
        <p:nvSpPr>
          <p:cNvPr id="13" name="Rectangle 75"/>
          <p:cNvSpPr>
            <a:spLocks noChangeArrowheads="1"/>
          </p:cNvSpPr>
          <p:nvPr/>
        </p:nvSpPr>
        <p:spPr bwMode="auto">
          <a:xfrm>
            <a:off x="5858842" y="3563649"/>
            <a:ext cx="396712" cy="260584"/>
          </a:xfrm>
          <a:prstGeom prst="rect">
            <a:avLst/>
          </a:prstGeom>
          <a:noFill/>
          <a:ln w="12700">
            <a:noFill/>
            <a:miter lim="800000"/>
          </a:ln>
          <a:effectLst/>
        </p:spPr>
        <p:txBody>
          <a:bodyPr wrap="none" lIns="63500" tIns="25400" rIns="63500" bIns="25400">
            <a:spAutoFit/>
          </a:bodyPr>
          <a:lstStyle/>
          <a:p>
            <a:pPr algn="l">
              <a:lnSpc>
                <a:spcPct val="85000"/>
              </a:lnSpc>
              <a:buNone/>
            </a:pPr>
            <a:r>
              <a:rPr lang="en-US" sz="1600">
                <a:latin typeface="+mn-lt"/>
              </a:rPr>
              <a:t>PA</a:t>
            </a:r>
            <a:endParaRPr lang="en-US" sz="1600">
              <a:latin typeface="+mn-lt"/>
            </a:endParaRPr>
          </a:p>
        </p:txBody>
      </p:sp>
      <p:sp>
        <p:nvSpPr>
          <p:cNvPr id="14" name="Line 76"/>
          <p:cNvSpPr>
            <a:spLocks noChangeShapeType="1"/>
          </p:cNvSpPr>
          <p:nvPr/>
        </p:nvSpPr>
        <p:spPr bwMode="auto">
          <a:xfrm flipH="1">
            <a:off x="2804492" y="4889211"/>
            <a:ext cx="3568700" cy="0"/>
          </a:xfrm>
          <a:prstGeom prst="line">
            <a:avLst/>
          </a:prstGeom>
          <a:noFill/>
          <a:ln w="12700">
            <a:solidFill>
              <a:schemeClr val="tx1"/>
            </a:solidFill>
            <a:round/>
          </a:ln>
          <a:effectLst/>
        </p:spPr>
        <p:txBody>
          <a:bodyPr wrap="none" anchor="ctr"/>
          <a:lstStyle/>
          <a:p>
            <a:pPr>
              <a:buNone/>
            </a:pPr>
            <a:endParaRPr lang="en-US">
              <a:latin typeface="+mn-lt"/>
            </a:endParaRPr>
          </a:p>
        </p:txBody>
      </p:sp>
      <p:sp>
        <p:nvSpPr>
          <p:cNvPr id="15" name="Text Box 77"/>
          <p:cNvSpPr txBox="1">
            <a:spLocks noChangeArrowheads="1"/>
          </p:cNvSpPr>
          <p:nvPr/>
        </p:nvSpPr>
        <p:spPr bwMode="auto">
          <a:xfrm>
            <a:off x="4366592" y="4813011"/>
            <a:ext cx="628698" cy="338554"/>
          </a:xfrm>
          <a:prstGeom prst="rect">
            <a:avLst/>
          </a:prstGeom>
          <a:noFill/>
          <a:ln w="12700">
            <a:noFill/>
            <a:miter lim="800000"/>
          </a:ln>
          <a:effectLst/>
        </p:spPr>
        <p:txBody>
          <a:bodyPr wrap="none" anchor="ctr">
            <a:spAutoFit/>
          </a:bodyPr>
          <a:lstStyle/>
          <a:p>
            <a:pPr>
              <a:lnSpc>
                <a:spcPct val="100000"/>
              </a:lnSpc>
              <a:buNone/>
            </a:pPr>
            <a:r>
              <a:rPr lang="en-US" sz="1600" dirty="0">
                <a:latin typeface="+mn-lt"/>
              </a:rPr>
              <a:t>Data</a:t>
            </a:r>
            <a:endParaRPr lang="en-US" sz="1600" dirty="0">
              <a:latin typeface="+mn-lt"/>
            </a:endParaRPr>
          </a:p>
        </p:txBody>
      </p:sp>
      <p:sp>
        <p:nvSpPr>
          <p:cNvPr id="16" name="Line 78"/>
          <p:cNvSpPr>
            <a:spLocks noChangeShapeType="1"/>
          </p:cNvSpPr>
          <p:nvPr/>
        </p:nvSpPr>
        <p:spPr bwMode="auto">
          <a:xfrm flipV="1">
            <a:off x="5471492" y="3822411"/>
            <a:ext cx="1162050" cy="0"/>
          </a:xfrm>
          <a:prstGeom prst="line">
            <a:avLst/>
          </a:prstGeom>
          <a:noFill/>
          <a:ln w="12700">
            <a:solidFill>
              <a:schemeClr val="tx1"/>
            </a:solidFill>
            <a:round/>
            <a:tailEnd type="triangle" w="med" len="med"/>
          </a:ln>
          <a:effectLst/>
        </p:spPr>
        <p:txBody>
          <a:bodyPr wrap="none" anchor="ctr"/>
          <a:lstStyle/>
          <a:p>
            <a:pPr>
              <a:buNone/>
            </a:pPr>
            <a:endParaRPr lang="en-US">
              <a:latin typeface="+mn-lt"/>
            </a:endParaRPr>
          </a:p>
        </p:txBody>
      </p:sp>
      <p:sp>
        <p:nvSpPr>
          <p:cNvPr id="17" name="Rectangle 81"/>
          <p:cNvSpPr>
            <a:spLocks noChangeArrowheads="1"/>
          </p:cNvSpPr>
          <p:nvPr/>
        </p:nvSpPr>
        <p:spPr bwMode="auto">
          <a:xfrm>
            <a:off x="8698880" y="2420649"/>
            <a:ext cx="925512" cy="2119312"/>
          </a:xfrm>
          <a:prstGeom prst="rect">
            <a:avLst/>
          </a:prstGeom>
          <a:solidFill>
            <a:srgbClr val="F5F5F5"/>
          </a:solidFill>
          <a:ln w="12700">
            <a:solidFill>
              <a:schemeClr val="tx1"/>
            </a:solidFill>
            <a:miter lim="800000"/>
          </a:ln>
          <a:effectLst/>
        </p:spPr>
        <p:txBody>
          <a:bodyPr wrap="none" anchor="ctr"/>
          <a:lstStyle/>
          <a:p>
            <a:pPr>
              <a:lnSpc>
                <a:spcPct val="100000"/>
              </a:lnSpc>
              <a:buNone/>
            </a:pPr>
            <a:r>
              <a:rPr lang="en-US" sz="1600">
                <a:latin typeface="+mn-lt"/>
              </a:rPr>
              <a:t>Memory</a:t>
            </a:r>
            <a:endParaRPr lang="en-US" sz="1600">
              <a:latin typeface="+mn-lt"/>
            </a:endParaRPr>
          </a:p>
        </p:txBody>
      </p:sp>
      <p:sp>
        <p:nvSpPr>
          <p:cNvPr id="18" name="Line 82"/>
          <p:cNvSpPr>
            <a:spLocks noChangeShapeType="1"/>
          </p:cNvSpPr>
          <p:nvPr/>
        </p:nvSpPr>
        <p:spPr bwMode="auto">
          <a:xfrm>
            <a:off x="7540005" y="3822411"/>
            <a:ext cx="1177925" cy="0"/>
          </a:xfrm>
          <a:prstGeom prst="line">
            <a:avLst/>
          </a:prstGeom>
          <a:noFill/>
          <a:ln w="12700">
            <a:solidFill>
              <a:schemeClr val="tx1"/>
            </a:solidFill>
            <a:round/>
            <a:tailEnd type="triangle" w="med" len="med"/>
          </a:ln>
          <a:effectLst/>
        </p:spPr>
        <p:txBody>
          <a:bodyPr wrap="none" anchor="ctr"/>
          <a:lstStyle/>
          <a:p>
            <a:pPr>
              <a:buNone/>
            </a:pPr>
            <a:endParaRPr lang="en-US">
              <a:latin typeface="+mn-lt"/>
            </a:endParaRPr>
          </a:p>
        </p:txBody>
      </p:sp>
      <p:sp>
        <p:nvSpPr>
          <p:cNvPr id="19" name="Text Box 83"/>
          <p:cNvSpPr txBox="1">
            <a:spLocks noChangeArrowheads="1"/>
          </p:cNvSpPr>
          <p:nvPr/>
        </p:nvSpPr>
        <p:spPr bwMode="auto">
          <a:xfrm>
            <a:off x="7916242" y="3516609"/>
            <a:ext cx="453137" cy="338554"/>
          </a:xfrm>
          <a:prstGeom prst="rect">
            <a:avLst/>
          </a:prstGeom>
          <a:noFill/>
          <a:ln w="12700">
            <a:noFill/>
            <a:miter lim="800000"/>
          </a:ln>
          <a:effectLst/>
        </p:spPr>
        <p:txBody>
          <a:bodyPr wrap="none" anchor="ctr">
            <a:spAutoFit/>
          </a:bodyPr>
          <a:lstStyle/>
          <a:p>
            <a:pPr>
              <a:lnSpc>
                <a:spcPct val="100000"/>
              </a:lnSpc>
              <a:buNone/>
            </a:pPr>
            <a:r>
              <a:rPr lang="en-US" sz="1600">
                <a:latin typeface="+mn-lt"/>
              </a:rPr>
              <a:t>PA</a:t>
            </a:r>
            <a:endParaRPr lang="en-US" sz="1600">
              <a:latin typeface="+mn-lt"/>
            </a:endParaRPr>
          </a:p>
        </p:txBody>
      </p:sp>
      <p:sp>
        <p:nvSpPr>
          <p:cNvPr id="20" name="Text Box 84"/>
          <p:cNvSpPr txBox="1">
            <a:spLocks noChangeArrowheads="1"/>
          </p:cNvSpPr>
          <p:nvPr/>
        </p:nvSpPr>
        <p:spPr bwMode="auto">
          <a:xfrm>
            <a:off x="7093196" y="3538771"/>
            <a:ext cx="534121" cy="535531"/>
          </a:xfrm>
          <a:prstGeom prst="rect">
            <a:avLst/>
          </a:prstGeom>
          <a:noFill/>
          <a:ln w="12700">
            <a:noFill/>
            <a:miter lim="800000"/>
          </a:ln>
          <a:effectLst/>
        </p:spPr>
        <p:txBody>
          <a:bodyPr wrap="none" anchor="ctr">
            <a:spAutoFit/>
          </a:bodyPr>
          <a:lstStyle/>
          <a:p>
            <a:pPr algn="r">
              <a:lnSpc>
                <a:spcPct val="100000"/>
              </a:lnSpc>
              <a:buNone/>
            </a:pPr>
            <a:r>
              <a:rPr lang="en-US" sz="1200">
                <a:latin typeface="+mn-lt"/>
              </a:rPr>
              <a:t>PA</a:t>
            </a:r>
            <a:endParaRPr lang="en-US" sz="1200">
              <a:latin typeface="+mn-lt"/>
            </a:endParaRPr>
          </a:p>
          <a:p>
            <a:pPr algn="r">
              <a:lnSpc>
                <a:spcPct val="100000"/>
              </a:lnSpc>
              <a:buNone/>
            </a:pPr>
            <a:r>
              <a:rPr lang="en-US" sz="1200">
                <a:latin typeface="+mn-lt"/>
              </a:rPr>
              <a:t>miss</a:t>
            </a:r>
            <a:endParaRPr lang="en-US" sz="1200">
              <a:latin typeface="+mn-lt"/>
            </a:endParaRPr>
          </a:p>
        </p:txBody>
      </p:sp>
      <p:sp>
        <p:nvSpPr>
          <p:cNvPr id="21" name="Rectangle 85"/>
          <p:cNvSpPr>
            <a:spLocks noChangeArrowheads="1"/>
          </p:cNvSpPr>
          <p:nvPr/>
        </p:nvSpPr>
        <p:spPr bwMode="auto">
          <a:xfrm>
            <a:off x="7814642" y="2861974"/>
            <a:ext cx="673261" cy="260584"/>
          </a:xfrm>
          <a:prstGeom prst="rect">
            <a:avLst/>
          </a:prstGeom>
          <a:noFill/>
          <a:ln w="12700">
            <a:noFill/>
            <a:miter lim="800000"/>
          </a:ln>
          <a:effectLst/>
        </p:spPr>
        <p:txBody>
          <a:bodyPr wrap="none" lIns="63500" tIns="25400" rIns="63500" bIns="25400">
            <a:spAutoFit/>
          </a:bodyPr>
          <a:lstStyle/>
          <a:p>
            <a:pPr algn="l">
              <a:lnSpc>
                <a:spcPct val="85000"/>
              </a:lnSpc>
              <a:buNone/>
            </a:pPr>
            <a:r>
              <a:rPr lang="en-US" sz="1600">
                <a:latin typeface="+mn-lt"/>
              </a:rPr>
              <a:t>PTEA</a:t>
            </a:r>
            <a:endParaRPr lang="en-US" sz="1600">
              <a:latin typeface="+mn-lt"/>
            </a:endParaRPr>
          </a:p>
        </p:txBody>
      </p:sp>
      <p:sp>
        <p:nvSpPr>
          <p:cNvPr id="22" name="Text Box 86"/>
          <p:cNvSpPr txBox="1">
            <a:spLocks noChangeArrowheads="1"/>
          </p:cNvSpPr>
          <p:nvPr/>
        </p:nvSpPr>
        <p:spPr bwMode="auto">
          <a:xfrm>
            <a:off x="7010057" y="2868846"/>
            <a:ext cx="595035" cy="535531"/>
          </a:xfrm>
          <a:prstGeom prst="rect">
            <a:avLst/>
          </a:prstGeom>
          <a:noFill/>
          <a:ln w="12700">
            <a:noFill/>
            <a:miter lim="800000"/>
          </a:ln>
          <a:effectLst/>
        </p:spPr>
        <p:txBody>
          <a:bodyPr wrap="none" anchor="ctr">
            <a:spAutoFit/>
          </a:bodyPr>
          <a:lstStyle/>
          <a:p>
            <a:pPr algn="r">
              <a:lnSpc>
                <a:spcPct val="100000"/>
              </a:lnSpc>
              <a:buNone/>
            </a:pPr>
            <a:r>
              <a:rPr lang="en-US" sz="1200">
                <a:latin typeface="+mn-lt"/>
              </a:rPr>
              <a:t>PTEA</a:t>
            </a:r>
            <a:endParaRPr lang="en-US" sz="1200">
              <a:latin typeface="+mn-lt"/>
            </a:endParaRPr>
          </a:p>
          <a:p>
            <a:pPr algn="r">
              <a:lnSpc>
                <a:spcPct val="100000"/>
              </a:lnSpc>
              <a:buNone/>
            </a:pPr>
            <a:r>
              <a:rPr lang="en-US" sz="1200">
                <a:latin typeface="+mn-lt"/>
              </a:rPr>
              <a:t>miss</a:t>
            </a:r>
            <a:endParaRPr lang="en-US" sz="1200">
              <a:latin typeface="+mn-lt"/>
            </a:endParaRPr>
          </a:p>
        </p:txBody>
      </p:sp>
      <p:sp>
        <p:nvSpPr>
          <p:cNvPr id="23" name="Line 87"/>
          <p:cNvSpPr>
            <a:spLocks noChangeShapeType="1"/>
          </p:cNvSpPr>
          <p:nvPr/>
        </p:nvSpPr>
        <p:spPr bwMode="auto">
          <a:xfrm flipH="1">
            <a:off x="4930155" y="2071399"/>
            <a:ext cx="1443037" cy="0"/>
          </a:xfrm>
          <a:prstGeom prst="line">
            <a:avLst/>
          </a:prstGeom>
          <a:noFill/>
          <a:ln w="12700">
            <a:solidFill>
              <a:schemeClr val="tx1"/>
            </a:solidFill>
            <a:round/>
          </a:ln>
          <a:effectLst/>
        </p:spPr>
        <p:txBody>
          <a:bodyPr wrap="none" anchor="ctr"/>
          <a:lstStyle/>
          <a:p>
            <a:pPr>
              <a:buNone/>
            </a:pPr>
            <a:endParaRPr lang="en-US">
              <a:latin typeface="+mn-lt"/>
            </a:endParaRPr>
          </a:p>
        </p:txBody>
      </p:sp>
      <p:sp>
        <p:nvSpPr>
          <p:cNvPr id="24" name="Line 88"/>
          <p:cNvSpPr>
            <a:spLocks noChangeShapeType="1"/>
          </p:cNvSpPr>
          <p:nvPr/>
        </p:nvSpPr>
        <p:spPr bwMode="auto">
          <a:xfrm flipV="1">
            <a:off x="4930155" y="2071399"/>
            <a:ext cx="0" cy="349250"/>
          </a:xfrm>
          <a:prstGeom prst="line">
            <a:avLst/>
          </a:prstGeom>
          <a:noFill/>
          <a:ln w="12700">
            <a:solidFill>
              <a:schemeClr val="tx1"/>
            </a:solidFill>
            <a:round/>
            <a:headEnd type="triangle" w="med" len="med"/>
          </a:ln>
          <a:effectLst/>
        </p:spPr>
        <p:txBody>
          <a:bodyPr wrap="none" anchor="ctr"/>
          <a:lstStyle/>
          <a:p>
            <a:pPr>
              <a:buNone/>
            </a:pPr>
            <a:endParaRPr lang="en-US">
              <a:latin typeface="+mn-lt"/>
            </a:endParaRPr>
          </a:p>
        </p:txBody>
      </p:sp>
      <p:sp>
        <p:nvSpPr>
          <p:cNvPr id="26" name="Line 89"/>
          <p:cNvSpPr>
            <a:spLocks noChangeShapeType="1"/>
          </p:cNvSpPr>
          <p:nvPr/>
        </p:nvSpPr>
        <p:spPr bwMode="auto">
          <a:xfrm flipH="1">
            <a:off x="6373192" y="2603211"/>
            <a:ext cx="241300" cy="0"/>
          </a:xfrm>
          <a:prstGeom prst="line">
            <a:avLst/>
          </a:prstGeom>
          <a:noFill/>
          <a:ln w="12700">
            <a:solidFill>
              <a:schemeClr val="tx1"/>
            </a:solidFill>
            <a:round/>
          </a:ln>
          <a:effectLst/>
        </p:spPr>
        <p:txBody>
          <a:bodyPr wrap="none" anchor="ctr"/>
          <a:lstStyle/>
          <a:p>
            <a:pPr>
              <a:buNone/>
            </a:pPr>
            <a:endParaRPr lang="en-US">
              <a:latin typeface="+mn-lt"/>
            </a:endParaRPr>
          </a:p>
        </p:txBody>
      </p:sp>
      <p:sp>
        <p:nvSpPr>
          <p:cNvPr id="27" name="Line 90"/>
          <p:cNvSpPr>
            <a:spLocks noChangeShapeType="1"/>
          </p:cNvSpPr>
          <p:nvPr/>
        </p:nvSpPr>
        <p:spPr bwMode="auto">
          <a:xfrm flipV="1">
            <a:off x="6373192" y="2071399"/>
            <a:ext cx="0" cy="531812"/>
          </a:xfrm>
          <a:prstGeom prst="line">
            <a:avLst/>
          </a:prstGeom>
          <a:noFill/>
          <a:ln w="12700">
            <a:solidFill>
              <a:schemeClr val="tx1"/>
            </a:solidFill>
            <a:round/>
          </a:ln>
          <a:effectLst/>
        </p:spPr>
        <p:txBody>
          <a:bodyPr wrap="none" anchor="ctr"/>
          <a:lstStyle/>
          <a:p>
            <a:pPr>
              <a:buNone/>
            </a:pPr>
            <a:endParaRPr lang="en-US">
              <a:latin typeface="+mn-lt"/>
            </a:endParaRPr>
          </a:p>
        </p:txBody>
      </p:sp>
      <p:sp>
        <p:nvSpPr>
          <p:cNvPr id="28" name="Text Box 91"/>
          <p:cNvSpPr txBox="1">
            <a:spLocks noChangeArrowheads="1"/>
          </p:cNvSpPr>
          <p:nvPr/>
        </p:nvSpPr>
        <p:spPr bwMode="auto">
          <a:xfrm>
            <a:off x="6565280" y="2402542"/>
            <a:ext cx="632609" cy="461665"/>
          </a:xfrm>
          <a:prstGeom prst="rect">
            <a:avLst/>
          </a:prstGeom>
          <a:noFill/>
          <a:ln w="12700">
            <a:noFill/>
            <a:miter lim="800000"/>
          </a:ln>
          <a:effectLst/>
        </p:spPr>
        <p:txBody>
          <a:bodyPr wrap="none" anchor="ctr">
            <a:spAutoFit/>
          </a:bodyPr>
          <a:lstStyle/>
          <a:p>
            <a:pPr algn="l">
              <a:lnSpc>
                <a:spcPct val="100000"/>
              </a:lnSpc>
              <a:spcBef>
                <a:spcPts val="0"/>
              </a:spcBef>
              <a:buNone/>
            </a:pPr>
            <a:r>
              <a:rPr lang="en-US" sz="1200" dirty="0">
                <a:latin typeface="+mn-lt"/>
              </a:rPr>
              <a:t>PTEA </a:t>
            </a:r>
            <a:endParaRPr lang="en-US" sz="1200" dirty="0">
              <a:latin typeface="+mn-lt"/>
            </a:endParaRPr>
          </a:p>
          <a:p>
            <a:pPr algn="l">
              <a:lnSpc>
                <a:spcPct val="100000"/>
              </a:lnSpc>
              <a:spcBef>
                <a:spcPts val="0"/>
              </a:spcBef>
              <a:buNone/>
            </a:pPr>
            <a:r>
              <a:rPr lang="en-US" sz="1200" dirty="0">
                <a:latin typeface="+mn-lt"/>
              </a:rPr>
              <a:t>hit</a:t>
            </a:r>
            <a:endParaRPr lang="en-US" sz="1200" dirty="0">
              <a:latin typeface="+mn-lt"/>
            </a:endParaRPr>
          </a:p>
        </p:txBody>
      </p:sp>
      <p:sp>
        <p:nvSpPr>
          <p:cNvPr id="29" name="Line 92"/>
          <p:cNvSpPr>
            <a:spLocks noChangeShapeType="1"/>
          </p:cNvSpPr>
          <p:nvPr/>
        </p:nvSpPr>
        <p:spPr bwMode="auto">
          <a:xfrm flipH="1">
            <a:off x="6373192" y="4355811"/>
            <a:ext cx="241300" cy="0"/>
          </a:xfrm>
          <a:prstGeom prst="line">
            <a:avLst/>
          </a:prstGeom>
          <a:noFill/>
          <a:ln w="12700">
            <a:solidFill>
              <a:schemeClr val="tx1"/>
            </a:solidFill>
            <a:round/>
          </a:ln>
          <a:effectLst/>
        </p:spPr>
        <p:txBody>
          <a:bodyPr wrap="none" anchor="ctr"/>
          <a:lstStyle/>
          <a:p>
            <a:pPr>
              <a:buNone/>
            </a:pPr>
            <a:endParaRPr lang="en-US">
              <a:latin typeface="+mn-lt"/>
            </a:endParaRPr>
          </a:p>
        </p:txBody>
      </p:sp>
      <p:sp>
        <p:nvSpPr>
          <p:cNvPr id="30" name="Line 93"/>
          <p:cNvSpPr>
            <a:spLocks noChangeShapeType="1"/>
          </p:cNvSpPr>
          <p:nvPr/>
        </p:nvSpPr>
        <p:spPr bwMode="auto">
          <a:xfrm flipH="1" flipV="1">
            <a:off x="6373192" y="4355811"/>
            <a:ext cx="0" cy="533400"/>
          </a:xfrm>
          <a:prstGeom prst="line">
            <a:avLst/>
          </a:prstGeom>
          <a:noFill/>
          <a:ln w="12700">
            <a:solidFill>
              <a:schemeClr val="tx1"/>
            </a:solidFill>
            <a:round/>
          </a:ln>
          <a:effectLst/>
        </p:spPr>
        <p:txBody>
          <a:bodyPr wrap="none" anchor="ctr"/>
          <a:lstStyle/>
          <a:p>
            <a:pPr>
              <a:buNone/>
            </a:pPr>
            <a:endParaRPr lang="en-US">
              <a:latin typeface="+mn-lt"/>
            </a:endParaRPr>
          </a:p>
        </p:txBody>
      </p:sp>
      <p:sp>
        <p:nvSpPr>
          <p:cNvPr id="31" name="Text Box 94"/>
          <p:cNvSpPr txBox="1">
            <a:spLocks noChangeArrowheads="1"/>
          </p:cNvSpPr>
          <p:nvPr/>
        </p:nvSpPr>
        <p:spPr bwMode="auto">
          <a:xfrm>
            <a:off x="6565280" y="4114005"/>
            <a:ext cx="424027" cy="461665"/>
          </a:xfrm>
          <a:prstGeom prst="rect">
            <a:avLst/>
          </a:prstGeom>
          <a:noFill/>
          <a:ln w="12700">
            <a:noFill/>
            <a:miter lim="800000"/>
          </a:ln>
          <a:effectLst/>
        </p:spPr>
        <p:txBody>
          <a:bodyPr wrap="none" anchor="ctr">
            <a:spAutoFit/>
          </a:bodyPr>
          <a:lstStyle/>
          <a:p>
            <a:pPr algn="l">
              <a:lnSpc>
                <a:spcPct val="100000"/>
              </a:lnSpc>
              <a:spcBef>
                <a:spcPts val="0"/>
              </a:spcBef>
              <a:buNone/>
            </a:pPr>
            <a:r>
              <a:rPr lang="en-US" sz="1200" dirty="0">
                <a:latin typeface="+mn-lt"/>
              </a:rPr>
              <a:t>PA </a:t>
            </a:r>
            <a:endParaRPr lang="en-US" sz="1200" dirty="0">
              <a:latin typeface="+mn-lt"/>
            </a:endParaRPr>
          </a:p>
          <a:p>
            <a:pPr algn="l">
              <a:lnSpc>
                <a:spcPct val="100000"/>
              </a:lnSpc>
              <a:spcBef>
                <a:spcPts val="0"/>
              </a:spcBef>
              <a:buNone/>
            </a:pPr>
            <a:r>
              <a:rPr lang="en-US" sz="1200" dirty="0">
                <a:latin typeface="+mn-lt"/>
              </a:rPr>
              <a:t>hit</a:t>
            </a:r>
            <a:endParaRPr lang="en-US" sz="1200" dirty="0">
              <a:latin typeface="+mn-lt"/>
            </a:endParaRPr>
          </a:p>
        </p:txBody>
      </p:sp>
      <p:sp>
        <p:nvSpPr>
          <p:cNvPr id="32" name="Line 95"/>
          <p:cNvSpPr>
            <a:spLocks noChangeShapeType="1"/>
          </p:cNvSpPr>
          <p:nvPr/>
        </p:nvSpPr>
        <p:spPr bwMode="auto">
          <a:xfrm>
            <a:off x="7555880" y="3182649"/>
            <a:ext cx="1162050" cy="1587"/>
          </a:xfrm>
          <a:prstGeom prst="line">
            <a:avLst/>
          </a:prstGeom>
          <a:noFill/>
          <a:ln w="12700">
            <a:solidFill>
              <a:schemeClr val="tx1"/>
            </a:solidFill>
            <a:round/>
            <a:tailEnd type="triangle" w="med" len="med"/>
          </a:ln>
          <a:effectLst/>
        </p:spPr>
        <p:txBody>
          <a:bodyPr wrap="none" anchor="ctr"/>
          <a:lstStyle/>
          <a:p>
            <a:pPr>
              <a:buNone/>
            </a:pPr>
            <a:endParaRPr lang="en-US">
              <a:latin typeface="+mn-lt"/>
            </a:endParaRPr>
          </a:p>
        </p:txBody>
      </p:sp>
      <p:sp>
        <p:nvSpPr>
          <p:cNvPr id="33" name="Line 96"/>
          <p:cNvSpPr>
            <a:spLocks noChangeShapeType="1"/>
          </p:cNvSpPr>
          <p:nvPr/>
        </p:nvSpPr>
        <p:spPr bwMode="auto">
          <a:xfrm flipH="1">
            <a:off x="7540005" y="4355811"/>
            <a:ext cx="1171575" cy="0"/>
          </a:xfrm>
          <a:prstGeom prst="line">
            <a:avLst/>
          </a:prstGeom>
          <a:noFill/>
          <a:ln w="12700">
            <a:solidFill>
              <a:schemeClr val="tx1"/>
            </a:solidFill>
            <a:round/>
            <a:tailEnd type="triangle" w="med" len="med"/>
          </a:ln>
          <a:effectLst/>
        </p:spPr>
        <p:txBody>
          <a:bodyPr wrap="none" anchor="ctr"/>
          <a:lstStyle/>
          <a:p>
            <a:pPr>
              <a:buNone/>
            </a:pPr>
            <a:endParaRPr lang="en-US">
              <a:latin typeface="+mn-lt"/>
            </a:endParaRPr>
          </a:p>
        </p:txBody>
      </p:sp>
      <p:sp>
        <p:nvSpPr>
          <p:cNvPr id="34" name="Text Box 97"/>
          <p:cNvSpPr txBox="1">
            <a:spLocks noChangeArrowheads="1"/>
          </p:cNvSpPr>
          <p:nvPr/>
        </p:nvSpPr>
        <p:spPr bwMode="auto">
          <a:xfrm>
            <a:off x="7838455" y="4050009"/>
            <a:ext cx="628698" cy="338554"/>
          </a:xfrm>
          <a:prstGeom prst="rect">
            <a:avLst/>
          </a:prstGeom>
          <a:noFill/>
          <a:ln w="12700">
            <a:noFill/>
            <a:miter lim="800000"/>
          </a:ln>
          <a:effectLst/>
        </p:spPr>
        <p:txBody>
          <a:bodyPr wrap="none" anchor="ctr">
            <a:spAutoFit/>
          </a:bodyPr>
          <a:lstStyle/>
          <a:p>
            <a:pPr>
              <a:lnSpc>
                <a:spcPct val="100000"/>
              </a:lnSpc>
              <a:buNone/>
            </a:pPr>
            <a:r>
              <a:rPr lang="en-US" sz="1600">
                <a:latin typeface="+mn-lt"/>
              </a:rPr>
              <a:t>Data</a:t>
            </a:r>
            <a:endParaRPr lang="en-US" sz="1600">
              <a:latin typeface="+mn-lt"/>
            </a:endParaRPr>
          </a:p>
        </p:txBody>
      </p:sp>
      <p:sp>
        <p:nvSpPr>
          <p:cNvPr id="35" name="Line 98"/>
          <p:cNvSpPr>
            <a:spLocks noChangeShapeType="1"/>
          </p:cNvSpPr>
          <p:nvPr/>
        </p:nvSpPr>
        <p:spPr bwMode="auto">
          <a:xfrm flipH="1">
            <a:off x="7527305" y="2603211"/>
            <a:ext cx="1171575" cy="0"/>
          </a:xfrm>
          <a:prstGeom prst="line">
            <a:avLst/>
          </a:prstGeom>
          <a:noFill/>
          <a:ln w="12700">
            <a:solidFill>
              <a:schemeClr val="tx1"/>
            </a:solidFill>
            <a:round/>
            <a:tailEnd type="triangle" w="med" len="med"/>
          </a:ln>
          <a:effectLst/>
        </p:spPr>
        <p:txBody>
          <a:bodyPr wrap="none" anchor="ctr"/>
          <a:lstStyle/>
          <a:p>
            <a:pPr>
              <a:buNone/>
            </a:pPr>
            <a:endParaRPr lang="en-US">
              <a:latin typeface="+mn-lt"/>
            </a:endParaRPr>
          </a:p>
        </p:txBody>
      </p:sp>
      <p:sp>
        <p:nvSpPr>
          <p:cNvPr id="36" name="Text Box 99"/>
          <p:cNvSpPr txBox="1">
            <a:spLocks noChangeArrowheads="1"/>
          </p:cNvSpPr>
          <p:nvPr/>
        </p:nvSpPr>
        <p:spPr bwMode="auto">
          <a:xfrm>
            <a:off x="7855917" y="2265659"/>
            <a:ext cx="582211" cy="338554"/>
          </a:xfrm>
          <a:prstGeom prst="rect">
            <a:avLst/>
          </a:prstGeom>
          <a:noFill/>
          <a:ln w="12700">
            <a:noFill/>
            <a:miter lim="800000"/>
          </a:ln>
          <a:effectLst/>
        </p:spPr>
        <p:txBody>
          <a:bodyPr wrap="none" anchor="ctr">
            <a:spAutoFit/>
          </a:bodyPr>
          <a:lstStyle/>
          <a:p>
            <a:pPr>
              <a:lnSpc>
                <a:spcPct val="100000"/>
              </a:lnSpc>
              <a:buNone/>
            </a:pPr>
            <a:r>
              <a:rPr lang="en-US" sz="1600">
                <a:latin typeface="+mn-lt"/>
              </a:rPr>
              <a:t>PTE</a:t>
            </a:r>
            <a:endParaRPr lang="en-US" sz="1600">
              <a:latin typeface="+mn-lt"/>
            </a:endParaRPr>
          </a:p>
        </p:txBody>
      </p:sp>
      <p:sp>
        <p:nvSpPr>
          <p:cNvPr id="37" name="Text Box 100"/>
          <p:cNvSpPr txBox="1">
            <a:spLocks noChangeArrowheads="1"/>
          </p:cNvSpPr>
          <p:nvPr/>
        </p:nvSpPr>
        <p:spPr bwMode="auto">
          <a:xfrm>
            <a:off x="6693418" y="4547580"/>
            <a:ext cx="764953" cy="683264"/>
          </a:xfrm>
          <a:prstGeom prst="rect">
            <a:avLst/>
          </a:prstGeom>
          <a:noFill/>
          <a:ln w="12700">
            <a:noFill/>
            <a:miter lim="800000"/>
          </a:ln>
          <a:effectLst/>
        </p:spPr>
        <p:txBody>
          <a:bodyPr wrap="none" anchor="ctr">
            <a:spAutoFit/>
          </a:bodyPr>
          <a:lstStyle/>
          <a:p>
            <a:pPr algn="ctr">
              <a:lnSpc>
                <a:spcPct val="100000"/>
              </a:lnSpc>
              <a:buNone/>
            </a:pPr>
            <a:r>
              <a:rPr lang="en-US" sz="1600" dirty="0">
                <a:latin typeface="+mn-lt"/>
              </a:rPr>
              <a:t>L1</a:t>
            </a:r>
            <a:endParaRPr lang="en-US" sz="1600" dirty="0">
              <a:latin typeface="+mn-lt"/>
            </a:endParaRPr>
          </a:p>
          <a:p>
            <a:pPr algn="ctr">
              <a:lnSpc>
                <a:spcPct val="100000"/>
              </a:lnSpc>
              <a:buNone/>
            </a:pPr>
            <a:r>
              <a:rPr lang="en-US" sz="1600" dirty="0">
                <a:latin typeface="+mn-lt"/>
              </a:rPr>
              <a:t>cache</a:t>
            </a:r>
            <a:endParaRPr lang="en-US" sz="1600" dirty="0">
              <a:latin typeface="+mn-lt"/>
            </a:endParaRPr>
          </a:p>
        </p:txBody>
      </p:sp>
      <p:sp>
        <p:nvSpPr>
          <p:cNvPr id="38" name="TextBox 36"/>
          <p:cNvSpPr txBox="1"/>
          <p:nvPr/>
        </p:nvSpPr>
        <p:spPr>
          <a:xfrm>
            <a:off x="2004392" y="2222211"/>
            <a:ext cx="1249060" cy="327782"/>
          </a:xfrm>
          <a:prstGeom prst="rect">
            <a:avLst/>
          </a:prstGeom>
          <a:noFill/>
        </p:spPr>
        <p:txBody>
          <a:bodyPr wrap="none" rtlCol="0">
            <a:spAutoFit/>
          </a:bodyPr>
          <a:lstStyle/>
          <a:p>
            <a:pPr>
              <a:buNone/>
            </a:pPr>
            <a:r>
              <a:rPr lang="en-US" sz="1800" i="1" dirty="0" smtClean="0">
                <a:solidFill>
                  <a:schemeClr val="tx1">
                    <a:lumMod val="50000"/>
                    <a:lumOff val="50000"/>
                  </a:schemeClr>
                </a:solidFill>
                <a:latin typeface="+mn-lt"/>
              </a:rPr>
              <a:t>CPU Chip</a:t>
            </a:r>
            <a:endParaRPr lang="en-US" sz="1800" i="1" dirty="0" smtClean="0">
              <a:solidFill>
                <a:schemeClr val="tx1">
                  <a:lumMod val="50000"/>
                  <a:lumOff val="50000"/>
                </a:schemeClr>
              </a:solidFill>
              <a:latin typeface="+mn-lt"/>
            </a:endParaRPr>
          </a:p>
        </p:txBody>
      </p:sp>
      <p:sp>
        <p:nvSpPr>
          <p:cNvPr id="2" name="矩形 1"/>
          <p:cNvSpPr/>
          <p:nvPr/>
        </p:nvSpPr>
        <p:spPr>
          <a:xfrm>
            <a:off x="732318" y="1185482"/>
            <a:ext cx="1733167" cy="353943"/>
          </a:xfrm>
          <a:prstGeom prst="rect">
            <a:avLst/>
          </a:prstGeom>
        </p:spPr>
        <p:txBody>
          <a:bodyPr wrap="none">
            <a:spAutoFit/>
          </a:bodyPr>
          <a:lstStyle/>
          <a:p>
            <a:pPr>
              <a:buNone/>
            </a:pPr>
            <a:r>
              <a:rPr lang="zh-CN" altLang="en-US" sz="2000" b="0" dirty="0" smtClean="0">
                <a:latin typeface="微软雅黑" panose="020B0503020204020204" pitchFamily="34" charset="-122"/>
                <a:ea typeface="微软雅黑" panose="020B0503020204020204" pitchFamily="34" charset="-122"/>
              </a:rPr>
              <a:t>页表也要缓存</a:t>
            </a:r>
            <a:endParaRPr lang="zh-CN" altLang="en-US" sz="2000" b="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
          <p:cNvSpPr txBox="1">
            <a:spLocks noChangeArrowheads="1"/>
          </p:cNvSpPr>
          <p:nvPr/>
        </p:nvSpPr>
        <p:spPr bwMode="auto">
          <a:xfrm>
            <a:off x="118120" y="254286"/>
            <a:ext cx="5257800" cy="373062"/>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baseline="0">
                <a:solidFill>
                  <a:srgbClr val="FF0000"/>
                </a:solidFill>
                <a:latin typeface="Arial Unicode MS" panose="020B0604020202020204" pitchFamily="34" charset="-122"/>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a:buClrTx/>
              <a:buSzTx/>
              <a:buFontTx/>
              <a:buNone/>
            </a:pPr>
            <a:r>
              <a:rPr lang="zh-CN" altLang="en-US" kern="0" smtClean="0"/>
              <a:t>页式虚拟存储器示例</a:t>
            </a:r>
            <a:endParaRPr lang="zh-CN" altLang="en-US" kern="0" dirty="0"/>
          </a:p>
        </p:txBody>
      </p:sp>
      <p:sp>
        <p:nvSpPr>
          <p:cNvPr id="48" name="矩形 47"/>
          <p:cNvSpPr/>
          <p:nvPr/>
        </p:nvSpPr>
        <p:spPr>
          <a:xfrm>
            <a:off x="732318" y="1185482"/>
            <a:ext cx="954107" cy="353943"/>
          </a:xfrm>
          <a:prstGeom prst="rect">
            <a:avLst/>
          </a:prstGeom>
        </p:spPr>
        <p:txBody>
          <a:bodyPr wrap="none">
            <a:spAutoFit/>
          </a:bodyPr>
          <a:lstStyle/>
          <a:p>
            <a:pPr>
              <a:buNone/>
            </a:pPr>
            <a:r>
              <a:rPr lang="zh-CN" altLang="en-US" sz="2000" b="0" dirty="0" smtClean="0">
                <a:latin typeface="微软雅黑" panose="020B0503020204020204" pitchFamily="34" charset="-122"/>
                <a:ea typeface="微软雅黑" panose="020B0503020204020204" pitchFamily="34" charset="-122"/>
              </a:rPr>
              <a:t>页命中</a:t>
            </a:r>
            <a:endParaRPr lang="zh-CN" altLang="en-US" sz="2000" b="0" dirty="0">
              <a:latin typeface="微软雅黑" panose="020B0503020204020204" pitchFamily="34" charset="-122"/>
              <a:ea typeface="微软雅黑" panose="020B0503020204020204" pitchFamily="34" charset="-122"/>
            </a:endParaRPr>
          </a:p>
        </p:txBody>
      </p:sp>
      <p:sp>
        <p:nvSpPr>
          <p:cNvPr id="70" name="矩形 69"/>
          <p:cNvSpPr/>
          <p:nvPr/>
        </p:nvSpPr>
        <p:spPr>
          <a:xfrm>
            <a:off x="2933584" y="4902445"/>
            <a:ext cx="4884671" cy="1261884"/>
          </a:xfrm>
          <a:prstGeom prst="rect">
            <a:avLst/>
          </a:prstGeom>
        </p:spPr>
        <p:txBody>
          <a:bodyPr wrap="none">
            <a:spAutoFit/>
          </a:bodyPr>
          <a:lstStyle/>
          <a:p>
            <a:pPr>
              <a:lnSpc>
                <a:spcPct val="100000"/>
              </a:lnSpc>
              <a:buNone/>
            </a:pPr>
            <a:r>
              <a:rPr lang="en-US" altLang="zh-CN" sz="2000" b="0" dirty="0" smtClean="0">
                <a:latin typeface="微软雅黑" panose="020B0503020204020204" pitchFamily="34" charset="-122"/>
                <a:ea typeface="微软雅黑" panose="020B0503020204020204" pitchFamily="34" charset="-122"/>
              </a:rPr>
              <a:t>MMU </a:t>
            </a:r>
            <a:r>
              <a:rPr lang="zh-CN" altLang="en-US" sz="2000" b="0" dirty="0" smtClean="0">
                <a:latin typeface="微软雅黑" panose="020B0503020204020204" pitchFamily="34" charset="-122"/>
                <a:ea typeface="微软雅黑" panose="020B0503020204020204" pitchFamily="34" charset="-122"/>
              </a:rPr>
              <a:t>获得的页表项 </a:t>
            </a:r>
            <a:r>
              <a:rPr lang="en-US" altLang="zh-CN" sz="2000" b="0" dirty="0" smtClean="0">
                <a:latin typeface="微软雅黑" panose="020B0503020204020204" pitchFamily="34" charset="-122"/>
                <a:ea typeface="微软雅黑" panose="020B0503020204020204" pitchFamily="34" charset="-122"/>
              </a:rPr>
              <a:t>PTE </a:t>
            </a:r>
            <a:r>
              <a:rPr lang="zh-CN" altLang="en-US" sz="2000" b="0" dirty="0" smtClean="0">
                <a:latin typeface="微软雅黑" panose="020B0503020204020204" pitchFamily="34" charset="-122"/>
                <a:ea typeface="微软雅黑" panose="020B0503020204020204" pitchFamily="34" charset="-122"/>
              </a:rPr>
              <a:t>中有效位为 </a:t>
            </a:r>
            <a:r>
              <a:rPr lang="en-US" altLang="zh-CN" sz="2000" b="0" dirty="0" smtClean="0">
                <a:latin typeface="微软雅黑" panose="020B0503020204020204" pitchFamily="34" charset="-122"/>
                <a:ea typeface="微软雅黑" panose="020B0503020204020204" pitchFamily="34" charset="-122"/>
              </a:rPr>
              <a:t>1</a:t>
            </a:r>
            <a:endParaRPr lang="en-US" altLang="zh-CN" sz="2000" b="0" dirty="0">
              <a:latin typeface="微软雅黑" panose="020B0503020204020204" pitchFamily="34" charset="-122"/>
              <a:ea typeface="微软雅黑" panose="020B0503020204020204" pitchFamily="34" charset="-122"/>
            </a:endParaRPr>
          </a:p>
          <a:p>
            <a:pPr>
              <a:lnSpc>
                <a:spcPct val="100000"/>
              </a:lnSpc>
              <a:buNone/>
            </a:pPr>
            <a:r>
              <a:rPr lang="zh-CN" altLang="en-US" sz="2000" b="0" dirty="0" smtClean="0">
                <a:latin typeface="微软雅黑" panose="020B0503020204020204" pitchFamily="34" charset="-122"/>
                <a:ea typeface="微软雅黑" panose="020B0503020204020204" pitchFamily="34" charset="-122"/>
              </a:rPr>
              <a:t>则页命中（该页已在主存中）</a:t>
            </a:r>
            <a:endParaRPr lang="en-US" altLang="zh-CN" sz="2000" b="0" dirty="0" smtClean="0">
              <a:latin typeface="微软雅黑" panose="020B0503020204020204" pitchFamily="34" charset="-122"/>
              <a:ea typeface="微软雅黑" panose="020B0503020204020204" pitchFamily="34" charset="-122"/>
            </a:endParaRPr>
          </a:p>
          <a:p>
            <a:pPr>
              <a:lnSpc>
                <a:spcPct val="100000"/>
              </a:lnSpc>
              <a:buNone/>
            </a:pPr>
            <a:r>
              <a:rPr lang="zh-CN" altLang="en-US" sz="2000" b="0" dirty="0" smtClean="0">
                <a:latin typeface="微软雅黑" panose="020B0503020204020204" pitchFamily="34" charset="-122"/>
                <a:ea typeface="微软雅黑" panose="020B0503020204020204" pitchFamily="34" charset="-122"/>
              </a:rPr>
              <a:t>从 </a:t>
            </a:r>
            <a:r>
              <a:rPr lang="en-US" altLang="zh-CN" sz="2000" b="0" dirty="0" smtClean="0">
                <a:latin typeface="微软雅黑" panose="020B0503020204020204" pitchFamily="34" charset="-122"/>
                <a:ea typeface="微软雅黑" panose="020B0503020204020204" pitchFamily="34" charset="-122"/>
              </a:rPr>
              <a:t>PTE </a:t>
            </a:r>
            <a:r>
              <a:rPr lang="zh-CN" altLang="en-US" sz="2000" b="0" dirty="0" smtClean="0">
                <a:latin typeface="微软雅黑" panose="020B0503020204020204" pitchFamily="34" charset="-122"/>
                <a:ea typeface="微软雅黑" panose="020B0503020204020204" pitchFamily="34" charset="-122"/>
              </a:rPr>
              <a:t>中得到实页号，获得完整物理地址</a:t>
            </a:r>
            <a:endParaRPr lang="zh-CN" altLang="en-US" sz="2000" b="0" dirty="0">
              <a:latin typeface="微软雅黑" panose="020B0503020204020204" pitchFamily="34" charset="-122"/>
              <a:ea typeface="微软雅黑" panose="020B0503020204020204" pitchFamily="34" charset="-122"/>
            </a:endParaRPr>
          </a:p>
        </p:txBody>
      </p:sp>
      <p:sp>
        <p:nvSpPr>
          <p:cNvPr id="71" name="Rectangle 43"/>
          <p:cNvSpPr/>
          <p:nvPr/>
        </p:nvSpPr>
        <p:spPr bwMode="auto">
          <a:xfrm>
            <a:off x="2173625" y="1941814"/>
            <a:ext cx="3749615" cy="1677442"/>
          </a:xfrm>
          <a:prstGeom prst="rect">
            <a:avLst/>
          </a:prstGeom>
          <a:solidFill>
            <a:srgbClr val="808080">
              <a:lumMod val="20000"/>
              <a:lumOff val="80000"/>
            </a:srgbClr>
          </a:solidFill>
          <a:ln w="25400" cap="flat" cmpd="sng" algn="ctr">
            <a:noFill/>
            <a:prstDash val="solid"/>
            <a:round/>
            <a:headEnd type="none" w="med" len="med"/>
            <a:tailEnd type="arrow" w="med" len="med"/>
          </a:ln>
          <a:effectLst/>
        </p:spPr>
        <p:txBody>
          <a:bodyPr rtlCol="0" anchor="ct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en-US" sz="2400" b="0" i="0" u="none" strike="noStrike" kern="0" cap="none" spc="0" normalizeH="0" baseline="0" noProof="0" smtClean="0">
              <a:ln>
                <a:noFill/>
              </a:ln>
              <a:solidFill>
                <a:srgbClr val="000000"/>
              </a:solidFill>
              <a:effectLst/>
              <a:uLnTx/>
              <a:uFillTx/>
              <a:latin typeface="Arial Narrow" panose="020B0606020202030204" pitchFamily="34" charset="0"/>
              <a:ea typeface="+mn-ea"/>
            </a:endParaRPr>
          </a:p>
        </p:txBody>
      </p:sp>
      <p:sp>
        <p:nvSpPr>
          <p:cNvPr id="72" name="Rectangle 10"/>
          <p:cNvSpPr>
            <a:spLocks noChangeArrowheads="1"/>
          </p:cNvSpPr>
          <p:nvPr/>
        </p:nvSpPr>
        <p:spPr bwMode="auto">
          <a:xfrm>
            <a:off x="4752627" y="2178673"/>
            <a:ext cx="1066800" cy="1237384"/>
          </a:xfrm>
          <a:prstGeom prst="rect">
            <a:avLst/>
          </a:prstGeom>
          <a:solidFill>
            <a:srgbClr val="D5F1CF"/>
          </a:solidFill>
          <a:ln w="12600">
            <a:solidFill>
              <a:srgbClr val="000000"/>
            </a:solidFill>
            <a:miter lim="800000"/>
          </a:ln>
          <a:effectLst/>
        </p:spPr>
        <p:txBody>
          <a:bodyPr wrap="none" lIns="90000" tIns="46800" rIns="90000" bIns="46800" anchor="ctr"/>
          <a:lstStyle/>
          <a:p>
            <a:pPr marL="0" marR="0" lvl="0" indent="0" algn="ctr" defTabSz="914400" eaLnBrk="1" fontAlgn="auto" latinLnBrk="0" hangingPunct="1">
              <a:lnSpc>
                <a:spcPct val="98000"/>
              </a:lnSpc>
              <a:spcBef>
                <a:spcPct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smtClean="0">
                <a:ln>
                  <a:noFill/>
                </a:ln>
                <a:solidFill>
                  <a:srgbClr val="000000"/>
                </a:solidFill>
                <a:effectLst/>
                <a:uLnTx/>
                <a:uFillTx/>
                <a:latin typeface="Calibri" panose="020F0502020204030204" pitchFamily="34" charset="0"/>
                <a:ea typeface="+mn-ea"/>
              </a:rPr>
              <a:t>MMU</a:t>
            </a:r>
            <a:endParaRPr kumimoji="0" lang="en-GB" sz="1600" b="0" i="0" u="none" strike="noStrike" kern="0" cap="none" spc="0" normalizeH="0" baseline="0" noProof="0" dirty="0" smtClean="0">
              <a:ln>
                <a:noFill/>
              </a:ln>
              <a:solidFill>
                <a:srgbClr val="000000"/>
              </a:solidFill>
              <a:effectLst/>
              <a:uLnTx/>
              <a:uFillTx/>
              <a:latin typeface="Calibri" panose="020F0502020204030204" pitchFamily="34" charset="0"/>
              <a:ea typeface="+mn-ea"/>
            </a:endParaRPr>
          </a:p>
        </p:txBody>
      </p:sp>
      <p:sp>
        <p:nvSpPr>
          <p:cNvPr id="73" name="Rectangle 17"/>
          <p:cNvSpPr>
            <a:spLocks noChangeArrowheads="1"/>
          </p:cNvSpPr>
          <p:nvPr/>
        </p:nvSpPr>
        <p:spPr bwMode="auto">
          <a:xfrm>
            <a:off x="7341840" y="1893647"/>
            <a:ext cx="914400" cy="2284410"/>
          </a:xfrm>
          <a:prstGeom prst="rect">
            <a:avLst/>
          </a:prstGeom>
          <a:solidFill>
            <a:srgbClr val="FFFFFF">
              <a:lumMod val="95000"/>
            </a:srgbClr>
          </a:solidFill>
          <a:ln w="19080">
            <a:solidFill>
              <a:srgbClr val="000000"/>
            </a:solidFill>
            <a:miter lim="800000"/>
          </a:ln>
          <a:effectLst/>
        </p:spPr>
        <p:txBody>
          <a:bodyPr wrap="none" anchor="ctr"/>
          <a:lstStyle/>
          <a:p>
            <a:pPr marL="0" marR="0" lvl="0" indent="0" defTabSz="914400" eaLnBrk="1" fontAlgn="auto" latinLnBrk="0" hangingPunct="1">
              <a:lnSpc>
                <a:spcPct val="100000"/>
              </a:lnSpc>
              <a:spcBef>
                <a:spcPct val="0"/>
              </a:spcBef>
              <a:spcAft>
                <a:spcPts val="0"/>
              </a:spcAft>
              <a:buClrTx/>
              <a:buSzTx/>
              <a:buFontTx/>
              <a:buNone/>
              <a:defRPr/>
            </a:pPr>
            <a:r>
              <a:rPr kumimoji="0" lang="en-US" sz="1600" b="0" i="0" u="none" strike="noStrike" kern="0" cap="none" spc="0" normalizeH="0" baseline="0" noProof="0" dirty="0" smtClean="0">
                <a:ln>
                  <a:noFill/>
                </a:ln>
                <a:solidFill>
                  <a:srgbClr val="000000"/>
                </a:solidFill>
                <a:effectLst/>
                <a:uLnTx/>
                <a:uFillTx/>
                <a:latin typeface="Calibri" panose="020F0502020204030204" pitchFamily="34" charset="0"/>
                <a:ea typeface="+mn-ea"/>
              </a:rPr>
              <a:t>Cache/</a:t>
            </a:r>
            <a:endParaRPr kumimoji="0" lang="en-US" sz="1600" b="0" i="0" u="none" strike="noStrike" kern="0" cap="none" spc="0" normalizeH="0" baseline="0" noProof="0" dirty="0" smtClean="0">
              <a:ln>
                <a:noFill/>
              </a:ln>
              <a:solidFill>
                <a:srgbClr val="000000"/>
              </a:solidFill>
              <a:effectLst/>
              <a:uLnTx/>
              <a:uFillTx/>
              <a:latin typeface="Calibri" panose="020F0502020204030204" pitchFamily="34" charset="0"/>
              <a:ea typeface="+mn-ea"/>
            </a:endParaRPr>
          </a:p>
          <a:p>
            <a:pPr marL="0" marR="0" lvl="0" indent="0" defTabSz="914400" eaLnBrk="1" fontAlgn="auto" latinLnBrk="0" hangingPunct="1">
              <a:lnSpc>
                <a:spcPct val="100000"/>
              </a:lnSpc>
              <a:spcBef>
                <a:spcPct val="0"/>
              </a:spcBef>
              <a:spcAft>
                <a:spcPts val="0"/>
              </a:spcAft>
              <a:buClrTx/>
              <a:buSzTx/>
              <a:buFontTx/>
              <a:buNone/>
              <a:defRPr/>
            </a:pPr>
            <a:r>
              <a:rPr kumimoji="0" lang="en-US" sz="1600" b="0" i="0" u="none" strike="noStrike" kern="0" cap="none" spc="0" normalizeH="0" baseline="0" noProof="0" dirty="0" smtClean="0">
                <a:ln>
                  <a:noFill/>
                </a:ln>
                <a:solidFill>
                  <a:srgbClr val="000000"/>
                </a:solidFill>
                <a:effectLst/>
                <a:uLnTx/>
                <a:uFillTx/>
                <a:latin typeface="Calibri" panose="020F0502020204030204" pitchFamily="34" charset="0"/>
                <a:ea typeface="+mn-ea"/>
              </a:rPr>
              <a:t>Memory</a:t>
            </a:r>
            <a:endParaRPr kumimoji="0" lang="en-US" sz="1600" b="0" i="0" u="none" strike="noStrike" kern="0" cap="none" spc="0" normalizeH="0" baseline="0" noProof="0" dirty="0" smtClean="0">
              <a:ln>
                <a:noFill/>
              </a:ln>
              <a:solidFill>
                <a:srgbClr val="000000"/>
              </a:solidFill>
              <a:effectLst/>
              <a:uLnTx/>
              <a:uFillTx/>
              <a:latin typeface="Calibri" panose="020F0502020204030204" pitchFamily="34" charset="0"/>
              <a:ea typeface="+mn-ea"/>
            </a:endParaRPr>
          </a:p>
        </p:txBody>
      </p:sp>
      <p:sp>
        <p:nvSpPr>
          <p:cNvPr id="74" name="Text Box 9"/>
          <p:cNvSpPr txBox="1">
            <a:spLocks noChangeArrowheads="1"/>
          </p:cNvSpPr>
          <p:nvPr/>
        </p:nvSpPr>
        <p:spPr bwMode="auto">
          <a:xfrm>
            <a:off x="6394938" y="3000330"/>
            <a:ext cx="374759" cy="305662"/>
          </a:xfrm>
          <a:prstGeom prst="rect">
            <a:avLst/>
          </a:prstGeom>
          <a:noFill/>
          <a:ln w="9525">
            <a:noFill/>
            <a:round/>
          </a:ln>
          <a:effectLst/>
        </p:spPr>
        <p:txBody>
          <a:bodyPr wrap="none" lIns="90000" tIns="46800" rIns="90000" bIns="46800" anchor="ctr">
            <a:spAutoFit/>
          </a:bodyPr>
          <a:lstStyle/>
          <a:p>
            <a:pPr algn="ctr">
              <a:lnSpc>
                <a:spcPct val="98000"/>
              </a:lnSpc>
              <a:spcBef>
                <a:spcPct val="0"/>
              </a:spcBef>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FF0000"/>
                </a:solidFill>
                <a:latin typeface="Calibri" panose="020F0502020204030204" pitchFamily="34" charset="0"/>
                <a:ea typeface="+mn-ea"/>
              </a:rPr>
              <a:t>PA</a:t>
            </a:r>
            <a:endParaRPr lang="en-GB" sz="1400" dirty="0">
              <a:solidFill>
                <a:srgbClr val="FF0000"/>
              </a:solidFill>
              <a:latin typeface="Calibri" panose="020F0502020204030204" pitchFamily="34" charset="0"/>
              <a:ea typeface="+mn-ea"/>
            </a:endParaRPr>
          </a:p>
        </p:txBody>
      </p:sp>
      <p:sp>
        <p:nvSpPr>
          <p:cNvPr id="75" name="Text Box 32"/>
          <p:cNvSpPr txBox="1">
            <a:spLocks noChangeArrowheads="1"/>
          </p:cNvSpPr>
          <p:nvPr/>
        </p:nvSpPr>
        <p:spPr bwMode="auto">
          <a:xfrm>
            <a:off x="4676427" y="3949457"/>
            <a:ext cx="531020" cy="305662"/>
          </a:xfrm>
          <a:prstGeom prst="rect">
            <a:avLst/>
          </a:prstGeom>
          <a:noFill/>
          <a:ln w="9525">
            <a:noFill/>
            <a:round/>
          </a:ln>
          <a:effectLst/>
        </p:spPr>
        <p:txBody>
          <a:bodyPr wrap="none" lIns="90000" tIns="46800" rIns="90000" bIns="46800" anchor="ctr">
            <a:spAutoFit/>
          </a:bodyPr>
          <a:lstStyle/>
          <a:p>
            <a:pPr algn="ctr">
              <a:lnSpc>
                <a:spcPct val="98000"/>
              </a:lnSpc>
              <a:spcBef>
                <a:spcPct val="0"/>
              </a:spcBef>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latin typeface="Calibri" panose="020F0502020204030204" pitchFamily="34" charset="0"/>
                <a:ea typeface="+mn-ea"/>
              </a:rPr>
              <a:t>Data</a:t>
            </a:r>
            <a:endParaRPr lang="en-GB" sz="1400" dirty="0">
              <a:solidFill>
                <a:srgbClr val="000000"/>
              </a:solidFill>
              <a:latin typeface="Calibri" panose="020F0502020204030204" pitchFamily="34" charset="0"/>
              <a:ea typeface="+mn-ea"/>
            </a:endParaRPr>
          </a:p>
        </p:txBody>
      </p:sp>
      <p:cxnSp>
        <p:nvCxnSpPr>
          <p:cNvPr id="76" name="Straight Arrow Connector 39"/>
          <p:cNvCxnSpPr/>
          <p:nvPr/>
        </p:nvCxnSpPr>
        <p:spPr bwMode="auto">
          <a:xfrm flipV="1">
            <a:off x="5819427" y="3253189"/>
            <a:ext cx="1522413" cy="1376"/>
          </a:xfrm>
          <a:prstGeom prst="straightConnector1">
            <a:avLst/>
          </a:prstGeom>
          <a:noFill/>
          <a:ln w="25400" cap="flat" cmpd="sng" algn="ctr">
            <a:solidFill>
              <a:schemeClr val="accent1"/>
            </a:solidFill>
            <a:prstDash val="solid"/>
            <a:round/>
            <a:headEnd type="none" w="med" len="med"/>
            <a:tailEnd type="arrow"/>
          </a:ln>
          <a:effectLst/>
        </p:spPr>
      </p:cxnSp>
      <p:sp>
        <p:nvSpPr>
          <p:cNvPr id="77" name="Rectangle 10"/>
          <p:cNvSpPr>
            <a:spLocks noChangeArrowheads="1"/>
          </p:cNvSpPr>
          <p:nvPr/>
        </p:nvSpPr>
        <p:spPr bwMode="auto">
          <a:xfrm>
            <a:off x="2314227" y="2531152"/>
            <a:ext cx="1066800" cy="533400"/>
          </a:xfrm>
          <a:prstGeom prst="rect">
            <a:avLst/>
          </a:prstGeom>
          <a:solidFill>
            <a:srgbClr val="F1C7C7"/>
          </a:solidFill>
          <a:ln w="12600">
            <a:solidFill>
              <a:srgbClr val="000000"/>
            </a:solidFill>
            <a:miter lim="800000"/>
          </a:ln>
          <a:effectLst/>
        </p:spPr>
        <p:txBody>
          <a:bodyPr wrap="none" lIns="90000" tIns="46800" rIns="90000" bIns="46800" anchor="ctr"/>
          <a:lstStyle/>
          <a:p>
            <a:pPr marL="0" marR="0" lvl="0" indent="0" algn="ctr" defTabSz="914400" eaLnBrk="1" fontAlgn="auto" latinLnBrk="0" hangingPunct="1">
              <a:lnSpc>
                <a:spcPct val="98000"/>
              </a:lnSpc>
              <a:spcBef>
                <a:spcPct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smtClean="0">
                <a:ln>
                  <a:noFill/>
                </a:ln>
                <a:solidFill>
                  <a:srgbClr val="000000"/>
                </a:solidFill>
                <a:effectLst/>
                <a:uLnTx/>
                <a:uFillTx/>
                <a:latin typeface="Calibri" panose="020F0502020204030204" pitchFamily="34" charset="0"/>
                <a:ea typeface="+mn-ea"/>
              </a:rPr>
              <a:t>CPU</a:t>
            </a:r>
            <a:endParaRPr kumimoji="0" lang="en-GB" sz="1600" b="0" i="0" u="none" strike="noStrike" kern="0" cap="none" spc="0" normalizeH="0" baseline="0" noProof="0" dirty="0" smtClean="0">
              <a:ln>
                <a:noFill/>
              </a:ln>
              <a:solidFill>
                <a:srgbClr val="000000"/>
              </a:solidFill>
              <a:effectLst/>
              <a:uLnTx/>
              <a:uFillTx/>
              <a:latin typeface="Calibri" panose="020F0502020204030204" pitchFamily="34" charset="0"/>
              <a:ea typeface="+mn-ea"/>
            </a:endParaRPr>
          </a:p>
        </p:txBody>
      </p:sp>
      <p:cxnSp>
        <p:nvCxnSpPr>
          <p:cNvPr id="78" name="Straight Arrow Connector 37"/>
          <p:cNvCxnSpPr>
            <a:stCxn id="77" idx="3"/>
          </p:cNvCxnSpPr>
          <p:nvPr/>
        </p:nvCxnSpPr>
        <p:spPr bwMode="auto">
          <a:xfrm flipV="1">
            <a:off x="3381027" y="2793283"/>
            <a:ext cx="1370013" cy="4569"/>
          </a:xfrm>
          <a:prstGeom prst="straightConnector1">
            <a:avLst/>
          </a:prstGeom>
          <a:noFill/>
          <a:ln w="25400" cap="flat" cmpd="sng" algn="ctr">
            <a:solidFill>
              <a:srgbClr val="000000"/>
            </a:solidFill>
            <a:prstDash val="solid"/>
            <a:round/>
            <a:headEnd type="none" w="med" len="med"/>
            <a:tailEnd type="arrow"/>
          </a:ln>
          <a:effectLst/>
        </p:spPr>
      </p:cxnSp>
      <p:sp>
        <p:nvSpPr>
          <p:cNvPr id="79" name="Text Box 9"/>
          <p:cNvSpPr txBox="1">
            <a:spLocks noChangeArrowheads="1"/>
          </p:cNvSpPr>
          <p:nvPr/>
        </p:nvSpPr>
        <p:spPr bwMode="auto">
          <a:xfrm>
            <a:off x="3838227" y="2526196"/>
            <a:ext cx="387007" cy="305662"/>
          </a:xfrm>
          <a:prstGeom prst="rect">
            <a:avLst/>
          </a:prstGeom>
          <a:noFill/>
          <a:ln w="9525">
            <a:noFill/>
            <a:round/>
          </a:ln>
          <a:effectLst/>
        </p:spPr>
        <p:txBody>
          <a:bodyPr wrap="none" lIns="90000" tIns="46800" rIns="90000" bIns="46800" anchor="ctr">
            <a:spAutoFit/>
          </a:bodyPr>
          <a:lstStyle/>
          <a:p>
            <a:pPr algn="ctr">
              <a:lnSpc>
                <a:spcPct val="98000"/>
              </a:lnSpc>
              <a:spcBef>
                <a:spcPct val="0"/>
              </a:spcBef>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latin typeface="Calibri" panose="020F0502020204030204" pitchFamily="34" charset="0"/>
                <a:ea typeface="+mn-ea"/>
              </a:rPr>
              <a:t>VA</a:t>
            </a:r>
            <a:endParaRPr lang="en-GB" sz="1400" dirty="0">
              <a:solidFill>
                <a:srgbClr val="000000"/>
              </a:solidFill>
              <a:latin typeface="Calibri" panose="020F0502020204030204" pitchFamily="34" charset="0"/>
              <a:ea typeface="+mn-ea"/>
            </a:endParaRPr>
          </a:p>
        </p:txBody>
      </p:sp>
      <p:sp>
        <p:nvSpPr>
          <p:cNvPr id="80" name="TextBox 12"/>
          <p:cNvSpPr txBox="1"/>
          <p:nvPr/>
        </p:nvSpPr>
        <p:spPr>
          <a:xfrm>
            <a:off x="2178791" y="1946060"/>
            <a:ext cx="1058303" cy="369332"/>
          </a:xfrm>
          <a:prstGeom prst="rect">
            <a:avLst/>
          </a:prstGeom>
          <a:noFill/>
        </p:spPr>
        <p:txBody>
          <a:bodyPr wrap="none" rtlCol="0">
            <a:spAutoFit/>
          </a:bodyPr>
          <a:lstStyle/>
          <a:p>
            <a:pPr>
              <a:lnSpc>
                <a:spcPct val="100000"/>
              </a:lnSpc>
              <a:spcBef>
                <a:spcPct val="0"/>
              </a:spcBef>
              <a:buClrTx/>
              <a:buSzTx/>
              <a:buFontTx/>
              <a:buNone/>
            </a:pPr>
            <a:r>
              <a:rPr lang="en-US" i="1" dirty="0" smtClean="0">
                <a:solidFill>
                  <a:srgbClr val="000000">
                    <a:lumMod val="50000"/>
                    <a:lumOff val="50000"/>
                  </a:srgbClr>
                </a:solidFill>
                <a:latin typeface="Calibri" panose="020F0502020204030204" pitchFamily="34" charset="0"/>
                <a:ea typeface="+mn-ea"/>
              </a:rPr>
              <a:t>CPU Chip</a:t>
            </a:r>
            <a:endParaRPr lang="en-US" i="1" dirty="0" smtClean="0">
              <a:solidFill>
                <a:srgbClr val="000000">
                  <a:lumMod val="50000"/>
                  <a:lumOff val="50000"/>
                </a:srgbClr>
              </a:solidFill>
              <a:latin typeface="Calibri" panose="020F0502020204030204" pitchFamily="34" charset="0"/>
              <a:ea typeface="+mn-ea"/>
            </a:endParaRPr>
          </a:p>
        </p:txBody>
      </p:sp>
      <p:sp>
        <p:nvSpPr>
          <p:cNvPr id="81" name="Text Box 9"/>
          <p:cNvSpPr txBox="1">
            <a:spLocks noChangeArrowheads="1"/>
          </p:cNvSpPr>
          <p:nvPr/>
        </p:nvSpPr>
        <p:spPr bwMode="auto">
          <a:xfrm>
            <a:off x="6302028" y="2085930"/>
            <a:ext cx="560579" cy="305662"/>
          </a:xfrm>
          <a:prstGeom prst="rect">
            <a:avLst/>
          </a:prstGeom>
          <a:noFill/>
          <a:ln w="9525">
            <a:noFill/>
            <a:round/>
          </a:ln>
          <a:effectLst/>
        </p:spPr>
        <p:txBody>
          <a:bodyPr wrap="none" lIns="90000" tIns="46800" rIns="90000" bIns="46800" anchor="ctr">
            <a:spAutoFit/>
          </a:bodyPr>
          <a:lstStyle/>
          <a:p>
            <a:pPr algn="ctr">
              <a:lnSpc>
                <a:spcPct val="98000"/>
              </a:lnSpc>
              <a:spcBef>
                <a:spcPct val="0"/>
              </a:spcBef>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latin typeface="Calibri" panose="020F0502020204030204" pitchFamily="34" charset="0"/>
                <a:ea typeface="+mn-ea"/>
              </a:rPr>
              <a:t>PTEA</a:t>
            </a:r>
            <a:endParaRPr lang="en-GB" sz="1400" dirty="0">
              <a:solidFill>
                <a:srgbClr val="000000"/>
              </a:solidFill>
              <a:latin typeface="Calibri" panose="020F0502020204030204" pitchFamily="34" charset="0"/>
              <a:ea typeface="+mn-ea"/>
            </a:endParaRPr>
          </a:p>
        </p:txBody>
      </p:sp>
      <p:cxnSp>
        <p:nvCxnSpPr>
          <p:cNvPr id="82" name="Straight Arrow Connector 45"/>
          <p:cNvCxnSpPr/>
          <p:nvPr/>
        </p:nvCxnSpPr>
        <p:spPr bwMode="auto">
          <a:xfrm flipV="1">
            <a:off x="5819427" y="2338789"/>
            <a:ext cx="1522413" cy="1376"/>
          </a:xfrm>
          <a:prstGeom prst="straightConnector1">
            <a:avLst/>
          </a:prstGeom>
          <a:noFill/>
          <a:ln w="25400" cap="flat" cmpd="sng" algn="ctr">
            <a:solidFill>
              <a:srgbClr val="000000"/>
            </a:solidFill>
            <a:prstDash val="solid"/>
            <a:round/>
            <a:headEnd type="none" w="med" len="med"/>
            <a:tailEnd type="arrow"/>
          </a:ln>
          <a:effectLst/>
        </p:spPr>
      </p:cxnSp>
      <p:sp>
        <p:nvSpPr>
          <p:cNvPr id="83" name="Text Box 9"/>
          <p:cNvSpPr txBox="1">
            <a:spLocks noChangeArrowheads="1"/>
          </p:cNvSpPr>
          <p:nvPr/>
        </p:nvSpPr>
        <p:spPr bwMode="auto">
          <a:xfrm>
            <a:off x="6355440" y="2390730"/>
            <a:ext cx="453755" cy="305662"/>
          </a:xfrm>
          <a:prstGeom prst="rect">
            <a:avLst/>
          </a:prstGeom>
          <a:noFill/>
          <a:ln w="9525">
            <a:noFill/>
            <a:round/>
          </a:ln>
          <a:effectLst/>
        </p:spPr>
        <p:txBody>
          <a:bodyPr wrap="none" lIns="90000" tIns="46800" rIns="90000" bIns="46800" anchor="ctr">
            <a:spAutoFit/>
          </a:bodyPr>
          <a:lstStyle/>
          <a:p>
            <a:pPr algn="ctr">
              <a:lnSpc>
                <a:spcPct val="98000"/>
              </a:lnSpc>
              <a:spcBef>
                <a:spcPct val="0"/>
              </a:spcBef>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latin typeface="Calibri" panose="020F0502020204030204" pitchFamily="34" charset="0"/>
                <a:ea typeface="+mn-ea"/>
              </a:rPr>
              <a:t>PTE</a:t>
            </a:r>
            <a:endParaRPr lang="en-GB" sz="1400" dirty="0">
              <a:solidFill>
                <a:srgbClr val="000000"/>
              </a:solidFill>
              <a:latin typeface="Calibri" panose="020F0502020204030204" pitchFamily="34" charset="0"/>
              <a:ea typeface="+mn-ea"/>
            </a:endParaRPr>
          </a:p>
        </p:txBody>
      </p:sp>
      <p:cxnSp>
        <p:nvCxnSpPr>
          <p:cNvPr id="84" name="Straight Arrow Connector 47"/>
          <p:cNvCxnSpPr/>
          <p:nvPr/>
        </p:nvCxnSpPr>
        <p:spPr bwMode="auto">
          <a:xfrm flipH="1" flipV="1">
            <a:off x="5819427" y="2643589"/>
            <a:ext cx="1522413" cy="1376"/>
          </a:xfrm>
          <a:prstGeom prst="straightConnector1">
            <a:avLst/>
          </a:prstGeom>
          <a:noFill/>
          <a:ln w="25400" cap="flat" cmpd="sng" algn="ctr">
            <a:solidFill>
              <a:schemeClr val="accent1"/>
            </a:solidFill>
            <a:prstDash val="solid"/>
            <a:round/>
            <a:headEnd type="none" w="med" len="med"/>
            <a:tailEnd type="arrow"/>
          </a:ln>
          <a:effectLst/>
        </p:spPr>
      </p:cxnSp>
      <p:cxnSp>
        <p:nvCxnSpPr>
          <p:cNvPr id="85" name="Shape 49"/>
          <p:cNvCxnSpPr>
            <a:endCxn id="77" idx="2"/>
          </p:cNvCxnSpPr>
          <p:nvPr/>
        </p:nvCxnSpPr>
        <p:spPr bwMode="auto">
          <a:xfrm rot="10800000">
            <a:off x="2847628" y="3064553"/>
            <a:ext cx="4494213" cy="884905"/>
          </a:xfrm>
          <a:prstGeom prst="bentConnector2">
            <a:avLst/>
          </a:prstGeom>
          <a:noFill/>
          <a:ln w="25400" cap="flat" cmpd="sng" algn="ctr">
            <a:solidFill>
              <a:srgbClr val="000000"/>
            </a:solidFill>
            <a:prstDash val="solid"/>
            <a:round/>
            <a:headEnd type="none" w="med" len="med"/>
            <a:tailEnd type="arrow"/>
          </a:ln>
          <a:effectLst/>
        </p:spPr>
      </p:cxnSp>
      <p:sp>
        <p:nvSpPr>
          <p:cNvPr id="86" name="Oval 4"/>
          <p:cNvSpPr>
            <a:spLocks noChangeArrowheads="1"/>
          </p:cNvSpPr>
          <p:nvPr/>
        </p:nvSpPr>
        <p:spPr bwMode="auto">
          <a:xfrm>
            <a:off x="3895906" y="2290853"/>
            <a:ext cx="274637" cy="274638"/>
          </a:xfrm>
          <a:prstGeom prst="ellipse">
            <a:avLst/>
          </a:prstGeom>
          <a:solidFill>
            <a:srgbClr val="000000">
              <a:lumMod val="50000"/>
              <a:lumOff val="50000"/>
            </a:srgbClr>
          </a:solidFill>
          <a:ln w="28440">
            <a:noFill/>
            <a:miter lim="800000"/>
          </a:ln>
          <a:effectLst/>
        </p:spPr>
        <p:txBody>
          <a:bodyPr wrap="none" lIns="90000" tIns="46800" rIns="90000" bIns="46800" anchor="ctr"/>
          <a:lstStyle/>
          <a:p>
            <a:pPr marL="0" marR="0" lvl="0" indent="0" algn="ctr" defTabSz="914400" eaLnBrk="1" fontAlgn="auto" latinLnBrk="0" hangingPunct="1">
              <a:lnSpc>
                <a:spcPct val="98000"/>
              </a:lnSpc>
              <a:spcBef>
                <a:spcPct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400" b="0" i="0" u="none" strike="noStrike" kern="0" cap="none" spc="0" normalizeH="0" baseline="0" noProof="0" dirty="0" smtClean="0">
                <a:ln>
                  <a:noFill/>
                </a:ln>
                <a:solidFill>
                  <a:srgbClr val="FFFFFF"/>
                </a:solidFill>
                <a:effectLst/>
                <a:uLnTx/>
                <a:uFillTx/>
                <a:latin typeface="Calibri" panose="020F0502020204030204" pitchFamily="34" charset="0"/>
                <a:ea typeface="+mn-ea"/>
              </a:rPr>
              <a:t>1</a:t>
            </a:r>
            <a:endParaRPr kumimoji="0" lang="en-GB" sz="1400" b="0" i="0" u="none" strike="noStrike" kern="0" cap="none" spc="0" normalizeH="0" baseline="0" noProof="0" dirty="0" smtClean="0">
              <a:ln>
                <a:noFill/>
              </a:ln>
              <a:solidFill>
                <a:srgbClr val="FFFFFF"/>
              </a:solidFill>
              <a:effectLst/>
              <a:uLnTx/>
              <a:uFillTx/>
              <a:latin typeface="Calibri" panose="020F0502020204030204" pitchFamily="34" charset="0"/>
              <a:ea typeface="+mn-ea"/>
            </a:endParaRPr>
          </a:p>
        </p:txBody>
      </p:sp>
      <p:sp>
        <p:nvSpPr>
          <p:cNvPr id="87" name="Oval 18"/>
          <p:cNvSpPr>
            <a:spLocks noChangeArrowheads="1"/>
          </p:cNvSpPr>
          <p:nvPr/>
        </p:nvSpPr>
        <p:spPr bwMode="auto">
          <a:xfrm>
            <a:off x="6444998" y="1838414"/>
            <a:ext cx="274638" cy="274638"/>
          </a:xfrm>
          <a:prstGeom prst="ellipse">
            <a:avLst/>
          </a:prstGeom>
          <a:solidFill>
            <a:srgbClr val="000000">
              <a:lumMod val="50000"/>
              <a:lumOff val="50000"/>
            </a:srgbClr>
          </a:solidFill>
          <a:ln w="28440">
            <a:noFill/>
            <a:miter lim="800000"/>
          </a:ln>
          <a:effectLst/>
        </p:spPr>
        <p:txBody>
          <a:bodyPr wrap="none" lIns="90000" tIns="46800" rIns="90000" bIns="46800" anchor="ctr"/>
          <a:lstStyle/>
          <a:p>
            <a:pPr marL="0" marR="0" lvl="0" indent="0" algn="ctr" defTabSz="914400" eaLnBrk="1" fontAlgn="auto" latinLnBrk="0" hangingPunct="1">
              <a:lnSpc>
                <a:spcPct val="98000"/>
              </a:lnSpc>
              <a:spcBef>
                <a:spcPct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400" b="0" i="0" u="none" strike="noStrike" kern="0" cap="none" spc="0" normalizeH="0" baseline="0" noProof="0" dirty="0" smtClean="0">
                <a:ln>
                  <a:noFill/>
                </a:ln>
                <a:solidFill>
                  <a:srgbClr val="FFFFFF"/>
                </a:solidFill>
                <a:effectLst/>
                <a:uLnTx/>
                <a:uFillTx/>
                <a:latin typeface="Calibri" panose="020F0502020204030204" pitchFamily="34" charset="0"/>
                <a:ea typeface="+mn-ea"/>
              </a:rPr>
              <a:t>2</a:t>
            </a:r>
            <a:endParaRPr kumimoji="0" lang="en-GB" sz="1400" b="0" i="0" u="none" strike="noStrike" kern="0" cap="none" spc="0" normalizeH="0" baseline="0" noProof="0" dirty="0" smtClean="0">
              <a:ln>
                <a:noFill/>
              </a:ln>
              <a:solidFill>
                <a:srgbClr val="FFFFFF"/>
              </a:solidFill>
              <a:effectLst/>
              <a:uLnTx/>
              <a:uFillTx/>
              <a:latin typeface="Calibri" panose="020F0502020204030204" pitchFamily="34" charset="0"/>
              <a:ea typeface="+mn-ea"/>
            </a:endParaRPr>
          </a:p>
        </p:txBody>
      </p:sp>
      <p:sp>
        <p:nvSpPr>
          <p:cNvPr id="88" name="Oval 19"/>
          <p:cNvSpPr>
            <a:spLocks noChangeArrowheads="1"/>
          </p:cNvSpPr>
          <p:nvPr/>
        </p:nvSpPr>
        <p:spPr bwMode="auto">
          <a:xfrm>
            <a:off x="6444998" y="2693549"/>
            <a:ext cx="274638" cy="274637"/>
          </a:xfrm>
          <a:prstGeom prst="ellipse">
            <a:avLst/>
          </a:prstGeom>
          <a:solidFill>
            <a:srgbClr val="000000">
              <a:lumMod val="50000"/>
              <a:lumOff val="50000"/>
            </a:srgbClr>
          </a:solidFill>
          <a:ln w="28440">
            <a:noFill/>
            <a:miter lim="800000"/>
          </a:ln>
          <a:effectLst/>
        </p:spPr>
        <p:txBody>
          <a:bodyPr wrap="none" lIns="90000" tIns="46800" rIns="90000" bIns="46800" anchor="ctr"/>
          <a:lstStyle/>
          <a:p>
            <a:pPr marL="0" marR="0" lvl="0" indent="0" algn="ctr" defTabSz="914400" eaLnBrk="1" fontAlgn="auto" latinLnBrk="0" hangingPunct="1">
              <a:lnSpc>
                <a:spcPct val="98000"/>
              </a:lnSpc>
              <a:spcBef>
                <a:spcPct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400" b="0" i="0" u="none" strike="noStrike" kern="0" cap="none" spc="0" normalizeH="0" baseline="0" noProof="0" dirty="0" smtClean="0">
                <a:ln>
                  <a:noFill/>
                </a:ln>
                <a:solidFill>
                  <a:srgbClr val="FFFFFF"/>
                </a:solidFill>
                <a:effectLst/>
                <a:uLnTx/>
                <a:uFillTx/>
                <a:latin typeface="Calibri" panose="020F0502020204030204" pitchFamily="34" charset="0"/>
                <a:ea typeface="+mn-ea"/>
              </a:rPr>
              <a:t>3</a:t>
            </a:r>
            <a:endParaRPr kumimoji="0" lang="en-GB" sz="1400" b="0" i="0" u="none" strike="noStrike" kern="0" cap="none" spc="0" normalizeH="0" baseline="0" noProof="0" dirty="0" smtClean="0">
              <a:ln>
                <a:noFill/>
              </a:ln>
              <a:solidFill>
                <a:srgbClr val="FFFFFF"/>
              </a:solidFill>
              <a:effectLst/>
              <a:uLnTx/>
              <a:uFillTx/>
              <a:latin typeface="Calibri" panose="020F0502020204030204" pitchFamily="34" charset="0"/>
              <a:ea typeface="+mn-ea"/>
            </a:endParaRPr>
          </a:p>
        </p:txBody>
      </p:sp>
      <p:sp>
        <p:nvSpPr>
          <p:cNvPr id="89" name="Oval 20"/>
          <p:cNvSpPr>
            <a:spLocks noChangeArrowheads="1"/>
          </p:cNvSpPr>
          <p:nvPr/>
        </p:nvSpPr>
        <p:spPr bwMode="auto">
          <a:xfrm>
            <a:off x="6444998" y="3320082"/>
            <a:ext cx="274638" cy="274638"/>
          </a:xfrm>
          <a:prstGeom prst="ellipse">
            <a:avLst/>
          </a:prstGeom>
          <a:solidFill>
            <a:srgbClr val="000000">
              <a:lumMod val="50000"/>
              <a:lumOff val="50000"/>
            </a:srgbClr>
          </a:solidFill>
          <a:ln w="28440">
            <a:noFill/>
            <a:miter lim="800000"/>
          </a:ln>
          <a:effectLst/>
        </p:spPr>
        <p:txBody>
          <a:bodyPr wrap="none" lIns="90000" tIns="46800" rIns="90000" bIns="46800" anchor="ctr"/>
          <a:lstStyle/>
          <a:p>
            <a:pPr marL="0" marR="0" lvl="0" indent="0" algn="ctr" defTabSz="914400" eaLnBrk="1" fontAlgn="auto" latinLnBrk="0" hangingPunct="1">
              <a:lnSpc>
                <a:spcPct val="98000"/>
              </a:lnSpc>
              <a:spcBef>
                <a:spcPct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400" b="0" i="0" u="none" strike="noStrike" kern="0" cap="none" spc="0" normalizeH="0" baseline="0" noProof="0" dirty="0" smtClean="0">
                <a:ln>
                  <a:noFill/>
                </a:ln>
                <a:solidFill>
                  <a:srgbClr val="FFFFFF"/>
                </a:solidFill>
                <a:effectLst/>
                <a:uLnTx/>
                <a:uFillTx/>
                <a:latin typeface="Calibri" panose="020F0502020204030204" pitchFamily="34" charset="0"/>
                <a:ea typeface="+mn-ea"/>
              </a:rPr>
              <a:t>4</a:t>
            </a:r>
            <a:endParaRPr kumimoji="0" lang="en-GB" sz="1400" b="0" i="0" u="none" strike="noStrike" kern="0" cap="none" spc="0" normalizeH="0" baseline="0" noProof="0" dirty="0" smtClean="0">
              <a:ln>
                <a:noFill/>
              </a:ln>
              <a:solidFill>
                <a:srgbClr val="FFFFFF"/>
              </a:solidFill>
              <a:effectLst/>
              <a:uLnTx/>
              <a:uFillTx/>
              <a:latin typeface="Calibri" panose="020F0502020204030204" pitchFamily="34" charset="0"/>
              <a:ea typeface="+mn-ea"/>
            </a:endParaRPr>
          </a:p>
        </p:txBody>
      </p:sp>
      <p:sp>
        <p:nvSpPr>
          <p:cNvPr id="90" name="Oval 21"/>
          <p:cNvSpPr>
            <a:spLocks noChangeArrowheads="1"/>
          </p:cNvSpPr>
          <p:nvPr/>
        </p:nvSpPr>
        <p:spPr bwMode="auto">
          <a:xfrm>
            <a:off x="4810306" y="4234483"/>
            <a:ext cx="274638" cy="274637"/>
          </a:xfrm>
          <a:prstGeom prst="ellipse">
            <a:avLst/>
          </a:prstGeom>
          <a:solidFill>
            <a:srgbClr val="000000">
              <a:lumMod val="50000"/>
              <a:lumOff val="50000"/>
            </a:srgbClr>
          </a:solidFill>
          <a:ln w="28440">
            <a:noFill/>
            <a:miter lim="800000"/>
          </a:ln>
          <a:effectLst/>
        </p:spPr>
        <p:txBody>
          <a:bodyPr wrap="none" lIns="90000" tIns="46800" rIns="90000" bIns="46800" anchor="ctr"/>
          <a:lstStyle/>
          <a:p>
            <a:pPr marL="0" marR="0" lvl="0" indent="0" algn="ctr" defTabSz="914400" eaLnBrk="1" fontAlgn="auto" latinLnBrk="0" hangingPunct="1">
              <a:lnSpc>
                <a:spcPct val="98000"/>
              </a:lnSpc>
              <a:spcBef>
                <a:spcPct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400" b="0" i="0" u="none" strike="noStrike" kern="0" cap="none" spc="0" normalizeH="0" baseline="0" noProof="0" dirty="0" smtClean="0">
                <a:ln>
                  <a:noFill/>
                </a:ln>
                <a:solidFill>
                  <a:srgbClr val="FFFFFF"/>
                </a:solidFill>
                <a:effectLst/>
                <a:uLnTx/>
                <a:uFillTx/>
                <a:latin typeface="Calibri" panose="020F0502020204030204" pitchFamily="34" charset="0"/>
                <a:ea typeface="+mn-ea"/>
              </a:rPr>
              <a:t>5</a:t>
            </a:r>
            <a:endParaRPr kumimoji="0" lang="en-GB" sz="1400" b="0" i="0" u="none" strike="noStrike" kern="0" cap="none" spc="0" normalizeH="0" baseline="0" noProof="0" dirty="0" smtClean="0">
              <a:ln>
                <a:noFill/>
              </a:ln>
              <a:solidFill>
                <a:srgbClr val="FFFFFF"/>
              </a:solidFill>
              <a:effectLst/>
              <a:uLnTx/>
              <a:uFillTx/>
              <a:latin typeface="Calibri" panose="020F0502020204030204" pitchFamily="34" charset="0"/>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81" grpId="0"/>
      <p:bldP spid="83" grpId="0"/>
      <p:bldP spid="87" grpId="0" animBg="1"/>
      <p:bldP spid="88" grpId="0" animBg="1"/>
      <p:bldP spid="89" grpId="0" animBg="1"/>
      <p:bldP spid="9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
          <p:cNvSpPr txBox="1">
            <a:spLocks noChangeArrowheads="1"/>
          </p:cNvSpPr>
          <p:nvPr/>
        </p:nvSpPr>
        <p:spPr bwMode="auto">
          <a:xfrm>
            <a:off x="118120" y="254286"/>
            <a:ext cx="5257800" cy="373062"/>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baseline="0">
                <a:solidFill>
                  <a:srgbClr val="FF0000"/>
                </a:solidFill>
                <a:latin typeface="Arial Unicode MS" panose="020B0604020202020204" pitchFamily="34" charset="-122"/>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a:buClrTx/>
              <a:buSzTx/>
              <a:buFontTx/>
              <a:buNone/>
            </a:pPr>
            <a:r>
              <a:rPr lang="zh-CN" altLang="en-US" kern="0" smtClean="0"/>
              <a:t>页式虚拟存储器示例</a:t>
            </a:r>
            <a:endParaRPr lang="zh-CN" altLang="en-US" kern="0" dirty="0"/>
          </a:p>
        </p:txBody>
      </p:sp>
      <p:sp>
        <p:nvSpPr>
          <p:cNvPr id="48" name="矩形 47"/>
          <p:cNvSpPr/>
          <p:nvPr/>
        </p:nvSpPr>
        <p:spPr>
          <a:xfrm>
            <a:off x="732318" y="1185482"/>
            <a:ext cx="954107" cy="353943"/>
          </a:xfrm>
          <a:prstGeom prst="rect">
            <a:avLst/>
          </a:prstGeom>
        </p:spPr>
        <p:txBody>
          <a:bodyPr wrap="none">
            <a:spAutoFit/>
          </a:bodyPr>
          <a:lstStyle/>
          <a:p>
            <a:pPr>
              <a:buNone/>
            </a:pPr>
            <a:r>
              <a:rPr lang="zh-CN" altLang="en-US" sz="2000" b="0" dirty="0" smtClean="0">
                <a:latin typeface="微软雅黑" panose="020B0503020204020204" pitchFamily="34" charset="-122"/>
                <a:ea typeface="微软雅黑" panose="020B0503020204020204" pitchFamily="34" charset="-122"/>
              </a:rPr>
              <a:t>页缺失</a:t>
            </a:r>
            <a:endParaRPr lang="zh-CN" altLang="en-US" sz="2000" b="0" dirty="0">
              <a:latin typeface="微软雅黑" panose="020B0503020204020204" pitchFamily="34" charset="-122"/>
              <a:ea typeface="微软雅黑" panose="020B0503020204020204" pitchFamily="34" charset="-122"/>
            </a:endParaRPr>
          </a:p>
        </p:txBody>
      </p:sp>
      <p:sp>
        <p:nvSpPr>
          <p:cNvPr id="70" name="矩形 69"/>
          <p:cNvSpPr/>
          <p:nvPr/>
        </p:nvSpPr>
        <p:spPr>
          <a:xfrm>
            <a:off x="3424389" y="4862593"/>
            <a:ext cx="4594528" cy="1261884"/>
          </a:xfrm>
          <a:prstGeom prst="rect">
            <a:avLst/>
          </a:prstGeom>
        </p:spPr>
        <p:txBody>
          <a:bodyPr wrap="none">
            <a:spAutoFit/>
          </a:bodyPr>
          <a:lstStyle/>
          <a:p>
            <a:pPr>
              <a:lnSpc>
                <a:spcPct val="100000"/>
              </a:lnSpc>
              <a:buNone/>
            </a:pPr>
            <a:r>
              <a:rPr lang="en-US" altLang="zh-CN" sz="2000" b="0" dirty="0" smtClean="0">
                <a:latin typeface="微软雅黑" panose="020B0503020204020204" pitchFamily="34" charset="-122"/>
                <a:ea typeface="微软雅黑" panose="020B0503020204020204" pitchFamily="34" charset="-122"/>
              </a:rPr>
              <a:t>MMU </a:t>
            </a:r>
            <a:r>
              <a:rPr lang="zh-CN" altLang="en-US" sz="2000" b="0" dirty="0" smtClean="0">
                <a:latin typeface="微软雅黑" panose="020B0503020204020204" pitchFamily="34" charset="-122"/>
                <a:ea typeface="微软雅黑" panose="020B0503020204020204" pitchFamily="34" charset="-122"/>
              </a:rPr>
              <a:t>获得的页表项 </a:t>
            </a:r>
            <a:r>
              <a:rPr lang="en-US" altLang="zh-CN" sz="2000" b="0" dirty="0" smtClean="0">
                <a:latin typeface="微软雅黑" panose="020B0503020204020204" pitchFamily="34" charset="-122"/>
                <a:ea typeface="微软雅黑" panose="020B0503020204020204" pitchFamily="34" charset="-122"/>
              </a:rPr>
              <a:t>PTE </a:t>
            </a:r>
            <a:r>
              <a:rPr lang="zh-CN" altLang="en-US" sz="2000" b="0" dirty="0" smtClean="0">
                <a:latin typeface="微软雅黑" panose="020B0503020204020204" pitchFamily="34" charset="-122"/>
                <a:ea typeface="微软雅黑" panose="020B0503020204020204" pitchFamily="34" charset="-122"/>
              </a:rPr>
              <a:t>中有效位为 </a:t>
            </a:r>
            <a:r>
              <a:rPr lang="en-US" altLang="zh-CN" sz="2000" b="0" dirty="0" smtClean="0">
                <a:latin typeface="微软雅黑" panose="020B0503020204020204" pitchFamily="34" charset="-122"/>
                <a:ea typeface="微软雅黑" panose="020B0503020204020204" pitchFamily="34" charset="-122"/>
              </a:rPr>
              <a:t>0</a:t>
            </a:r>
            <a:endParaRPr lang="en-US" altLang="zh-CN" sz="2000" b="0" dirty="0" smtClean="0">
              <a:latin typeface="微软雅黑" panose="020B0503020204020204" pitchFamily="34" charset="-122"/>
              <a:ea typeface="微软雅黑" panose="020B0503020204020204" pitchFamily="34" charset="-122"/>
            </a:endParaRPr>
          </a:p>
          <a:p>
            <a:pPr>
              <a:lnSpc>
                <a:spcPct val="100000"/>
              </a:lnSpc>
              <a:buNone/>
            </a:pPr>
            <a:r>
              <a:rPr lang="zh-CN" altLang="en-US" sz="2000" b="0" dirty="0" smtClean="0">
                <a:latin typeface="微软雅黑" panose="020B0503020204020204" pitchFamily="34" charset="-122"/>
                <a:ea typeface="微软雅黑" panose="020B0503020204020204" pitchFamily="34" charset="-122"/>
              </a:rPr>
              <a:t>则页缺失（该页不在主存中，在辅存）</a:t>
            </a:r>
            <a:endParaRPr lang="en-US" altLang="zh-CN" sz="2000" b="0" dirty="0" smtClean="0">
              <a:latin typeface="微软雅黑" panose="020B0503020204020204" pitchFamily="34" charset="-122"/>
              <a:ea typeface="微软雅黑" panose="020B0503020204020204" pitchFamily="34" charset="-122"/>
            </a:endParaRPr>
          </a:p>
          <a:p>
            <a:pPr>
              <a:lnSpc>
                <a:spcPct val="100000"/>
              </a:lnSpc>
              <a:buNone/>
            </a:pPr>
            <a:r>
              <a:rPr lang="zh-CN" altLang="en-US" sz="2000" b="0" dirty="0" smtClean="0">
                <a:latin typeface="微软雅黑" panose="020B0503020204020204" pitchFamily="34" charset="-122"/>
                <a:ea typeface="微软雅黑" panose="020B0503020204020204" pitchFamily="34" charset="-122"/>
              </a:rPr>
              <a:t>缺页异常</a:t>
            </a:r>
            <a:endParaRPr lang="zh-CN" altLang="en-US" sz="2000" b="0" dirty="0">
              <a:latin typeface="微软雅黑" panose="020B0503020204020204" pitchFamily="34" charset="-122"/>
              <a:ea typeface="微软雅黑" panose="020B0503020204020204" pitchFamily="34" charset="-122"/>
            </a:endParaRPr>
          </a:p>
        </p:txBody>
      </p:sp>
      <p:sp>
        <p:nvSpPr>
          <p:cNvPr id="64" name="Rectangle 43"/>
          <p:cNvSpPr/>
          <p:nvPr/>
        </p:nvSpPr>
        <p:spPr bwMode="auto">
          <a:xfrm>
            <a:off x="1538808" y="2627287"/>
            <a:ext cx="3749615" cy="1677442"/>
          </a:xfrm>
          <a:prstGeom prst="rect">
            <a:avLst/>
          </a:prstGeom>
          <a:solidFill>
            <a:srgbClr val="808080">
              <a:lumMod val="20000"/>
              <a:lumOff val="80000"/>
            </a:srgbClr>
          </a:solidFill>
          <a:ln w="25400" cap="flat" cmpd="sng" algn="ctr">
            <a:noFill/>
            <a:prstDash val="solid"/>
            <a:round/>
            <a:headEnd type="none" w="med" len="med"/>
            <a:tailEnd type="arrow" w="med" len="med"/>
          </a:ln>
          <a:effectLst/>
        </p:spPr>
        <p:txBody>
          <a:bodyPr rtlCol="0" anchor="ct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en-US" sz="2400" b="0" i="0" u="none" strike="noStrike" kern="0" cap="none" spc="0" normalizeH="0" baseline="0" noProof="0" smtClean="0">
              <a:ln>
                <a:noFill/>
              </a:ln>
              <a:solidFill>
                <a:srgbClr val="000000"/>
              </a:solidFill>
              <a:effectLst/>
              <a:uLnTx/>
              <a:uFillTx/>
              <a:latin typeface="Arial Narrow" panose="020B0606020202030204" pitchFamily="34" charset="0"/>
              <a:ea typeface="+mn-ea"/>
            </a:endParaRPr>
          </a:p>
        </p:txBody>
      </p:sp>
      <p:sp>
        <p:nvSpPr>
          <p:cNvPr id="65" name="Rectangle 10"/>
          <p:cNvSpPr>
            <a:spLocks noChangeArrowheads="1"/>
          </p:cNvSpPr>
          <p:nvPr/>
        </p:nvSpPr>
        <p:spPr bwMode="auto">
          <a:xfrm>
            <a:off x="4117810" y="2864146"/>
            <a:ext cx="1066800" cy="1237384"/>
          </a:xfrm>
          <a:prstGeom prst="rect">
            <a:avLst/>
          </a:prstGeom>
          <a:solidFill>
            <a:srgbClr val="D5F1CF"/>
          </a:solidFill>
          <a:ln w="12600">
            <a:solidFill>
              <a:srgbClr val="000000"/>
            </a:solidFill>
            <a:miter lim="800000"/>
          </a:ln>
          <a:effectLst/>
        </p:spPr>
        <p:txBody>
          <a:bodyPr wrap="none" lIns="90000" tIns="46800" rIns="90000" bIns="46800" anchor="ctr"/>
          <a:lstStyle/>
          <a:p>
            <a:pPr marL="0" marR="0" lvl="0" indent="0" algn="ctr" defTabSz="914400" eaLnBrk="1" fontAlgn="auto" latinLnBrk="0" hangingPunct="1">
              <a:lnSpc>
                <a:spcPct val="98000"/>
              </a:lnSpc>
              <a:spcBef>
                <a:spcPct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smtClean="0">
                <a:ln>
                  <a:noFill/>
                </a:ln>
                <a:solidFill>
                  <a:srgbClr val="000000"/>
                </a:solidFill>
                <a:effectLst/>
                <a:uLnTx/>
                <a:uFillTx/>
                <a:latin typeface="Calibri" panose="020F0502020204030204" pitchFamily="34" charset="0"/>
                <a:ea typeface="+mn-ea"/>
              </a:rPr>
              <a:t>MMU</a:t>
            </a:r>
            <a:endParaRPr kumimoji="0" lang="en-GB" sz="1600" b="0" i="0" u="none" strike="noStrike" kern="0" cap="none" spc="0" normalizeH="0" baseline="0" noProof="0" dirty="0" smtClean="0">
              <a:ln>
                <a:noFill/>
              </a:ln>
              <a:solidFill>
                <a:srgbClr val="000000"/>
              </a:solidFill>
              <a:effectLst/>
              <a:uLnTx/>
              <a:uFillTx/>
              <a:latin typeface="Calibri" panose="020F0502020204030204" pitchFamily="34" charset="0"/>
              <a:ea typeface="+mn-ea"/>
            </a:endParaRPr>
          </a:p>
        </p:txBody>
      </p:sp>
      <p:sp>
        <p:nvSpPr>
          <p:cNvPr id="66" name="Rectangle 17"/>
          <p:cNvSpPr>
            <a:spLocks noChangeArrowheads="1"/>
          </p:cNvSpPr>
          <p:nvPr/>
        </p:nvSpPr>
        <p:spPr bwMode="auto">
          <a:xfrm>
            <a:off x="6707023" y="2579120"/>
            <a:ext cx="914400" cy="1925967"/>
          </a:xfrm>
          <a:prstGeom prst="rect">
            <a:avLst/>
          </a:prstGeom>
          <a:solidFill>
            <a:srgbClr val="F5F5F5"/>
          </a:solidFill>
          <a:ln w="19080">
            <a:solidFill>
              <a:srgbClr val="000000"/>
            </a:solidFill>
            <a:miter lim="800000"/>
          </a:ln>
          <a:effectLst/>
        </p:spPr>
        <p:txBody>
          <a:bodyPr wrap="none" anchor="ctr"/>
          <a:lstStyle/>
          <a:p>
            <a:pPr marL="0" marR="0" lvl="0" indent="0" defTabSz="914400" eaLnBrk="1" fontAlgn="auto" latinLnBrk="0" hangingPunct="1">
              <a:lnSpc>
                <a:spcPct val="100000"/>
              </a:lnSpc>
              <a:spcBef>
                <a:spcPct val="0"/>
              </a:spcBef>
              <a:spcAft>
                <a:spcPts val="0"/>
              </a:spcAft>
              <a:buClrTx/>
              <a:buSzTx/>
              <a:buFontTx/>
              <a:buNone/>
              <a:defRPr/>
            </a:pPr>
            <a:r>
              <a:rPr kumimoji="0" lang="en-US" sz="1600" b="0" i="0" u="none" strike="noStrike" kern="0" cap="none" spc="0" normalizeH="0" baseline="0" noProof="0" dirty="0" smtClean="0">
                <a:ln>
                  <a:noFill/>
                </a:ln>
                <a:solidFill>
                  <a:srgbClr val="000000"/>
                </a:solidFill>
                <a:effectLst/>
                <a:uLnTx/>
                <a:uFillTx/>
                <a:latin typeface="Calibri" panose="020F0502020204030204" pitchFamily="34" charset="0"/>
                <a:ea typeface="+mn-ea"/>
              </a:rPr>
              <a:t>Cache/</a:t>
            </a:r>
            <a:endParaRPr kumimoji="0" lang="en-US" sz="1600" b="0" i="0" u="none" strike="noStrike" kern="0" cap="none" spc="0" normalizeH="0" baseline="0" noProof="0" dirty="0" smtClean="0">
              <a:ln>
                <a:noFill/>
              </a:ln>
              <a:solidFill>
                <a:srgbClr val="000000"/>
              </a:solidFill>
              <a:effectLst/>
              <a:uLnTx/>
              <a:uFillTx/>
              <a:latin typeface="Calibri" panose="020F0502020204030204" pitchFamily="34" charset="0"/>
              <a:ea typeface="+mn-ea"/>
            </a:endParaRPr>
          </a:p>
          <a:p>
            <a:pPr marL="0" marR="0" lvl="0" indent="0" defTabSz="914400" eaLnBrk="1" fontAlgn="auto" latinLnBrk="0" hangingPunct="1">
              <a:lnSpc>
                <a:spcPct val="100000"/>
              </a:lnSpc>
              <a:spcBef>
                <a:spcPct val="0"/>
              </a:spcBef>
              <a:spcAft>
                <a:spcPts val="0"/>
              </a:spcAft>
              <a:buClrTx/>
              <a:buSzTx/>
              <a:buFontTx/>
              <a:buNone/>
              <a:defRPr/>
            </a:pPr>
            <a:r>
              <a:rPr kumimoji="0" lang="en-US" sz="1600" b="0" i="0" u="none" strike="noStrike" kern="0" cap="none" spc="0" normalizeH="0" baseline="0" noProof="0" dirty="0" smtClean="0">
                <a:ln>
                  <a:noFill/>
                </a:ln>
                <a:solidFill>
                  <a:srgbClr val="000000"/>
                </a:solidFill>
                <a:effectLst/>
                <a:uLnTx/>
                <a:uFillTx/>
                <a:latin typeface="Calibri" panose="020F0502020204030204" pitchFamily="34" charset="0"/>
                <a:ea typeface="+mn-ea"/>
              </a:rPr>
              <a:t>Memory</a:t>
            </a:r>
            <a:endParaRPr kumimoji="0" lang="en-US" sz="1600" b="0" i="0" u="none" strike="noStrike" kern="0" cap="none" spc="0" normalizeH="0" baseline="0" noProof="0" dirty="0" smtClean="0">
              <a:ln>
                <a:noFill/>
              </a:ln>
              <a:solidFill>
                <a:srgbClr val="000000"/>
              </a:solidFill>
              <a:effectLst/>
              <a:uLnTx/>
              <a:uFillTx/>
              <a:latin typeface="Calibri" panose="020F0502020204030204" pitchFamily="34" charset="0"/>
              <a:ea typeface="+mn-ea"/>
            </a:endParaRPr>
          </a:p>
        </p:txBody>
      </p:sp>
      <p:sp>
        <p:nvSpPr>
          <p:cNvPr id="67" name="Rectangle 10"/>
          <p:cNvSpPr>
            <a:spLocks noChangeArrowheads="1"/>
          </p:cNvSpPr>
          <p:nvPr/>
        </p:nvSpPr>
        <p:spPr bwMode="auto">
          <a:xfrm>
            <a:off x="1679410" y="3216625"/>
            <a:ext cx="1066800" cy="533400"/>
          </a:xfrm>
          <a:prstGeom prst="rect">
            <a:avLst/>
          </a:prstGeom>
          <a:solidFill>
            <a:srgbClr val="F1C7C7"/>
          </a:solidFill>
          <a:ln w="12600">
            <a:solidFill>
              <a:srgbClr val="000000"/>
            </a:solidFill>
            <a:miter lim="800000"/>
          </a:ln>
          <a:effectLst/>
        </p:spPr>
        <p:txBody>
          <a:bodyPr wrap="none" lIns="90000" tIns="46800" rIns="90000" bIns="46800" anchor="ctr"/>
          <a:lstStyle/>
          <a:p>
            <a:pPr marL="0" marR="0" lvl="0" indent="0" algn="ctr" defTabSz="914400" eaLnBrk="1" fontAlgn="auto" latinLnBrk="0" hangingPunct="1">
              <a:lnSpc>
                <a:spcPct val="98000"/>
              </a:lnSpc>
              <a:spcBef>
                <a:spcPct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smtClean="0">
                <a:ln>
                  <a:noFill/>
                </a:ln>
                <a:solidFill>
                  <a:srgbClr val="000000"/>
                </a:solidFill>
                <a:effectLst/>
                <a:uLnTx/>
                <a:uFillTx/>
                <a:latin typeface="Calibri" panose="020F0502020204030204" pitchFamily="34" charset="0"/>
                <a:ea typeface="+mn-ea"/>
              </a:rPr>
              <a:t>CPU</a:t>
            </a:r>
            <a:endParaRPr kumimoji="0" lang="en-GB" sz="1600" b="0" i="0" u="none" strike="noStrike" kern="0" cap="none" spc="0" normalizeH="0" baseline="0" noProof="0" dirty="0" smtClean="0">
              <a:ln>
                <a:noFill/>
              </a:ln>
              <a:solidFill>
                <a:srgbClr val="000000"/>
              </a:solidFill>
              <a:effectLst/>
              <a:uLnTx/>
              <a:uFillTx/>
              <a:latin typeface="Calibri" panose="020F0502020204030204" pitchFamily="34" charset="0"/>
              <a:ea typeface="+mn-ea"/>
            </a:endParaRPr>
          </a:p>
        </p:txBody>
      </p:sp>
      <p:cxnSp>
        <p:nvCxnSpPr>
          <p:cNvPr id="68" name="Straight Arrow Connector 37"/>
          <p:cNvCxnSpPr>
            <a:stCxn id="67" idx="3"/>
          </p:cNvCxnSpPr>
          <p:nvPr/>
        </p:nvCxnSpPr>
        <p:spPr bwMode="auto">
          <a:xfrm flipV="1">
            <a:off x="2746210" y="3478756"/>
            <a:ext cx="1370013" cy="4569"/>
          </a:xfrm>
          <a:prstGeom prst="straightConnector1">
            <a:avLst/>
          </a:prstGeom>
          <a:noFill/>
          <a:ln w="25400" cap="flat" cmpd="sng" algn="ctr">
            <a:solidFill>
              <a:srgbClr val="000000"/>
            </a:solidFill>
            <a:prstDash val="solid"/>
            <a:round/>
            <a:headEnd type="none" w="med" len="med"/>
            <a:tailEnd type="arrow"/>
          </a:ln>
          <a:effectLst/>
        </p:spPr>
      </p:cxnSp>
      <p:sp>
        <p:nvSpPr>
          <p:cNvPr id="69" name="Text Box 9"/>
          <p:cNvSpPr txBox="1">
            <a:spLocks noChangeArrowheads="1"/>
          </p:cNvSpPr>
          <p:nvPr/>
        </p:nvSpPr>
        <p:spPr bwMode="auto">
          <a:xfrm>
            <a:off x="3203410" y="3220136"/>
            <a:ext cx="387007" cy="305662"/>
          </a:xfrm>
          <a:prstGeom prst="rect">
            <a:avLst/>
          </a:prstGeom>
          <a:noFill/>
          <a:ln w="9525">
            <a:noFill/>
            <a:round/>
          </a:ln>
          <a:effectLst/>
        </p:spPr>
        <p:txBody>
          <a:bodyPr wrap="none" lIns="90000" tIns="46800" rIns="90000" bIns="46800" anchor="ctr">
            <a:spAutoFit/>
          </a:bodyPr>
          <a:lstStyle/>
          <a:p>
            <a:pPr algn="ctr">
              <a:lnSpc>
                <a:spcPct val="98000"/>
              </a:lnSpc>
              <a:spcBef>
                <a:spcPct val="0"/>
              </a:spcBef>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latin typeface="Calibri" panose="020F0502020204030204" pitchFamily="34" charset="0"/>
                <a:ea typeface="+mn-ea"/>
              </a:rPr>
              <a:t>VA</a:t>
            </a:r>
            <a:endParaRPr lang="en-GB" sz="1400" dirty="0">
              <a:solidFill>
                <a:srgbClr val="000000"/>
              </a:solidFill>
              <a:latin typeface="Calibri" panose="020F0502020204030204" pitchFamily="34" charset="0"/>
              <a:ea typeface="+mn-ea"/>
            </a:endParaRPr>
          </a:p>
        </p:txBody>
      </p:sp>
      <p:sp>
        <p:nvSpPr>
          <p:cNvPr id="71" name="TextBox 48"/>
          <p:cNvSpPr txBox="1"/>
          <p:nvPr/>
        </p:nvSpPr>
        <p:spPr>
          <a:xfrm>
            <a:off x="1543974" y="2631533"/>
            <a:ext cx="1058303" cy="369332"/>
          </a:xfrm>
          <a:prstGeom prst="rect">
            <a:avLst/>
          </a:prstGeom>
          <a:noFill/>
        </p:spPr>
        <p:txBody>
          <a:bodyPr wrap="none" rtlCol="0">
            <a:spAutoFit/>
          </a:bodyPr>
          <a:lstStyle/>
          <a:p>
            <a:pPr>
              <a:lnSpc>
                <a:spcPct val="100000"/>
              </a:lnSpc>
              <a:spcBef>
                <a:spcPct val="0"/>
              </a:spcBef>
              <a:buClrTx/>
              <a:buSzTx/>
              <a:buFontTx/>
              <a:buNone/>
            </a:pPr>
            <a:r>
              <a:rPr lang="en-US" i="1" dirty="0" smtClean="0">
                <a:solidFill>
                  <a:srgbClr val="000000">
                    <a:lumMod val="50000"/>
                    <a:lumOff val="50000"/>
                  </a:srgbClr>
                </a:solidFill>
                <a:latin typeface="Calibri" panose="020F0502020204030204" pitchFamily="34" charset="0"/>
                <a:ea typeface="+mn-ea"/>
              </a:rPr>
              <a:t>CPU Chip</a:t>
            </a:r>
            <a:endParaRPr lang="en-US" i="1" dirty="0" smtClean="0">
              <a:solidFill>
                <a:srgbClr val="000000">
                  <a:lumMod val="50000"/>
                  <a:lumOff val="50000"/>
                </a:srgbClr>
              </a:solidFill>
              <a:latin typeface="Calibri" panose="020F0502020204030204" pitchFamily="34" charset="0"/>
              <a:ea typeface="+mn-ea"/>
            </a:endParaRPr>
          </a:p>
        </p:txBody>
      </p:sp>
      <p:sp>
        <p:nvSpPr>
          <p:cNvPr id="72" name="Text Box 9"/>
          <p:cNvSpPr txBox="1">
            <a:spLocks noChangeArrowheads="1"/>
          </p:cNvSpPr>
          <p:nvPr/>
        </p:nvSpPr>
        <p:spPr bwMode="auto">
          <a:xfrm>
            <a:off x="5667211" y="2784631"/>
            <a:ext cx="560579" cy="305662"/>
          </a:xfrm>
          <a:prstGeom prst="rect">
            <a:avLst/>
          </a:prstGeom>
          <a:noFill/>
          <a:ln w="9525">
            <a:noFill/>
            <a:round/>
          </a:ln>
          <a:effectLst/>
        </p:spPr>
        <p:txBody>
          <a:bodyPr wrap="none" lIns="90000" tIns="46800" rIns="90000" bIns="46800" anchor="ctr">
            <a:spAutoFit/>
          </a:bodyPr>
          <a:lstStyle/>
          <a:p>
            <a:pPr algn="ctr">
              <a:lnSpc>
                <a:spcPct val="98000"/>
              </a:lnSpc>
              <a:spcBef>
                <a:spcPct val="0"/>
              </a:spcBef>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latin typeface="Calibri" panose="020F0502020204030204" pitchFamily="34" charset="0"/>
                <a:ea typeface="+mn-ea"/>
              </a:rPr>
              <a:t>PTEA</a:t>
            </a:r>
            <a:endParaRPr lang="en-GB" sz="1400" dirty="0">
              <a:solidFill>
                <a:srgbClr val="000000"/>
              </a:solidFill>
              <a:latin typeface="Calibri" panose="020F0502020204030204" pitchFamily="34" charset="0"/>
              <a:ea typeface="+mn-ea"/>
            </a:endParaRPr>
          </a:p>
        </p:txBody>
      </p:sp>
      <p:cxnSp>
        <p:nvCxnSpPr>
          <p:cNvPr id="73" name="Straight Arrow Connector 45"/>
          <p:cNvCxnSpPr/>
          <p:nvPr/>
        </p:nvCxnSpPr>
        <p:spPr bwMode="auto">
          <a:xfrm flipV="1">
            <a:off x="5184610" y="3037490"/>
            <a:ext cx="1522413" cy="1376"/>
          </a:xfrm>
          <a:prstGeom prst="straightConnector1">
            <a:avLst/>
          </a:prstGeom>
          <a:noFill/>
          <a:ln w="25400" cap="flat" cmpd="sng" algn="ctr">
            <a:solidFill>
              <a:srgbClr val="000000"/>
            </a:solidFill>
            <a:prstDash val="solid"/>
            <a:round/>
            <a:headEnd type="none" w="med" len="med"/>
            <a:tailEnd type="arrow"/>
          </a:ln>
          <a:effectLst/>
        </p:spPr>
      </p:cxnSp>
      <p:sp>
        <p:nvSpPr>
          <p:cNvPr id="74" name="Text Box 9"/>
          <p:cNvSpPr txBox="1">
            <a:spLocks noChangeArrowheads="1"/>
          </p:cNvSpPr>
          <p:nvPr/>
        </p:nvSpPr>
        <p:spPr bwMode="auto">
          <a:xfrm>
            <a:off x="5720623" y="3225759"/>
            <a:ext cx="453755" cy="305662"/>
          </a:xfrm>
          <a:prstGeom prst="rect">
            <a:avLst/>
          </a:prstGeom>
          <a:noFill/>
          <a:ln w="9525">
            <a:noFill/>
            <a:round/>
          </a:ln>
          <a:effectLst/>
        </p:spPr>
        <p:txBody>
          <a:bodyPr wrap="none" lIns="90000" tIns="46800" rIns="90000" bIns="46800" anchor="ctr">
            <a:spAutoFit/>
          </a:bodyPr>
          <a:lstStyle/>
          <a:p>
            <a:pPr algn="ctr">
              <a:lnSpc>
                <a:spcPct val="98000"/>
              </a:lnSpc>
              <a:spcBef>
                <a:spcPct val="0"/>
              </a:spcBef>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latin typeface="Calibri" panose="020F0502020204030204" pitchFamily="34" charset="0"/>
                <a:ea typeface="+mn-ea"/>
              </a:rPr>
              <a:t>PTE</a:t>
            </a:r>
            <a:endParaRPr lang="en-GB" sz="1400" dirty="0">
              <a:solidFill>
                <a:srgbClr val="000000"/>
              </a:solidFill>
              <a:latin typeface="Calibri" panose="020F0502020204030204" pitchFamily="34" charset="0"/>
              <a:ea typeface="+mn-ea"/>
            </a:endParaRPr>
          </a:p>
        </p:txBody>
      </p:sp>
      <p:cxnSp>
        <p:nvCxnSpPr>
          <p:cNvPr id="75" name="Straight Arrow Connector 47"/>
          <p:cNvCxnSpPr/>
          <p:nvPr/>
        </p:nvCxnSpPr>
        <p:spPr bwMode="auto">
          <a:xfrm flipH="1" flipV="1">
            <a:off x="5184610" y="3494690"/>
            <a:ext cx="1522413" cy="1376"/>
          </a:xfrm>
          <a:prstGeom prst="straightConnector1">
            <a:avLst/>
          </a:prstGeom>
          <a:noFill/>
          <a:ln w="25400" cap="flat" cmpd="sng" algn="ctr">
            <a:solidFill>
              <a:schemeClr val="accent1"/>
            </a:solidFill>
            <a:prstDash val="solid"/>
            <a:round/>
            <a:headEnd type="none" w="med" len="med"/>
            <a:tailEnd type="arrow"/>
          </a:ln>
          <a:effectLst/>
        </p:spPr>
      </p:cxnSp>
      <p:sp>
        <p:nvSpPr>
          <p:cNvPr id="76" name="Oval 4"/>
          <p:cNvSpPr>
            <a:spLocks noChangeArrowheads="1"/>
          </p:cNvSpPr>
          <p:nvPr/>
        </p:nvSpPr>
        <p:spPr bwMode="auto">
          <a:xfrm>
            <a:off x="3259595" y="2984793"/>
            <a:ext cx="274637" cy="274638"/>
          </a:xfrm>
          <a:prstGeom prst="ellipse">
            <a:avLst/>
          </a:prstGeom>
          <a:solidFill>
            <a:srgbClr val="000000">
              <a:lumMod val="50000"/>
              <a:lumOff val="50000"/>
            </a:srgbClr>
          </a:solidFill>
          <a:ln w="28440">
            <a:noFill/>
            <a:miter lim="800000"/>
          </a:ln>
          <a:effectLst/>
        </p:spPr>
        <p:txBody>
          <a:bodyPr wrap="none" lIns="90000" tIns="46800" rIns="90000" bIns="46800" anchor="ctr"/>
          <a:lstStyle/>
          <a:p>
            <a:pPr marL="0" marR="0" lvl="0" indent="0" algn="ctr" defTabSz="914400" eaLnBrk="1" fontAlgn="auto" latinLnBrk="0" hangingPunct="1">
              <a:lnSpc>
                <a:spcPct val="98000"/>
              </a:lnSpc>
              <a:spcBef>
                <a:spcPct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400" b="0" i="0" u="none" strike="noStrike" kern="0" cap="none" spc="0" normalizeH="0" baseline="0" noProof="0" dirty="0" smtClean="0">
                <a:ln>
                  <a:noFill/>
                </a:ln>
                <a:solidFill>
                  <a:srgbClr val="FFFFFF"/>
                </a:solidFill>
                <a:effectLst/>
                <a:uLnTx/>
                <a:uFillTx/>
                <a:latin typeface="Calibri" panose="020F0502020204030204" pitchFamily="34" charset="0"/>
                <a:ea typeface="+mn-ea"/>
              </a:rPr>
              <a:t>1</a:t>
            </a:r>
            <a:endParaRPr kumimoji="0" lang="en-GB" sz="1400" b="0" i="0" u="none" strike="noStrike" kern="0" cap="none" spc="0" normalizeH="0" baseline="0" noProof="0" dirty="0" smtClean="0">
              <a:ln>
                <a:noFill/>
              </a:ln>
              <a:solidFill>
                <a:srgbClr val="FFFFFF"/>
              </a:solidFill>
              <a:effectLst/>
              <a:uLnTx/>
              <a:uFillTx/>
              <a:latin typeface="Calibri" panose="020F0502020204030204" pitchFamily="34" charset="0"/>
              <a:ea typeface="+mn-ea"/>
            </a:endParaRPr>
          </a:p>
        </p:txBody>
      </p:sp>
      <p:sp>
        <p:nvSpPr>
          <p:cNvPr id="77" name="Oval 18"/>
          <p:cNvSpPr>
            <a:spLocks noChangeArrowheads="1"/>
          </p:cNvSpPr>
          <p:nvPr/>
        </p:nvSpPr>
        <p:spPr bwMode="auto">
          <a:xfrm>
            <a:off x="5810181" y="2537115"/>
            <a:ext cx="274638" cy="274638"/>
          </a:xfrm>
          <a:prstGeom prst="ellipse">
            <a:avLst/>
          </a:prstGeom>
          <a:solidFill>
            <a:srgbClr val="000000">
              <a:lumMod val="50000"/>
              <a:lumOff val="50000"/>
            </a:srgbClr>
          </a:solidFill>
          <a:ln w="28440">
            <a:noFill/>
            <a:miter lim="800000"/>
          </a:ln>
          <a:effectLst/>
        </p:spPr>
        <p:txBody>
          <a:bodyPr wrap="none" lIns="90000" tIns="46800" rIns="90000" bIns="46800" anchor="ctr"/>
          <a:lstStyle/>
          <a:p>
            <a:pPr marL="0" marR="0" lvl="0" indent="0" algn="ctr" defTabSz="914400" eaLnBrk="1" fontAlgn="auto" latinLnBrk="0" hangingPunct="1">
              <a:lnSpc>
                <a:spcPct val="98000"/>
              </a:lnSpc>
              <a:spcBef>
                <a:spcPct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400" b="0" i="0" u="none" strike="noStrike" kern="0" cap="none" spc="0" normalizeH="0" baseline="0" noProof="0" dirty="0" smtClean="0">
                <a:ln>
                  <a:noFill/>
                </a:ln>
                <a:solidFill>
                  <a:srgbClr val="FFFFFF"/>
                </a:solidFill>
                <a:effectLst/>
                <a:uLnTx/>
                <a:uFillTx/>
                <a:latin typeface="Calibri" panose="020F0502020204030204" pitchFamily="34" charset="0"/>
                <a:ea typeface="+mn-ea"/>
              </a:rPr>
              <a:t>2</a:t>
            </a:r>
            <a:endParaRPr kumimoji="0" lang="en-GB" sz="1400" b="0" i="0" u="none" strike="noStrike" kern="0" cap="none" spc="0" normalizeH="0" baseline="0" noProof="0" dirty="0" smtClean="0">
              <a:ln>
                <a:noFill/>
              </a:ln>
              <a:solidFill>
                <a:srgbClr val="FFFFFF"/>
              </a:solidFill>
              <a:effectLst/>
              <a:uLnTx/>
              <a:uFillTx/>
              <a:latin typeface="Calibri" panose="020F0502020204030204" pitchFamily="34" charset="0"/>
              <a:ea typeface="+mn-ea"/>
            </a:endParaRPr>
          </a:p>
        </p:txBody>
      </p:sp>
      <p:sp>
        <p:nvSpPr>
          <p:cNvPr id="78" name="Oval 19"/>
          <p:cNvSpPr>
            <a:spLocks noChangeArrowheads="1"/>
          </p:cNvSpPr>
          <p:nvPr/>
        </p:nvSpPr>
        <p:spPr bwMode="auto">
          <a:xfrm>
            <a:off x="5810181" y="3544650"/>
            <a:ext cx="274638" cy="274637"/>
          </a:xfrm>
          <a:prstGeom prst="ellipse">
            <a:avLst/>
          </a:prstGeom>
          <a:solidFill>
            <a:srgbClr val="000000">
              <a:lumMod val="50000"/>
              <a:lumOff val="50000"/>
            </a:srgbClr>
          </a:solidFill>
          <a:ln w="28440">
            <a:noFill/>
            <a:miter lim="800000"/>
          </a:ln>
          <a:effectLst/>
        </p:spPr>
        <p:txBody>
          <a:bodyPr wrap="none" lIns="90000" tIns="46800" rIns="90000" bIns="46800" anchor="ctr"/>
          <a:lstStyle/>
          <a:p>
            <a:pPr marL="0" marR="0" lvl="0" indent="0" algn="ctr" defTabSz="914400" eaLnBrk="1" fontAlgn="auto" latinLnBrk="0" hangingPunct="1">
              <a:lnSpc>
                <a:spcPct val="98000"/>
              </a:lnSpc>
              <a:spcBef>
                <a:spcPct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400" b="0" i="0" u="none" strike="noStrike" kern="0" cap="none" spc="0" normalizeH="0" baseline="0" noProof="0" dirty="0" smtClean="0">
                <a:ln>
                  <a:noFill/>
                </a:ln>
                <a:solidFill>
                  <a:srgbClr val="FFFFFF"/>
                </a:solidFill>
                <a:effectLst/>
                <a:uLnTx/>
                <a:uFillTx/>
                <a:latin typeface="Calibri" panose="020F0502020204030204" pitchFamily="34" charset="0"/>
                <a:ea typeface="+mn-ea"/>
              </a:rPr>
              <a:t>3</a:t>
            </a:r>
            <a:endParaRPr kumimoji="0" lang="en-GB" sz="1400" b="0" i="0" u="none" strike="noStrike" kern="0" cap="none" spc="0" normalizeH="0" baseline="0" noProof="0" dirty="0" smtClean="0">
              <a:ln>
                <a:noFill/>
              </a:ln>
              <a:solidFill>
                <a:srgbClr val="FFFFFF"/>
              </a:solidFill>
              <a:effectLst/>
              <a:uLnTx/>
              <a:uFillTx/>
              <a:latin typeface="Calibri" panose="020F0502020204030204" pitchFamily="34" charset="0"/>
              <a:ea typeface="+mn-ea"/>
            </a:endParaRPr>
          </a:p>
        </p:txBody>
      </p:sp>
      <p:sp>
        <p:nvSpPr>
          <p:cNvPr id="79" name="Oval 20"/>
          <p:cNvSpPr>
            <a:spLocks noChangeArrowheads="1"/>
          </p:cNvSpPr>
          <p:nvPr/>
        </p:nvSpPr>
        <p:spPr bwMode="auto">
          <a:xfrm>
            <a:off x="5492741" y="1944449"/>
            <a:ext cx="274638" cy="274638"/>
          </a:xfrm>
          <a:prstGeom prst="ellipse">
            <a:avLst/>
          </a:prstGeom>
          <a:solidFill>
            <a:srgbClr val="000000">
              <a:lumMod val="50000"/>
              <a:lumOff val="50000"/>
            </a:srgbClr>
          </a:solidFill>
          <a:ln w="28440">
            <a:noFill/>
            <a:miter lim="800000"/>
          </a:ln>
          <a:effectLst/>
        </p:spPr>
        <p:txBody>
          <a:bodyPr wrap="none" lIns="90000" tIns="46800" rIns="90000" bIns="46800" anchor="ctr"/>
          <a:lstStyle/>
          <a:p>
            <a:pPr marL="0" marR="0" lvl="0" indent="0" algn="ctr" defTabSz="914400" eaLnBrk="1" fontAlgn="auto" latinLnBrk="0" hangingPunct="1">
              <a:lnSpc>
                <a:spcPct val="98000"/>
              </a:lnSpc>
              <a:spcBef>
                <a:spcPct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400" b="0" i="0" u="none" strike="noStrike" kern="0" cap="none" spc="0" normalizeH="0" baseline="0" noProof="0" dirty="0" smtClean="0">
                <a:ln>
                  <a:noFill/>
                </a:ln>
                <a:solidFill>
                  <a:srgbClr val="FFFFFF"/>
                </a:solidFill>
                <a:effectLst/>
                <a:uLnTx/>
                <a:uFillTx/>
                <a:latin typeface="Calibri" panose="020F0502020204030204" pitchFamily="34" charset="0"/>
                <a:ea typeface="+mn-ea"/>
              </a:rPr>
              <a:t>4</a:t>
            </a:r>
            <a:endParaRPr kumimoji="0" lang="en-GB" sz="1400" b="0" i="0" u="none" strike="noStrike" kern="0" cap="none" spc="0" normalizeH="0" baseline="0" noProof="0" dirty="0" smtClean="0">
              <a:ln>
                <a:noFill/>
              </a:ln>
              <a:solidFill>
                <a:srgbClr val="FFFFFF"/>
              </a:solidFill>
              <a:effectLst/>
              <a:uLnTx/>
              <a:uFillTx/>
              <a:latin typeface="Calibri" panose="020F0502020204030204" pitchFamily="34" charset="0"/>
              <a:ea typeface="+mn-ea"/>
            </a:endParaRPr>
          </a:p>
        </p:txBody>
      </p:sp>
      <p:sp>
        <p:nvSpPr>
          <p:cNvPr id="80" name="Oval 21"/>
          <p:cNvSpPr>
            <a:spLocks noChangeArrowheads="1"/>
          </p:cNvSpPr>
          <p:nvPr/>
        </p:nvSpPr>
        <p:spPr bwMode="auto">
          <a:xfrm>
            <a:off x="8122170" y="3091155"/>
            <a:ext cx="274638" cy="274637"/>
          </a:xfrm>
          <a:prstGeom prst="ellipse">
            <a:avLst/>
          </a:prstGeom>
          <a:solidFill>
            <a:srgbClr val="000000">
              <a:lumMod val="50000"/>
              <a:lumOff val="50000"/>
            </a:srgbClr>
          </a:solidFill>
          <a:ln w="28440">
            <a:noFill/>
            <a:miter lim="800000"/>
          </a:ln>
          <a:effectLst/>
        </p:spPr>
        <p:txBody>
          <a:bodyPr wrap="none" lIns="90000" tIns="46800" rIns="90000" bIns="46800" anchor="ctr"/>
          <a:lstStyle/>
          <a:p>
            <a:pPr marL="0" marR="0" lvl="0" indent="0" algn="ctr" defTabSz="914400" eaLnBrk="1" fontAlgn="auto" latinLnBrk="0" hangingPunct="1">
              <a:lnSpc>
                <a:spcPct val="98000"/>
              </a:lnSpc>
              <a:spcBef>
                <a:spcPct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400" b="0" i="0" u="none" strike="noStrike" kern="0" cap="none" spc="0" normalizeH="0" baseline="0" noProof="0" dirty="0" smtClean="0">
                <a:ln>
                  <a:noFill/>
                </a:ln>
                <a:solidFill>
                  <a:srgbClr val="FFFFFF"/>
                </a:solidFill>
                <a:effectLst/>
                <a:uLnTx/>
                <a:uFillTx/>
                <a:latin typeface="Calibri" panose="020F0502020204030204" pitchFamily="34" charset="0"/>
                <a:ea typeface="+mn-ea"/>
              </a:rPr>
              <a:t>5</a:t>
            </a:r>
            <a:endParaRPr kumimoji="0" lang="en-GB" sz="1400" b="0" i="0" u="none" strike="noStrike" kern="0" cap="none" spc="0" normalizeH="0" baseline="0" noProof="0" dirty="0" smtClean="0">
              <a:ln>
                <a:noFill/>
              </a:ln>
              <a:solidFill>
                <a:srgbClr val="FFFFFF"/>
              </a:solidFill>
              <a:effectLst/>
              <a:uLnTx/>
              <a:uFillTx/>
              <a:latin typeface="Calibri" panose="020F0502020204030204" pitchFamily="34" charset="0"/>
              <a:ea typeface="+mn-ea"/>
            </a:endParaRPr>
          </a:p>
        </p:txBody>
      </p:sp>
      <p:sp>
        <p:nvSpPr>
          <p:cNvPr id="81" name="Rectangle 17"/>
          <p:cNvSpPr>
            <a:spLocks noChangeArrowheads="1"/>
          </p:cNvSpPr>
          <p:nvPr/>
        </p:nvSpPr>
        <p:spPr bwMode="auto">
          <a:xfrm>
            <a:off x="8854008" y="2583153"/>
            <a:ext cx="914400" cy="1925967"/>
          </a:xfrm>
          <a:prstGeom prst="rect">
            <a:avLst/>
          </a:prstGeom>
          <a:solidFill>
            <a:srgbClr val="F5F5F5"/>
          </a:solidFill>
          <a:ln w="19080">
            <a:solidFill>
              <a:srgbClr val="000000"/>
            </a:solidFill>
            <a:miter lim="800000"/>
          </a:ln>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defRPr/>
            </a:pPr>
            <a:r>
              <a:rPr kumimoji="0" lang="en-US" sz="1600" b="0" i="0" u="none" strike="noStrike" kern="0" cap="none" spc="0" normalizeH="0" baseline="0" noProof="0" dirty="0" smtClean="0">
                <a:ln>
                  <a:noFill/>
                </a:ln>
                <a:solidFill>
                  <a:srgbClr val="000000"/>
                </a:solidFill>
                <a:effectLst/>
                <a:uLnTx/>
                <a:uFillTx/>
                <a:latin typeface="Calibri" panose="020F0502020204030204" pitchFamily="34" charset="0"/>
                <a:ea typeface="+mn-ea"/>
              </a:rPr>
              <a:t>Disk</a:t>
            </a:r>
            <a:endParaRPr kumimoji="0" lang="en-US" sz="1600" b="0" i="0" u="none" strike="noStrike" kern="0" cap="none" spc="0" normalizeH="0" baseline="0" noProof="0" dirty="0" smtClean="0">
              <a:ln>
                <a:noFill/>
              </a:ln>
              <a:solidFill>
                <a:srgbClr val="000000"/>
              </a:solidFill>
              <a:effectLst/>
              <a:uLnTx/>
              <a:uFillTx/>
              <a:latin typeface="Calibri" panose="020F0502020204030204" pitchFamily="34" charset="0"/>
              <a:ea typeface="+mn-ea"/>
            </a:endParaRPr>
          </a:p>
        </p:txBody>
      </p:sp>
      <p:sp>
        <p:nvSpPr>
          <p:cNvPr id="82" name="Rectangle 10"/>
          <p:cNvSpPr>
            <a:spLocks noChangeArrowheads="1"/>
          </p:cNvSpPr>
          <p:nvPr/>
        </p:nvSpPr>
        <p:spPr bwMode="auto">
          <a:xfrm>
            <a:off x="6690088" y="1609487"/>
            <a:ext cx="2527985" cy="533400"/>
          </a:xfrm>
          <a:prstGeom prst="rect">
            <a:avLst/>
          </a:prstGeom>
          <a:solidFill>
            <a:srgbClr val="F6F5BD"/>
          </a:solidFill>
          <a:ln w="12600">
            <a:solidFill>
              <a:srgbClr val="000000"/>
            </a:solidFill>
            <a:miter lim="800000"/>
          </a:ln>
          <a:effectLst/>
        </p:spPr>
        <p:txBody>
          <a:bodyPr wrap="none" lIns="90000" tIns="46800" rIns="90000" bIns="46800" anchor="ctr"/>
          <a:lstStyle/>
          <a:p>
            <a:pPr marL="0" marR="0" lvl="0" indent="0" algn="ctr" defTabSz="914400" eaLnBrk="1" fontAlgn="auto" latinLnBrk="0" hangingPunct="1">
              <a:lnSpc>
                <a:spcPct val="98000"/>
              </a:lnSpc>
              <a:spcBef>
                <a:spcPct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0" i="0" u="none" strike="noStrike" kern="0" cap="none" spc="0" normalizeH="0" baseline="0" noProof="0" dirty="0" smtClean="0">
                <a:ln>
                  <a:noFill/>
                </a:ln>
                <a:solidFill>
                  <a:srgbClr val="000000"/>
                </a:solidFill>
                <a:effectLst/>
                <a:uLnTx/>
                <a:uFillTx/>
                <a:latin typeface="Calibri" panose="020F0502020204030204" pitchFamily="34" charset="0"/>
                <a:ea typeface="+mn-ea"/>
              </a:rPr>
              <a:t>Page fault handler</a:t>
            </a:r>
            <a:endParaRPr kumimoji="0" lang="en-GB" sz="1600" b="0" i="0" u="none" strike="noStrike" kern="0" cap="none" spc="0" normalizeH="0" baseline="0" noProof="0" dirty="0" smtClean="0">
              <a:ln>
                <a:noFill/>
              </a:ln>
              <a:solidFill>
                <a:srgbClr val="000000"/>
              </a:solidFill>
              <a:effectLst/>
              <a:uLnTx/>
              <a:uFillTx/>
              <a:latin typeface="Calibri" panose="020F0502020204030204" pitchFamily="34" charset="0"/>
              <a:ea typeface="+mn-ea"/>
            </a:endParaRPr>
          </a:p>
        </p:txBody>
      </p:sp>
      <p:cxnSp>
        <p:nvCxnSpPr>
          <p:cNvPr id="83" name="Shape 26"/>
          <p:cNvCxnSpPr>
            <a:stCxn id="65" idx="0"/>
            <a:endCxn id="82" idx="1"/>
          </p:cNvCxnSpPr>
          <p:nvPr/>
        </p:nvCxnSpPr>
        <p:spPr bwMode="auto">
          <a:xfrm rot="5400000" flipH="1" flipV="1">
            <a:off x="5176670" y="1350728"/>
            <a:ext cx="987959" cy="2038878"/>
          </a:xfrm>
          <a:prstGeom prst="bentConnector2">
            <a:avLst/>
          </a:prstGeom>
          <a:noFill/>
          <a:ln w="25400" cap="flat" cmpd="sng" algn="ctr">
            <a:solidFill>
              <a:srgbClr val="000000"/>
            </a:solidFill>
            <a:prstDash val="dash"/>
            <a:round/>
            <a:headEnd type="none" w="med" len="med"/>
            <a:tailEnd type="arrow"/>
          </a:ln>
          <a:effectLst/>
        </p:spPr>
      </p:cxnSp>
      <p:cxnSp>
        <p:nvCxnSpPr>
          <p:cNvPr id="84" name="Straight Arrow Connector 27"/>
          <p:cNvCxnSpPr/>
          <p:nvPr/>
        </p:nvCxnSpPr>
        <p:spPr bwMode="auto">
          <a:xfrm>
            <a:off x="7636395" y="3023419"/>
            <a:ext cx="1217613" cy="2219"/>
          </a:xfrm>
          <a:prstGeom prst="straightConnector1">
            <a:avLst/>
          </a:prstGeom>
          <a:noFill/>
          <a:ln w="25400" cap="flat" cmpd="sng" algn="ctr">
            <a:solidFill>
              <a:srgbClr val="000000"/>
            </a:solidFill>
            <a:prstDash val="solid"/>
            <a:round/>
            <a:headEnd type="none" w="med" len="med"/>
            <a:tailEnd type="arrow"/>
          </a:ln>
          <a:effectLst/>
        </p:spPr>
      </p:cxnSp>
      <p:cxnSp>
        <p:nvCxnSpPr>
          <p:cNvPr id="85" name="Straight Arrow Connector 28"/>
          <p:cNvCxnSpPr/>
          <p:nvPr/>
        </p:nvCxnSpPr>
        <p:spPr bwMode="auto">
          <a:xfrm rot="10800000">
            <a:off x="7636396" y="3970311"/>
            <a:ext cx="1217613" cy="1376"/>
          </a:xfrm>
          <a:prstGeom prst="straightConnector1">
            <a:avLst/>
          </a:prstGeom>
          <a:noFill/>
          <a:ln w="25400" cap="flat" cmpd="sng" algn="ctr">
            <a:solidFill>
              <a:srgbClr val="000000"/>
            </a:solidFill>
            <a:prstDash val="solid"/>
            <a:round/>
            <a:headEnd type="none" w="med" len="med"/>
            <a:tailEnd type="arrow"/>
          </a:ln>
          <a:effectLst/>
        </p:spPr>
      </p:cxnSp>
      <p:sp>
        <p:nvSpPr>
          <p:cNvPr id="86" name="Down Arrow 33"/>
          <p:cNvSpPr/>
          <p:nvPr/>
        </p:nvSpPr>
        <p:spPr bwMode="auto">
          <a:xfrm>
            <a:off x="8015808" y="2142887"/>
            <a:ext cx="457200" cy="628516"/>
          </a:xfrm>
          <a:prstGeom prst="downArrow">
            <a:avLst/>
          </a:prstGeom>
          <a:noFill/>
          <a:ln w="6350" cap="flat" cmpd="sng" algn="ctr">
            <a:solidFill>
              <a:srgbClr val="000000"/>
            </a:solidFill>
            <a:prstDash val="solid"/>
            <a:round/>
            <a:headEnd type="none" w="med" len="med"/>
            <a:tailEnd type="arrow" w="med" len="med"/>
          </a:ln>
          <a:effectLst/>
        </p:spPr>
        <p:txBody>
          <a:bodyPr rtlCol="0" anchor="ct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en-US" sz="1600" b="0" i="0" u="none" strike="noStrike" kern="0" cap="none" spc="0" normalizeH="0" baseline="0" noProof="0" dirty="0" smtClean="0">
              <a:ln>
                <a:noFill/>
              </a:ln>
              <a:solidFill>
                <a:srgbClr val="000000"/>
              </a:solidFill>
              <a:effectLst/>
              <a:uLnTx/>
              <a:uFillTx/>
              <a:latin typeface="Arial Narrow" panose="020B0606020202030204"/>
              <a:ea typeface="+mn-ea"/>
            </a:endParaRPr>
          </a:p>
        </p:txBody>
      </p:sp>
      <p:sp>
        <p:nvSpPr>
          <p:cNvPr id="87" name="Text Box 9"/>
          <p:cNvSpPr txBox="1">
            <a:spLocks noChangeArrowheads="1"/>
          </p:cNvSpPr>
          <p:nvPr/>
        </p:nvSpPr>
        <p:spPr bwMode="auto">
          <a:xfrm>
            <a:off x="7702541" y="2744020"/>
            <a:ext cx="1058280" cy="305662"/>
          </a:xfrm>
          <a:prstGeom prst="rect">
            <a:avLst/>
          </a:prstGeom>
          <a:noFill/>
          <a:ln w="9525">
            <a:noFill/>
            <a:round/>
          </a:ln>
          <a:effectLst/>
        </p:spPr>
        <p:txBody>
          <a:bodyPr wrap="none" lIns="90000" tIns="46800" rIns="90000" bIns="46800" anchor="ctr">
            <a:spAutoFit/>
          </a:bodyPr>
          <a:lstStyle/>
          <a:p>
            <a:pPr algn="ctr">
              <a:lnSpc>
                <a:spcPct val="98000"/>
              </a:lnSpc>
              <a:spcBef>
                <a:spcPct val="0"/>
              </a:spcBef>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latin typeface="Calibri" panose="020F0502020204030204" pitchFamily="34" charset="0"/>
                <a:ea typeface="+mn-ea"/>
              </a:rPr>
              <a:t>Victim page</a:t>
            </a:r>
            <a:endParaRPr lang="en-GB" sz="1400" dirty="0">
              <a:solidFill>
                <a:srgbClr val="000000"/>
              </a:solidFill>
              <a:latin typeface="Calibri" panose="020F0502020204030204" pitchFamily="34" charset="0"/>
              <a:ea typeface="+mn-ea"/>
            </a:endParaRPr>
          </a:p>
        </p:txBody>
      </p:sp>
      <p:sp>
        <p:nvSpPr>
          <p:cNvPr id="88" name="Text Box 9"/>
          <p:cNvSpPr txBox="1">
            <a:spLocks noChangeArrowheads="1"/>
          </p:cNvSpPr>
          <p:nvPr/>
        </p:nvSpPr>
        <p:spPr bwMode="auto">
          <a:xfrm>
            <a:off x="7787208" y="3692288"/>
            <a:ext cx="919525" cy="305662"/>
          </a:xfrm>
          <a:prstGeom prst="rect">
            <a:avLst/>
          </a:prstGeom>
          <a:noFill/>
          <a:ln w="9525">
            <a:noFill/>
            <a:round/>
          </a:ln>
          <a:effectLst/>
        </p:spPr>
        <p:txBody>
          <a:bodyPr wrap="none" lIns="90000" tIns="46800" rIns="90000" bIns="46800" anchor="ctr">
            <a:spAutoFit/>
          </a:bodyPr>
          <a:lstStyle/>
          <a:p>
            <a:pPr algn="ctr">
              <a:lnSpc>
                <a:spcPct val="98000"/>
              </a:lnSpc>
              <a:spcBef>
                <a:spcPct val="0"/>
              </a:spcBef>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latin typeface="Calibri" panose="020F0502020204030204" pitchFamily="34" charset="0"/>
                <a:ea typeface="+mn-ea"/>
              </a:rPr>
              <a:t>New page</a:t>
            </a:r>
            <a:endParaRPr lang="en-GB" sz="1400" dirty="0">
              <a:solidFill>
                <a:srgbClr val="000000"/>
              </a:solidFill>
              <a:latin typeface="Calibri" panose="020F0502020204030204" pitchFamily="34" charset="0"/>
              <a:ea typeface="+mn-ea"/>
            </a:endParaRPr>
          </a:p>
        </p:txBody>
      </p:sp>
      <p:sp>
        <p:nvSpPr>
          <p:cNvPr id="89" name="Text Box 9"/>
          <p:cNvSpPr txBox="1">
            <a:spLocks noChangeArrowheads="1"/>
          </p:cNvSpPr>
          <p:nvPr/>
        </p:nvSpPr>
        <p:spPr bwMode="auto">
          <a:xfrm>
            <a:off x="5196408" y="1570525"/>
            <a:ext cx="907919" cy="305662"/>
          </a:xfrm>
          <a:prstGeom prst="rect">
            <a:avLst/>
          </a:prstGeom>
          <a:noFill/>
          <a:ln w="9525">
            <a:noFill/>
            <a:round/>
          </a:ln>
          <a:effectLst/>
        </p:spPr>
        <p:txBody>
          <a:bodyPr wrap="none" lIns="90000" tIns="46800" rIns="90000" bIns="46800" anchor="ctr">
            <a:spAutoFit/>
          </a:bodyPr>
          <a:lstStyle/>
          <a:p>
            <a:pPr algn="ctr">
              <a:lnSpc>
                <a:spcPct val="98000"/>
              </a:lnSpc>
              <a:spcBef>
                <a:spcPct val="0"/>
              </a:spcBef>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latin typeface="Calibri" panose="020F0502020204030204" pitchFamily="34" charset="0"/>
                <a:ea typeface="+mn-ea"/>
              </a:rPr>
              <a:t>Exception</a:t>
            </a:r>
            <a:endParaRPr lang="en-GB" sz="1400" dirty="0">
              <a:solidFill>
                <a:srgbClr val="000000"/>
              </a:solidFill>
              <a:latin typeface="Calibri" panose="020F0502020204030204" pitchFamily="34" charset="0"/>
              <a:ea typeface="+mn-ea"/>
            </a:endParaRPr>
          </a:p>
        </p:txBody>
      </p:sp>
      <p:sp>
        <p:nvSpPr>
          <p:cNvPr id="90" name="Oval 21"/>
          <p:cNvSpPr>
            <a:spLocks noChangeArrowheads="1"/>
          </p:cNvSpPr>
          <p:nvPr/>
        </p:nvSpPr>
        <p:spPr bwMode="auto">
          <a:xfrm>
            <a:off x="8134340" y="4052649"/>
            <a:ext cx="274638" cy="274637"/>
          </a:xfrm>
          <a:prstGeom prst="ellipse">
            <a:avLst/>
          </a:prstGeom>
          <a:solidFill>
            <a:srgbClr val="000000">
              <a:lumMod val="50000"/>
              <a:lumOff val="50000"/>
            </a:srgbClr>
          </a:solidFill>
          <a:ln w="28440">
            <a:noFill/>
            <a:miter lim="800000"/>
          </a:ln>
          <a:effectLst/>
        </p:spPr>
        <p:txBody>
          <a:bodyPr wrap="none" lIns="90000" tIns="46800" rIns="90000" bIns="46800" anchor="ctr"/>
          <a:lstStyle/>
          <a:p>
            <a:pPr marL="0" marR="0" lvl="0" indent="0" algn="ctr" defTabSz="914400" eaLnBrk="1" fontAlgn="auto" latinLnBrk="0" hangingPunct="1">
              <a:lnSpc>
                <a:spcPct val="98000"/>
              </a:lnSpc>
              <a:spcBef>
                <a:spcPct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400" b="0" i="0" u="none" strike="noStrike" kern="0" cap="none" spc="0" normalizeH="0" baseline="0" noProof="0" dirty="0" smtClean="0">
                <a:ln>
                  <a:noFill/>
                </a:ln>
                <a:solidFill>
                  <a:srgbClr val="FFFFFF"/>
                </a:solidFill>
                <a:effectLst/>
                <a:uLnTx/>
                <a:uFillTx/>
                <a:latin typeface="Calibri" panose="020F0502020204030204" pitchFamily="34" charset="0"/>
                <a:ea typeface="+mn-ea"/>
              </a:rPr>
              <a:t>6</a:t>
            </a:r>
            <a:endParaRPr kumimoji="0" lang="en-GB" sz="1400" b="0" i="0" u="none" strike="noStrike" kern="0" cap="none" spc="0" normalizeH="0" baseline="0" noProof="0" dirty="0" smtClean="0">
              <a:ln>
                <a:noFill/>
              </a:ln>
              <a:solidFill>
                <a:srgbClr val="FFFFFF"/>
              </a:solidFill>
              <a:effectLst/>
              <a:uLnTx/>
              <a:uFillTx/>
              <a:latin typeface="Calibri" panose="020F0502020204030204" pitchFamily="34" charset="0"/>
              <a:ea typeface="+mn-ea"/>
            </a:endParaRPr>
          </a:p>
        </p:txBody>
      </p:sp>
      <p:sp>
        <p:nvSpPr>
          <p:cNvPr id="91" name="Oval 21"/>
          <p:cNvSpPr>
            <a:spLocks noChangeArrowheads="1"/>
          </p:cNvSpPr>
          <p:nvPr/>
        </p:nvSpPr>
        <p:spPr bwMode="auto">
          <a:xfrm>
            <a:off x="3259594" y="3563436"/>
            <a:ext cx="274638" cy="274637"/>
          </a:xfrm>
          <a:prstGeom prst="ellipse">
            <a:avLst/>
          </a:prstGeom>
          <a:solidFill>
            <a:srgbClr val="000000">
              <a:lumMod val="50000"/>
              <a:lumOff val="50000"/>
            </a:srgbClr>
          </a:solidFill>
          <a:ln w="28440">
            <a:noFill/>
            <a:miter lim="800000"/>
          </a:ln>
          <a:effectLst/>
        </p:spPr>
        <p:txBody>
          <a:bodyPr wrap="none" lIns="90000" tIns="46800" rIns="90000" bIns="46800" anchor="ctr"/>
          <a:lstStyle/>
          <a:p>
            <a:pPr marL="0" marR="0" lvl="0" indent="0" algn="ctr" defTabSz="914400" eaLnBrk="1" fontAlgn="auto" latinLnBrk="0" hangingPunct="1">
              <a:lnSpc>
                <a:spcPct val="98000"/>
              </a:lnSpc>
              <a:spcBef>
                <a:spcPct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400" b="0" i="0" u="none" strike="noStrike" kern="0" cap="none" spc="0" normalizeH="0" baseline="0" noProof="0" dirty="0" smtClean="0">
                <a:ln>
                  <a:noFill/>
                </a:ln>
                <a:solidFill>
                  <a:srgbClr val="FFFFFF"/>
                </a:solidFill>
                <a:effectLst/>
                <a:uLnTx/>
                <a:uFillTx/>
                <a:latin typeface="Calibri" panose="020F0502020204030204" pitchFamily="34" charset="0"/>
                <a:ea typeface="+mn-ea"/>
              </a:rPr>
              <a:t>7</a:t>
            </a:r>
            <a:endParaRPr kumimoji="0" lang="en-GB" sz="1400" b="0" i="0" u="none" strike="noStrike" kern="0" cap="none" spc="0" normalizeH="0" baseline="0" noProof="0" dirty="0" smtClean="0">
              <a:ln>
                <a:noFill/>
              </a:ln>
              <a:solidFill>
                <a:srgbClr val="FFFFFF"/>
              </a:solidFill>
              <a:effectLst/>
              <a:uLnTx/>
              <a:uFillTx/>
              <a:latin typeface="Calibri" panose="020F0502020204030204" pitchFamily="34" charset="0"/>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2" grpId="0" animBg="1"/>
      <p:bldP spid="86" grpId="0" animBg="1"/>
      <p:bldP spid="87" grpId="0"/>
      <p:bldP spid="88" grpId="0"/>
      <p:bldP spid="89" grpId="0"/>
      <p:bldP spid="90" grpId="0" animBg="1"/>
      <p:bldP spid="9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118120" y="254286"/>
            <a:ext cx="5257800" cy="373062"/>
          </a:xfrm>
        </p:spPr>
        <p:txBody>
          <a:bodyPr/>
          <a:lstStyle/>
          <a:p>
            <a:r>
              <a:rPr lang="zh-CN" altLang="en-US" dirty="0"/>
              <a:t>页式虚拟存储器示例</a:t>
            </a:r>
            <a:endParaRPr lang="zh-CN" altLang="en-US" dirty="0"/>
          </a:p>
        </p:txBody>
      </p:sp>
      <p:sp>
        <p:nvSpPr>
          <p:cNvPr id="37" name="Rectangle 2"/>
          <p:cNvSpPr txBox="1">
            <a:spLocks noChangeArrowheads="1"/>
          </p:cNvSpPr>
          <p:nvPr/>
        </p:nvSpPr>
        <p:spPr bwMode="auto">
          <a:xfrm>
            <a:off x="377915" y="825746"/>
            <a:ext cx="8548687" cy="2339975"/>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lnSpc>
                <a:spcPct val="100000"/>
              </a:lnSpc>
              <a:spcBef>
                <a:spcPts val="60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kern="0" dirty="0"/>
              <a:t>L1 C</a:t>
            </a:r>
            <a:r>
              <a:rPr lang="en-US" kern="0" dirty="0"/>
              <a:t>ache </a:t>
            </a:r>
            <a:r>
              <a:rPr lang="zh-CN" altLang="en-US" kern="0" dirty="0"/>
              <a:t>访问加速</a:t>
            </a:r>
            <a:endParaRPr lang="en-GB" kern="0" dirty="0"/>
          </a:p>
          <a:p>
            <a:pPr lvl="1">
              <a:lnSpc>
                <a:spcPct val="100000"/>
              </a:lnSpc>
              <a:spcBef>
                <a:spcPts val="600"/>
              </a:spcBef>
              <a:buFont typeface="Wingdings" panose="05000000000000000000" pitchFamily="2" charset="2"/>
              <a:buChar char="Ø"/>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b="0" kern="0" dirty="0">
                <a:solidFill>
                  <a:srgbClr val="FF0000"/>
                </a:solidFill>
              </a:rPr>
              <a:t>CI</a:t>
            </a:r>
            <a:r>
              <a:rPr lang="en-GB" b="0" kern="0" dirty="0"/>
              <a:t> </a:t>
            </a:r>
            <a:r>
              <a:rPr lang="zh-CN" altLang="en-US" b="0" kern="0" dirty="0"/>
              <a:t>在虚拟地址和物理地址中完全相同</a:t>
            </a:r>
            <a:endParaRPr lang="en-GB" b="0" kern="0" dirty="0"/>
          </a:p>
          <a:p>
            <a:pPr lvl="1">
              <a:lnSpc>
                <a:spcPct val="100000"/>
              </a:lnSpc>
              <a:spcBef>
                <a:spcPts val="600"/>
              </a:spcBef>
              <a:buFont typeface="Wingdings" panose="05000000000000000000" pitchFamily="2" charset="2"/>
              <a:buChar char="Ø"/>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US" b="0" kern="0" dirty="0"/>
              <a:t>虚实地址转换的同时，就可以进行</a:t>
            </a:r>
            <a:r>
              <a:rPr lang="en-US" altLang="zh-CN" b="0" kern="0" dirty="0"/>
              <a:t>cache</a:t>
            </a:r>
            <a:r>
              <a:rPr lang="zh-CN" altLang="en-US" b="0" kern="0" dirty="0"/>
              <a:t>的组索引</a:t>
            </a:r>
            <a:endParaRPr lang="en-GB" b="0" kern="0" dirty="0"/>
          </a:p>
          <a:p>
            <a:pPr lvl="1">
              <a:lnSpc>
                <a:spcPct val="100000"/>
              </a:lnSpc>
              <a:spcBef>
                <a:spcPts val="600"/>
              </a:spcBef>
              <a:buFont typeface="Wingdings" panose="05000000000000000000" pitchFamily="2" charset="2"/>
              <a:buChar char="Ø"/>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US" b="0" kern="0" dirty="0"/>
              <a:t>大部分情况下</a:t>
            </a:r>
            <a:r>
              <a:rPr lang="en-GB" b="0" kern="0" dirty="0"/>
              <a:t>TLB</a:t>
            </a:r>
            <a:r>
              <a:rPr lang="zh-CN" altLang="en-US" b="0" kern="0" dirty="0"/>
              <a:t>会命中，立刻能得到 </a:t>
            </a:r>
            <a:r>
              <a:rPr lang="en-GB" b="0" kern="0" dirty="0">
                <a:solidFill>
                  <a:srgbClr val="FF0000"/>
                </a:solidFill>
              </a:rPr>
              <a:t>PPN</a:t>
            </a:r>
            <a:r>
              <a:rPr lang="en-GB" b="0" kern="0" dirty="0"/>
              <a:t> (</a:t>
            </a:r>
            <a:r>
              <a:rPr lang="zh-CN" altLang="en-US" b="0" kern="0" dirty="0"/>
              <a:t>即</a:t>
            </a:r>
            <a:r>
              <a:rPr lang="en-GB" b="0" kern="0" dirty="0">
                <a:solidFill>
                  <a:srgbClr val="FF0000"/>
                </a:solidFill>
              </a:rPr>
              <a:t>CT</a:t>
            </a:r>
            <a:r>
              <a:rPr lang="en-GB" b="0" kern="0" dirty="0"/>
              <a:t>)</a:t>
            </a:r>
            <a:endParaRPr lang="en-GB" b="0" kern="0" dirty="0"/>
          </a:p>
          <a:p>
            <a:pPr lvl="1">
              <a:lnSpc>
                <a:spcPct val="100000"/>
              </a:lnSpc>
              <a:spcBef>
                <a:spcPts val="600"/>
              </a:spcBef>
              <a:buFont typeface="Wingdings" panose="05000000000000000000" pitchFamily="2" charset="2"/>
              <a:buChar char="Ø"/>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US" b="0" kern="0" dirty="0"/>
              <a:t>虚拟地址索引，物理地址标记</a:t>
            </a:r>
            <a:endParaRPr lang="en-US" altLang="zh-CN" b="0" kern="0" dirty="0"/>
          </a:p>
          <a:p>
            <a:pPr lvl="1">
              <a:lnSpc>
                <a:spcPct val="100000"/>
              </a:lnSpc>
              <a:spcBef>
                <a:spcPts val="600"/>
              </a:spcBef>
              <a:buFont typeface="Wingdings" panose="05000000000000000000" pitchFamily="2" charset="2"/>
              <a:buChar char="Ø"/>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b="0" kern="0" dirty="0"/>
              <a:t>Cache </a:t>
            </a:r>
            <a:r>
              <a:rPr lang="zh-CN" altLang="en-US" b="0" kern="0" dirty="0"/>
              <a:t>结构和大小是精心设计的</a:t>
            </a:r>
            <a:endParaRPr lang="en-GB" b="0" kern="0" dirty="0"/>
          </a:p>
        </p:txBody>
      </p:sp>
      <p:grpSp>
        <p:nvGrpSpPr>
          <p:cNvPr id="35" name="组合 34"/>
          <p:cNvGrpSpPr/>
          <p:nvPr/>
        </p:nvGrpSpPr>
        <p:grpSpPr>
          <a:xfrm>
            <a:off x="1487488" y="3284984"/>
            <a:ext cx="7827735" cy="3301258"/>
            <a:chOff x="76200" y="990600"/>
            <a:chExt cx="7827735" cy="3301258"/>
          </a:xfrm>
        </p:grpSpPr>
        <p:sp>
          <p:nvSpPr>
            <p:cNvPr id="38" name="Text Box 3"/>
            <p:cNvSpPr txBox="1">
              <a:spLocks noChangeArrowheads="1"/>
            </p:cNvSpPr>
            <p:nvPr/>
          </p:nvSpPr>
          <p:spPr bwMode="auto">
            <a:xfrm>
              <a:off x="76200" y="1705353"/>
              <a:ext cx="2500313" cy="898262"/>
            </a:xfrm>
            <a:prstGeom prst="rect">
              <a:avLst/>
            </a:prstGeom>
            <a:noFill/>
            <a:ln w="9525">
              <a:noFill/>
              <a:round/>
            </a:ln>
            <a:effectLst/>
          </p:spPr>
          <p:txBody>
            <a:bodyPr lIns="90360" tIns="44280" rIns="90360" bIns="44280">
              <a:spAutoFit/>
            </a:bodyPr>
            <a:lstStyle/>
            <a:p>
              <a:pPr algn="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003300"/>
                  </a:solidFill>
                  <a:latin typeface="Calibri" panose="020F0502020204030204" pitchFamily="34" charset="0"/>
                  <a:ea typeface="msgothic" charset="0"/>
                  <a:cs typeface="msgothic" charset="0"/>
                </a:rPr>
                <a:t>Physical </a:t>
              </a:r>
              <a:endParaRPr lang="en-GB" sz="1600" b="1" dirty="0">
                <a:solidFill>
                  <a:srgbClr val="003300"/>
                </a:solidFill>
                <a:latin typeface="Calibri" panose="020F0502020204030204" pitchFamily="34" charset="0"/>
                <a:ea typeface="msgothic" charset="0"/>
                <a:cs typeface="msgothic" charset="0"/>
              </a:endParaRPr>
            </a:p>
            <a:p>
              <a:pPr algn="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003300"/>
                  </a:solidFill>
                  <a:latin typeface="Calibri" panose="020F0502020204030204" pitchFamily="34" charset="0"/>
                  <a:ea typeface="msgothic" charset="0"/>
                  <a:cs typeface="msgothic" charset="0"/>
                </a:rPr>
                <a:t>address </a:t>
              </a:r>
              <a:endParaRPr lang="en-GB" sz="1600" b="1" dirty="0">
                <a:solidFill>
                  <a:srgbClr val="003300"/>
                </a:solidFill>
                <a:latin typeface="Calibri" panose="020F0502020204030204" pitchFamily="34" charset="0"/>
                <a:ea typeface="msgothic" charset="0"/>
                <a:cs typeface="msgothic" charset="0"/>
              </a:endParaRPr>
            </a:p>
            <a:p>
              <a:pPr algn="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003300"/>
                  </a:solidFill>
                  <a:latin typeface="Calibri" panose="020F0502020204030204" pitchFamily="34" charset="0"/>
                  <a:ea typeface="msgothic" charset="0"/>
                  <a:cs typeface="msgothic" charset="0"/>
                </a:rPr>
                <a:t>(PA)</a:t>
              </a:r>
              <a:endParaRPr lang="en-GB" sz="1600" b="1" dirty="0">
                <a:solidFill>
                  <a:srgbClr val="003300"/>
                </a:solidFill>
                <a:latin typeface="Calibri" panose="020F0502020204030204" pitchFamily="34" charset="0"/>
                <a:ea typeface="msgothic" charset="0"/>
                <a:cs typeface="msgothic" charset="0"/>
              </a:endParaRPr>
            </a:p>
          </p:txBody>
        </p:sp>
        <p:sp>
          <p:nvSpPr>
            <p:cNvPr id="39" name="Rectangle 4"/>
            <p:cNvSpPr>
              <a:spLocks noChangeArrowheads="1"/>
            </p:cNvSpPr>
            <p:nvPr/>
          </p:nvSpPr>
          <p:spPr bwMode="auto">
            <a:xfrm>
              <a:off x="2874735" y="1726829"/>
              <a:ext cx="1066800" cy="304800"/>
            </a:xfrm>
            <a:prstGeom prst="rect">
              <a:avLst/>
            </a:prstGeom>
            <a:solidFill>
              <a:srgbClr val="D5F1CF"/>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solidFill>
                    <a:srgbClr val="C00000"/>
                  </a:solidFill>
                  <a:latin typeface="Calibri" panose="020F0502020204030204" pitchFamily="34" charset="0"/>
                  <a:ea typeface="msgothic" charset="0"/>
                  <a:cs typeface="msgothic" charset="0"/>
                </a:rPr>
                <a:t>CT</a:t>
              </a:r>
              <a:endParaRPr lang="en-GB" sz="1400" b="1" dirty="0">
                <a:solidFill>
                  <a:srgbClr val="C00000"/>
                </a:solidFill>
                <a:latin typeface="Calibri" panose="020F0502020204030204" pitchFamily="34" charset="0"/>
                <a:ea typeface="msgothic" charset="0"/>
                <a:cs typeface="msgothic" charset="0"/>
              </a:endParaRPr>
            </a:p>
          </p:txBody>
        </p:sp>
        <p:sp>
          <p:nvSpPr>
            <p:cNvPr id="40" name="Rectangle 5"/>
            <p:cNvSpPr>
              <a:spLocks noChangeArrowheads="1"/>
            </p:cNvSpPr>
            <p:nvPr/>
          </p:nvSpPr>
          <p:spPr bwMode="auto">
            <a:xfrm>
              <a:off x="4246335" y="1726829"/>
              <a:ext cx="304800" cy="304800"/>
            </a:xfrm>
            <a:prstGeom prst="rect">
              <a:avLst/>
            </a:prstGeom>
            <a:solidFill>
              <a:schemeClr val="accent2">
                <a:lumMod val="20000"/>
                <a:lumOff val="80000"/>
              </a:schemeClr>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solidFill>
                    <a:srgbClr val="003300"/>
                  </a:solidFill>
                  <a:latin typeface="Calibri" panose="020F0502020204030204" pitchFamily="34" charset="0"/>
                  <a:ea typeface="msgothic" charset="0"/>
                  <a:cs typeface="msgothic" charset="0"/>
                </a:rPr>
                <a:t>CO</a:t>
              </a:r>
              <a:endParaRPr lang="en-GB" sz="1400" b="1" dirty="0">
                <a:solidFill>
                  <a:srgbClr val="003300"/>
                </a:solidFill>
                <a:latin typeface="Calibri" panose="020F0502020204030204" pitchFamily="34" charset="0"/>
                <a:ea typeface="msgothic" charset="0"/>
                <a:cs typeface="msgothic" charset="0"/>
              </a:endParaRPr>
            </a:p>
          </p:txBody>
        </p:sp>
        <p:sp>
          <p:nvSpPr>
            <p:cNvPr id="41" name="Text Box 6"/>
            <p:cNvSpPr txBox="1">
              <a:spLocks noChangeArrowheads="1"/>
            </p:cNvSpPr>
            <p:nvPr/>
          </p:nvSpPr>
          <p:spPr bwMode="auto">
            <a:xfrm>
              <a:off x="3181123" y="1498229"/>
              <a:ext cx="36522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solidFill>
                    <a:srgbClr val="003300"/>
                  </a:solidFill>
                  <a:latin typeface="Calibri" panose="020F0502020204030204" pitchFamily="34" charset="0"/>
                  <a:ea typeface="msgothic" charset="0"/>
                  <a:cs typeface="msgothic" charset="0"/>
                </a:rPr>
                <a:t>40</a:t>
              </a:r>
              <a:endParaRPr lang="en-GB" sz="1400" b="1" dirty="0">
                <a:solidFill>
                  <a:srgbClr val="003300"/>
                </a:solidFill>
                <a:latin typeface="Calibri" panose="020F0502020204030204" pitchFamily="34" charset="0"/>
                <a:ea typeface="msgothic" charset="0"/>
                <a:cs typeface="msgothic" charset="0"/>
              </a:endParaRPr>
            </a:p>
          </p:txBody>
        </p:sp>
        <p:sp>
          <p:nvSpPr>
            <p:cNvPr id="42" name="Text Box 7"/>
            <p:cNvSpPr txBox="1">
              <a:spLocks noChangeArrowheads="1"/>
            </p:cNvSpPr>
            <p:nvPr/>
          </p:nvSpPr>
          <p:spPr bwMode="auto">
            <a:xfrm>
              <a:off x="4271735" y="1498229"/>
              <a:ext cx="27385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solidFill>
                    <a:srgbClr val="003300"/>
                  </a:solidFill>
                  <a:latin typeface="Calibri" panose="020F0502020204030204" pitchFamily="34" charset="0"/>
                  <a:ea typeface="msgothic" charset="0"/>
                  <a:cs typeface="msgothic" charset="0"/>
                </a:rPr>
                <a:t>6</a:t>
              </a:r>
              <a:endParaRPr lang="en-GB" sz="1400" b="1" dirty="0">
                <a:solidFill>
                  <a:srgbClr val="003300"/>
                </a:solidFill>
                <a:latin typeface="Calibri" panose="020F0502020204030204" pitchFamily="34" charset="0"/>
                <a:ea typeface="msgothic" charset="0"/>
                <a:cs typeface="msgothic" charset="0"/>
              </a:endParaRPr>
            </a:p>
          </p:txBody>
        </p:sp>
        <p:sp>
          <p:nvSpPr>
            <p:cNvPr id="43" name="Rectangle 8"/>
            <p:cNvSpPr>
              <a:spLocks noChangeArrowheads="1"/>
            </p:cNvSpPr>
            <p:nvPr/>
          </p:nvSpPr>
          <p:spPr bwMode="auto">
            <a:xfrm>
              <a:off x="3941535" y="1726829"/>
              <a:ext cx="304800" cy="304800"/>
            </a:xfrm>
            <a:prstGeom prst="rect">
              <a:avLst/>
            </a:prstGeom>
            <a:solidFill>
              <a:schemeClr val="accent2">
                <a:lumMod val="20000"/>
                <a:lumOff val="80000"/>
              </a:schemeClr>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solidFill>
                    <a:schemeClr val="accent1"/>
                  </a:solidFill>
                  <a:latin typeface="Calibri" panose="020F0502020204030204" pitchFamily="34" charset="0"/>
                  <a:ea typeface="msgothic" charset="0"/>
                  <a:cs typeface="msgothic" charset="0"/>
                </a:rPr>
                <a:t>CI</a:t>
              </a:r>
              <a:endParaRPr lang="en-GB" sz="1400" b="1" dirty="0">
                <a:solidFill>
                  <a:schemeClr val="accent1"/>
                </a:solidFill>
                <a:latin typeface="Calibri" panose="020F0502020204030204" pitchFamily="34" charset="0"/>
                <a:ea typeface="msgothic" charset="0"/>
                <a:cs typeface="msgothic" charset="0"/>
              </a:endParaRPr>
            </a:p>
          </p:txBody>
        </p:sp>
        <p:sp>
          <p:nvSpPr>
            <p:cNvPr id="44" name="Text Box 9"/>
            <p:cNvSpPr txBox="1">
              <a:spLocks noChangeArrowheads="1"/>
            </p:cNvSpPr>
            <p:nvPr/>
          </p:nvSpPr>
          <p:spPr bwMode="auto">
            <a:xfrm>
              <a:off x="3941535" y="1498229"/>
              <a:ext cx="27385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solidFill>
                    <a:schemeClr val="accent1"/>
                  </a:solidFill>
                  <a:latin typeface="Calibri" panose="020F0502020204030204" pitchFamily="34" charset="0"/>
                  <a:ea typeface="msgothic" charset="0"/>
                  <a:cs typeface="msgothic" charset="0"/>
                </a:rPr>
                <a:t>6</a:t>
              </a:r>
              <a:endParaRPr lang="en-GB" sz="1400" b="1" dirty="0">
                <a:solidFill>
                  <a:schemeClr val="accent1"/>
                </a:solidFill>
                <a:latin typeface="Calibri" panose="020F0502020204030204" pitchFamily="34" charset="0"/>
                <a:ea typeface="msgothic" charset="0"/>
                <a:cs typeface="msgothic" charset="0"/>
              </a:endParaRPr>
            </a:p>
          </p:txBody>
        </p:sp>
        <p:sp>
          <p:nvSpPr>
            <p:cNvPr id="45" name="Text Box 10"/>
            <p:cNvSpPr txBox="1">
              <a:spLocks noChangeArrowheads="1"/>
            </p:cNvSpPr>
            <p:nvPr/>
          </p:nvSpPr>
          <p:spPr bwMode="auto">
            <a:xfrm>
              <a:off x="1503135" y="3169291"/>
              <a:ext cx="1073378" cy="893299"/>
            </a:xfrm>
            <a:prstGeom prst="rect">
              <a:avLst/>
            </a:prstGeom>
            <a:noFill/>
            <a:ln w="9525">
              <a:noFill/>
              <a:round/>
            </a:ln>
            <a:effectLst/>
          </p:spPr>
          <p:txBody>
            <a:bodyPr wrap="square" lIns="90360" tIns="44280" rIns="90360" bIns="44280">
              <a:spAutoFit/>
            </a:bodyPr>
            <a:lstStyle/>
            <a:p>
              <a:pPr algn="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003300"/>
                  </a:solidFill>
                  <a:latin typeface="Calibri" panose="020F0502020204030204" pitchFamily="34" charset="0"/>
                  <a:ea typeface="msgothic" charset="0"/>
                  <a:cs typeface="msgothic" charset="0"/>
                </a:rPr>
                <a:t>Virtual</a:t>
              </a:r>
              <a:r>
                <a:rPr lang="en-GB" sz="1600" dirty="0">
                  <a:solidFill>
                    <a:srgbClr val="003300"/>
                  </a:solidFill>
                  <a:latin typeface="Calibri" panose="020F0502020204030204" pitchFamily="34" charset="0"/>
                  <a:ea typeface="msgothic" charset="0"/>
                  <a:cs typeface="msgothic" charset="0"/>
                </a:rPr>
                <a:t> </a:t>
              </a:r>
              <a:endParaRPr lang="en-GB" sz="1600" dirty="0">
                <a:solidFill>
                  <a:srgbClr val="003300"/>
                </a:solidFill>
                <a:latin typeface="Calibri" panose="020F0502020204030204" pitchFamily="34" charset="0"/>
                <a:ea typeface="msgothic" charset="0"/>
                <a:cs typeface="msgothic" charset="0"/>
              </a:endParaRPr>
            </a:p>
            <a:p>
              <a:pPr algn="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003300"/>
                  </a:solidFill>
                  <a:latin typeface="Calibri" panose="020F0502020204030204" pitchFamily="34" charset="0"/>
                  <a:ea typeface="msgothic" charset="0"/>
                  <a:cs typeface="msgothic" charset="0"/>
                </a:rPr>
                <a:t>address </a:t>
              </a:r>
              <a:endParaRPr lang="en-GB" sz="1600" b="1" dirty="0">
                <a:solidFill>
                  <a:srgbClr val="003300"/>
                </a:solidFill>
                <a:latin typeface="Calibri" panose="020F0502020204030204" pitchFamily="34" charset="0"/>
                <a:ea typeface="msgothic" charset="0"/>
                <a:cs typeface="msgothic" charset="0"/>
              </a:endParaRPr>
            </a:p>
            <a:p>
              <a:pPr algn="r">
                <a:lnSpc>
                  <a:spcPct val="88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003300"/>
                  </a:solidFill>
                  <a:latin typeface="Calibri" panose="020F0502020204030204" pitchFamily="34" charset="0"/>
                  <a:ea typeface="msgothic" charset="0"/>
                  <a:cs typeface="msgothic" charset="0"/>
                </a:rPr>
                <a:t>(VA)</a:t>
              </a:r>
              <a:endParaRPr lang="en-GB" sz="1600" b="1" dirty="0">
                <a:solidFill>
                  <a:srgbClr val="003300"/>
                </a:solidFill>
                <a:latin typeface="Calibri" panose="020F0502020204030204" pitchFamily="34" charset="0"/>
                <a:ea typeface="msgothic" charset="0"/>
                <a:cs typeface="msgothic" charset="0"/>
              </a:endParaRPr>
            </a:p>
          </p:txBody>
        </p:sp>
        <p:sp>
          <p:nvSpPr>
            <p:cNvPr id="46" name="Rectangle 11"/>
            <p:cNvSpPr>
              <a:spLocks noChangeArrowheads="1"/>
            </p:cNvSpPr>
            <p:nvPr/>
          </p:nvSpPr>
          <p:spPr bwMode="auto">
            <a:xfrm>
              <a:off x="2874735" y="3631829"/>
              <a:ext cx="1066800" cy="304800"/>
            </a:xfrm>
            <a:prstGeom prst="rect">
              <a:avLst/>
            </a:prstGeom>
            <a:solidFill>
              <a:srgbClr val="F1C7C7"/>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solidFill>
                    <a:srgbClr val="003300"/>
                  </a:solidFill>
                  <a:latin typeface="Calibri" panose="020F0502020204030204" pitchFamily="34" charset="0"/>
                  <a:ea typeface="msgothic" charset="0"/>
                  <a:cs typeface="msgothic" charset="0"/>
                </a:rPr>
                <a:t>VPN</a:t>
              </a:r>
              <a:endParaRPr lang="en-GB" sz="1400" b="1" dirty="0">
                <a:solidFill>
                  <a:srgbClr val="003300"/>
                </a:solidFill>
                <a:latin typeface="Calibri" panose="020F0502020204030204" pitchFamily="34" charset="0"/>
                <a:ea typeface="msgothic" charset="0"/>
                <a:cs typeface="msgothic" charset="0"/>
              </a:endParaRPr>
            </a:p>
          </p:txBody>
        </p:sp>
        <p:sp>
          <p:nvSpPr>
            <p:cNvPr id="47" name="Rectangle 12"/>
            <p:cNvSpPr>
              <a:spLocks noChangeArrowheads="1"/>
            </p:cNvSpPr>
            <p:nvPr/>
          </p:nvSpPr>
          <p:spPr bwMode="auto">
            <a:xfrm>
              <a:off x="3941535" y="3631829"/>
              <a:ext cx="609600" cy="304800"/>
            </a:xfrm>
            <a:prstGeom prst="rect">
              <a:avLst/>
            </a:prstGeom>
            <a:solidFill>
              <a:schemeClr val="accent2">
                <a:lumMod val="20000"/>
                <a:lumOff val="80000"/>
              </a:schemeClr>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solidFill>
                    <a:srgbClr val="003300"/>
                  </a:solidFill>
                  <a:latin typeface="Calibri" panose="020F0502020204030204" pitchFamily="34" charset="0"/>
                  <a:ea typeface="msgothic" charset="0"/>
                  <a:cs typeface="msgothic" charset="0"/>
                </a:rPr>
                <a:t>VPO</a:t>
              </a:r>
              <a:endParaRPr lang="en-GB" sz="1400" b="1" dirty="0">
                <a:solidFill>
                  <a:srgbClr val="003300"/>
                </a:solidFill>
                <a:latin typeface="Calibri" panose="020F0502020204030204" pitchFamily="34" charset="0"/>
                <a:ea typeface="msgothic" charset="0"/>
                <a:cs typeface="msgothic" charset="0"/>
              </a:endParaRPr>
            </a:p>
          </p:txBody>
        </p:sp>
        <p:sp>
          <p:nvSpPr>
            <p:cNvPr id="48" name="Text Box 13"/>
            <p:cNvSpPr txBox="1">
              <a:spLocks noChangeArrowheads="1"/>
            </p:cNvSpPr>
            <p:nvPr/>
          </p:nvSpPr>
          <p:spPr bwMode="auto">
            <a:xfrm>
              <a:off x="3177948" y="4012829"/>
              <a:ext cx="365227"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solidFill>
                    <a:srgbClr val="003300"/>
                  </a:solidFill>
                  <a:latin typeface="Calibri" panose="020F0502020204030204" pitchFamily="34" charset="0"/>
                  <a:ea typeface="msgothic" charset="0"/>
                  <a:cs typeface="msgothic" charset="0"/>
                </a:rPr>
                <a:t>36</a:t>
              </a:r>
              <a:endParaRPr lang="en-GB" sz="1400" b="1" dirty="0">
                <a:solidFill>
                  <a:srgbClr val="003300"/>
                </a:solidFill>
                <a:latin typeface="Calibri" panose="020F0502020204030204" pitchFamily="34" charset="0"/>
                <a:ea typeface="msgothic" charset="0"/>
                <a:cs typeface="msgothic" charset="0"/>
              </a:endParaRPr>
            </a:p>
          </p:txBody>
        </p:sp>
        <p:sp>
          <p:nvSpPr>
            <p:cNvPr id="49" name="Text Box 14"/>
            <p:cNvSpPr txBox="1">
              <a:spLocks noChangeArrowheads="1"/>
            </p:cNvSpPr>
            <p:nvPr/>
          </p:nvSpPr>
          <p:spPr bwMode="auto">
            <a:xfrm>
              <a:off x="3938360" y="4012829"/>
              <a:ext cx="609600" cy="279029"/>
            </a:xfrm>
            <a:prstGeom prst="rect">
              <a:avLst/>
            </a:prstGeom>
            <a:noFill/>
            <a:ln w="9525">
              <a:noFill/>
              <a:round/>
            </a:ln>
            <a:effectLst/>
          </p:spPr>
          <p:txBody>
            <a:bodyPr lIns="90360" tIns="44280" rIns="90360" bIns="44280">
              <a:spAutoFit/>
            </a:bodyP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solidFill>
                    <a:srgbClr val="003300"/>
                  </a:solidFill>
                  <a:latin typeface="Calibri" panose="020F0502020204030204" pitchFamily="34" charset="0"/>
                  <a:ea typeface="msgothic" charset="0"/>
                  <a:cs typeface="msgothic" charset="0"/>
                </a:rPr>
                <a:t>12</a:t>
              </a:r>
              <a:endParaRPr lang="en-GB" sz="1400" b="1" dirty="0">
                <a:solidFill>
                  <a:srgbClr val="003300"/>
                </a:solidFill>
                <a:latin typeface="Calibri" panose="020F0502020204030204" pitchFamily="34" charset="0"/>
                <a:ea typeface="msgothic" charset="0"/>
                <a:cs typeface="msgothic" charset="0"/>
              </a:endParaRPr>
            </a:p>
          </p:txBody>
        </p:sp>
        <p:sp>
          <p:nvSpPr>
            <p:cNvPr id="50" name="Rectangle 15"/>
            <p:cNvSpPr>
              <a:spLocks noChangeArrowheads="1"/>
            </p:cNvSpPr>
            <p:nvPr/>
          </p:nvSpPr>
          <p:spPr bwMode="auto">
            <a:xfrm>
              <a:off x="3941535" y="2336429"/>
              <a:ext cx="609600" cy="304800"/>
            </a:xfrm>
            <a:prstGeom prst="rect">
              <a:avLst/>
            </a:prstGeom>
            <a:solidFill>
              <a:schemeClr val="accent2">
                <a:lumMod val="20000"/>
                <a:lumOff val="80000"/>
              </a:schemeClr>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solidFill>
                    <a:srgbClr val="003300"/>
                  </a:solidFill>
                  <a:latin typeface="Calibri" panose="020F0502020204030204" pitchFamily="34" charset="0"/>
                  <a:ea typeface="msgothic" charset="0"/>
                  <a:cs typeface="msgothic" charset="0"/>
                </a:rPr>
                <a:t>PPO</a:t>
              </a:r>
              <a:endParaRPr lang="en-GB" sz="1400" b="1" dirty="0">
                <a:solidFill>
                  <a:srgbClr val="003300"/>
                </a:solidFill>
                <a:latin typeface="Calibri" panose="020F0502020204030204" pitchFamily="34" charset="0"/>
                <a:ea typeface="msgothic" charset="0"/>
                <a:cs typeface="msgothic" charset="0"/>
              </a:endParaRPr>
            </a:p>
          </p:txBody>
        </p:sp>
        <p:sp>
          <p:nvSpPr>
            <p:cNvPr id="51" name="Rectangle 16"/>
            <p:cNvSpPr>
              <a:spLocks noChangeArrowheads="1"/>
            </p:cNvSpPr>
            <p:nvPr/>
          </p:nvSpPr>
          <p:spPr bwMode="auto">
            <a:xfrm>
              <a:off x="2874735" y="2336429"/>
              <a:ext cx="1066800" cy="304800"/>
            </a:xfrm>
            <a:prstGeom prst="rect">
              <a:avLst/>
            </a:prstGeom>
            <a:solidFill>
              <a:srgbClr val="D5F1CF"/>
            </a:solidFill>
            <a:ln w="9360">
              <a:solidFill>
                <a:srgbClr val="000000"/>
              </a:solid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solidFill>
                    <a:srgbClr val="C00000"/>
                  </a:solidFill>
                  <a:latin typeface="Calibri" panose="020F0502020204030204" pitchFamily="34" charset="0"/>
                  <a:ea typeface="msgothic" charset="0"/>
                  <a:cs typeface="msgothic" charset="0"/>
                </a:rPr>
                <a:t>PPN</a:t>
              </a:r>
              <a:endParaRPr lang="en-GB" sz="1400" b="1" dirty="0">
                <a:solidFill>
                  <a:srgbClr val="C00000"/>
                </a:solidFill>
                <a:latin typeface="Calibri" panose="020F0502020204030204" pitchFamily="34" charset="0"/>
                <a:ea typeface="msgothic" charset="0"/>
                <a:cs typeface="msgothic" charset="0"/>
              </a:endParaRPr>
            </a:p>
          </p:txBody>
        </p:sp>
        <p:sp>
          <p:nvSpPr>
            <p:cNvPr id="52" name="AutoShape 17"/>
            <p:cNvSpPr/>
            <p:nvPr/>
          </p:nvSpPr>
          <p:spPr bwMode="auto">
            <a:xfrm>
              <a:off x="2569935" y="1726829"/>
              <a:ext cx="228600" cy="914400"/>
            </a:xfrm>
            <a:prstGeom prst="leftBrace">
              <a:avLst>
                <a:gd name="adj1" fmla="val 33333"/>
                <a:gd name="adj2" fmla="val 50000"/>
              </a:avLst>
            </a:prstGeom>
            <a:noFill/>
            <a:ln w="9360">
              <a:solidFill>
                <a:schemeClr val="tx1"/>
              </a:solidFill>
              <a:miter lim="800000"/>
            </a:ln>
            <a:effectLst/>
          </p:spPr>
          <p:txBody>
            <a:bodyPr wrap="none" anchor="ctr"/>
            <a:lstStyle/>
            <a:p>
              <a:pPr>
                <a:buNone/>
              </a:pPr>
              <a:endParaRPr lang="en-US"/>
            </a:p>
          </p:txBody>
        </p:sp>
        <p:sp>
          <p:nvSpPr>
            <p:cNvPr id="53" name="Line 18"/>
            <p:cNvSpPr>
              <a:spLocks noChangeShapeType="1"/>
            </p:cNvSpPr>
            <p:nvPr/>
          </p:nvSpPr>
          <p:spPr bwMode="auto">
            <a:xfrm flipV="1">
              <a:off x="3484335" y="3479427"/>
              <a:ext cx="0" cy="153987"/>
            </a:xfrm>
            <a:prstGeom prst="line">
              <a:avLst/>
            </a:prstGeom>
            <a:noFill/>
            <a:ln w="9360">
              <a:solidFill>
                <a:srgbClr val="000066"/>
              </a:solidFill>
              <a:miter lim="800000"/>
              <a:headEnd type="oval"/>
              <a:tailEnd type="triangle" w="med" len="med"/>
            </a:ln>
            <a:effectLst/>
          </p:spPr>
          <p:txBody>
            <a:bodyPr/>
            <a:lstStyle/>
            <a:p>
              <a:pPr>
                <a:buNone/>
              </a:pPr>
              <a:endParaRPr lang="en-US"/>
            </a:p>
          </p:txBody>
        </p:sp>
        <p:sp>
          <p:nvSpPr>
            <p:cNvPr id="54" name="AutoShape 19"/>
            <p:cNvSpPr>
              <a:spLocks noChangeArrowheads="1"/>
            </p:cNvSpPr>
            <p:nvPr/>
          </p:nvSpPr>
          <p:spPr bwMode="auto">
            <a:xfrm>
              <a:off x="2798535" y="2869829"/>
              <a:ext cx="1143000" cy="609600"/>
            </a:xfrm>
            <a:prstGeom prst="roundRect">
              <a:avLst>
                <a:gd name="adj" fmla="val 16667"/>
              </a:avLst>
            </a:prstGeom>
            <a:solidFill>
              <a:srgbClr val="D9D9D9"/>
            </a:solidFill>
            <a:ln w="19080">
              <a:no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003300"/>
                  </a:solidFill>
                  <a:latin typeface="Calibri" panose="020F0502020204030204" pitchFamily="34" charset="0"/>
                  <a:ea typeface="msgothic" charset="0"/>
                  <a:cs typeface="msgothic" charset="0"/>
                </a:rPr>
                <a:t>Addr</a:t>
              </a:r>
              <a:r>
                <a:rPr lang="en-GB" sz="1600" dirty="0">
                  <a:solidFill>
                    <a:srgbClr val="003300"/>
                  </a:solidFill>
                  <a:latin typeface="Calibri" panose="020F0502020204030204" pitchFamily="34" charset="0"/>
                  <a:ea typeface="msgothic" charset="0"/>
                  <a:cs typeface="msgothic" charset="0"/>
                </a:rPr>
                <a:t>ess</a:t>
              </a:r>
              <a:endParaRPr lang="en-GB" sz="1600" b="1" dirty="0">
                <a:solidFill>
                  <a:srgbClr val="003300"/>
                </a:solidFill>
                <a:latin typeface="Calibri" panose="020F0502020204030204" pitchFamily="34" charset="0"/>
                <a:ea typeface="msgothic" charset="0"/>
                <a:cs typeface="msgothic" charset="0"/>
              </a:endParaRPr>
            </a:p>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003300"/>
                  </a:solidFill>
                  <a:latin typeface="Calibri" panose="020F0502020204030204" pitchFamily="34" charset="0"/>
                  <a:ea typeface="msgothic" charset="0"/>
                  <a:cs typeface="msgothic" charset="0"/>
                </a:rPr>
                <a:t>Translation</a:t>
              </a:r>
              <a:endParaRPr lang="en-GB" sz="1600" b="1" dirty="0">
                <a:solidFill>
                  <a:srgbClr val="003300"/>
                </a:solidFill>
                <a:latin typeface="Calibri" panose="020F0502020204030204" pitchFamily="34" charset="0"/>
                <a:ea typeface="msgothic" charset="0"/>
                <a:cs typeface="msgothic" charset="0"/>
              </a:endParaRPr>
            </a:p>
          </p:txBody>
        </p:sp>
        <p:sp>
          <p:nvSpPr>
            <p:cNvPr id="55" name="Line 20"/>
            <p:cNvSpPr>
              <a:spLocks noChangeShapeType="1"/>
            </p:cNvSpPr>
            <p:nvPr/>
          </p:nvSpPr>
          <p:spPr bwMode="auto">
            <a:xfrm flipV="1">
              <a:off x="3484335" y="2639641"/>
              <a:ext cx="1588" cy="230188"/>
            </a:xfrm>
            <a:prstGeom prst="line">
              <a:avLst/>
            </a:prstGeom>
            <a:noFill/>
            <a:ln w="9360">
              <a:solidFill>
                <a:srgbClr val="000066"/>
              </a:solidFill>
              <a:miter lim="800000"/>
              <a:tailEnd type="triangle" w="med" len="med"/>
            </a:ln>
            <a:effectLst/>
          </p:spPr>
          <p:txBody>
            <a:bodyPr/>
            <a:lstStyle/>
            <a:p>
              <a:pPr>
                <a:buNone/>
              </a:pPr>
              <a:endParaRPr lang="en-US"/>
            </a:p>
          </p:txBody>
        </p:sp>
        <p:sp>
          <p:nvSpPr>
            <p:cNvPr id="56" name="Line 21"/>
            <p:cNvSpPr>
              <a:spLocks noChangeShapeType="1"/>
            </p:cNvSpPr>
            <p:nvPr/>
          </p:nvSpPr>
          <p:spPr bwMode="auto">
            <a:xfrm flipV="1">
              <a:off x="4246335" y="2639642"/>
              <a:ext cx="1588" cy="993775"/>
            </a:xfrm>
            <a:prstGeom prst="line">
              <a:avLst/>
            </a:prstGeom>
            <a:noFill/>
            <a:ln w="9360">
              <a:solidFill>
                <a:srgbClr val="000066"/>
              </a:solidFill>
              <a:miter lim="800000"/>
              <a:headEnd type="oval"/>
              <a:tailEnd type="triangle" w="med" len="med"/>
            </a:ln>
            <a:effectLst/>
          </p:spPr>
          <p:txBody>
            <a:bodyPr/>
            <a:lstStyle/>
            <a:p>
              <a:pPr>
                <a:buNone/>
              </a:pPr>
              <a:endParaRPr lang="en-US"/>
            </a:p>
          </p:txBody>
        </p:sp>
        <p:sp>
          <p:nvSpPr>
            <p:cNvPr id="57" name="Text Box 22"/>
            <p:cNvSpPr txBox="1">
              <a:spLocks noChangeArrowheads="1"/>
            </p:cNvSpPr>
            <p:nvPr/>
          </p:nvSpPr>
          <p:spPr bwMode="auto">
            <a:xfrm>
              <a:off x="4243160" y="2839667"/>
              <a:ext cx="730392" cy="532751"/>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solidFill>
                    <a:srgbClr val="003300"/>
                  </a:solidFill>
                  <a:latin typeface="Calibri" panose="020F0502020204030204" pitchFamily="34" charset="0"/>
                  <a:ea typeface="msgothic" charset="0"/>
                  <a:cs typeface="msgothic" charset="0"/>
                </a:rPr>
                <a:t>No</a:t>
              </a:r>
              <a:endParaRPr lang="en-GB" sz="1400" b="1" dirty="0">
                <a:solidFill>
                  <a:srgbClr val="003300"/>
                </a:solidFill>
                <a:latin typeface="Calibri" panose="020F0502020204030204" pitchFamily="34" charset="0"/>
                <a:ea typeface="msgothic" charset="0"/>
                <a:cs typeface="msgothic" charset="0"/>
              </a:endParaRPr>
            </a:p>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solidFill>
                    <a:srgbClr val="003300"/>
                  </a:solidFill>
                  <a:latin typeface="Calibri" panose="020F0502020204030204" pitchFamily="34" charset="0"/>
                  <a:ea typeface="msgothic" charset="0"/>
                  <a:cs typeface="msgothic" charset="0"/>
                </a:rPr>
                <a:t>Change</a:t>
              </a:r>
              <a:endParaRPr lang="en-GB" sz="1400" b="1" dirty="0">
                <a:solidFill>
                  <a:srgbClr val="003300"/>
                </a:solidFill>
                <a:latin typeface="Calibri" panose="020F0502020204030204" pitchFamily="34" charset="0"/>
                <a:ea typeface="msgothic" charset="0"/>
                <a:cs typeface="msgothic" charset="0"/>
              </a:endParaRPr>
            </a:p>
          </p:txBody>
        </p:sp>
        <p:sp>
          <p:nvSpPr>
            <p:cNvPr id="58" name="Rectangle 23"/>
            <p:cNvSpPr>
              <a:spLocks noChangeArrowheads="1"/>
            </p:cNvSpPr>
            <p:nvPr/>
          </p:nvSpPr>
          <p:spPr bwMode="auto">
            <a:xfrm>
              <a:off x="5236935" y="2336429"/>
              <a:ext cx="2667000" cy="1143000"/>
            </a:xfrm>
            <a:prstGeom prst="rect">
              <a:avLst/>
            </a:prstGeom>
            <a:solidFill>
              <a:srgbClr val="F6F5BD"/>
            </a:solidFill>
            <a:ln w="19080">
              <a:solidFill>
                <a:srgbClr val="000066"/>
              </a:solidFill>
              <a:miter lim="800000"/>
            </a:ln>
            <a:effectLst/>
          </p:spPr>
          <p:txBody>
            <a:bodyPr wrap="none" anchor="ctr"/>
            <a:lstStyle/>
            <a:p>
              <a:pPr>
                <a:buNone/>
              </a:pPr>
              <a:endParaRPr lang="en-US"/>
            </a:p>
          </p:txBody>
        </p:sp>
        <p:sp>
          <p:nvSpPr>
            <p:cNvPr id="59" name="Line 28"/>
            <p:cNvSpPr>
              <a:spLocks noChangeShapeType="1"/>
            </p:cNvSpPr>
            <p:nvPr/>
          </p:nvSpPr>
          <p:spPr bwMode="auto">
            <a:xfrm flipV="1">
              <a:off x="4551135" y="2793628"/>
              <a:ext cx="934753" cy="992187"/>
            </a:xfrm>
            <a:prstGeom prst="line">
              <a:avLst/>
            </a:prstGeom>
            <a:noFill/>
            <a:ln w="19080">
              <a:solidFill>
                <a:srgbClr val="000066"/>
              </a:solidFill>
              <a:prstDash val="sysDot"/>
              <a:miter lim="800000"/>
              <a:headEnd type="oval"/>
              <a:tailEnd type="triangle" w="med" len="med"/>
            </a:ln>
            <a:effectLst/>
          </p:spPr>
          <p:txBody>
            <a:bodyPr/>
            <a:lstStyle/>
            <a:p>
              <a:pPr>
                <a:buNone/>
              </a:pPr>
              <a:endParaRPr lang="en-US"/>
            </a:p>
          </p:txBody>
        </p:sp>
        <p:sp>
          <p:nvSpPr>
            <p:cNvPr id="60" name="Rectangle 29"/>
            <p:cNvSpPr>
              <a:spLocks noChangeArrowheads="1"/>
            </p:cNvSpPr>
            <p:nvPr/>
          </p:nvSpPr>
          <p:spPr bwMode="auto">
            <a:xfrm>
              <a:off x="4835582" y="3352800"/>
              <a:ext cx="325153"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solidFill>
                    <a:srgbClr val="003300"/>
                  </a:solidFill>
                  <a:latin typeface="Calibri" panose="020F0502020204030204" pitchFamily="34" charset="0"/>
                  <a:ea typeface="msgothic" charset="0"/>
                  <a:cs typeface="msgothic" charset="0"/>
                </a:rPr>
                <a:t>CI</a:t>
              </a:r>
              <a:endParaRPr lang="en-GB" sz="1400" b="1" dirty="0">
                <a:solidFill>
                  <a:srgbClr val="003300"/>
                </a:solidFill>
                <a:latin typeface="Calibri" panose="020F0502020204030204" pitchFamily="34" charset="0"/>
                <a:ea typeface="msgothic" charset="0"/>
                <a:cs typeface="msgothic" charset="0"/>
              </a:endParaRPr>
            </a:p>
          </p:txBody>
        </p:sp>
        <p:sp>
          <p:nvSpPr>
            <p:cNvPr id="61" name="Freeform 34"/>
            <p:cNvSpPr/>
            <p:nvPr/>
          </p:nvSpPr>
          <p:spPr bwMode="auto">
            <a:xfrm>
              <a:off x="3636734" y="1269629"/>
              <a:ext cx="1600201" cy="609600"/>
            </a:xfrm>
            <a:custGeom>
              <a:avLst/>
              <a:gdLst/>
              <a:ahLst/>
              <a:cxnLst>
                <a:cxn ang="0">
                  <a:pos x="0" y="240"/>
                </a:cxn>
                <a:cxn ang="0">
                  <a:pos x="192" y="0"/>
                </a:cxn>
                <a:cxn ang="0">
                  <a:pos x="1200" y="0"/>
                </a:cxn>
              </a:cxnLst>
              <a:rect l="0" t="0" r="r" b="b"/>
              <a:pathLst>
                <a:path w="1200" h="240">
                  <a:moveTo>
                    <a:pt x="0" y="240"/>
                  </a:moveTo>
                  <a:lnTo>
                    <a:pt x="192" y="0"/>
                  </a:lnTo>
                  <a:lnTo>
                    <a:pt x="1200" y="0"/>
                  </a:lnTo>
                </a:path>
              </a:pathLst>
            </a:custGeom>
            <a:noFill/>
            <a:ln w="19080">
              <a:solidFill>
                <a:srgbClr val="000066"/>
              </a:solidFill>
              <a:prstDash val="sysDot"/>
              <a:round/>
              <a:headEnd type="oval"/>
              <a:tailEnd type="triangle" w="med" len="med"/>
            </a:ln>
            <a:effectLst/>
          </p:spPr>
          <p:txBody>
            <a:bodyPr wrap="none" anchor="ctr"/>
            <a:lstStyle/>
            <a:p>
              <a:pPr>
                <a:buNone/>
              </a:pPr>
              <a:endParaRPr lang="en-US"/>
            </a:p>
          </p:txBody>
        </p:sp>
        <p:sp>
          <p:nvSpPr>
            <p:cNvPr id="62" name="TextBox 27"/>
            <p:cNvSpPr txBox="1"/>
            <p:nvPr/>
          </p:nvSpPr>
          <p:spPr>
            <a:xfrm>
              <a:off x="6075135" y="3567297"/>
              <a:ext cx="1219200" cy="327782"/>
            </a:xfrm>
            <a:prstGeom prst="rect">
              <a:avLst/>
            </a:prstGeom>
            <a:noFill/>
          </p:spPr>
          <p:txBody>
            <a:bodyPr wrap="square" rtlCol="0">
              <a:spAutoFit/>
            </a:bodyPr>
            <a:lstStyle/>
            <a:p>
              <a:pPr algn="ctr">
                <a:buNone/>
              </a:pPr>
              <a:r>
                <a:rPr lang="en-US" sz="1800" dirty="0">
                  <a:latin typeface="Calibri" panose="020F0502020204030204" pitchFamily="34" charset="0"/>
                </a:rPr>
                <a:t>L1 Cache</a:t>
              </a:r>
              <a:endParaRPr lang="en-US" sz="1800" dirty="0">
                <a:latin typeface="Calibri" panose="020F0502020204030204" pitchFamily="34" charset="0"/>
              </a:endParaRPr>
            </a:p>
          </p:txBody>
        </p:sp>
        <p:sp>
          <p:nvSpPr>
            <p:cNvPr id="63" name="Rectangle 29"/>
            <p:cNvSpPr>
              <a:spLocks noChangeArrowheads="1"/>
            </p:cNvSpPr>
            <p:nvPr/>
          </p:nvSpPr>
          <p:spPr bwMode="auto">
            <a:xfrm>
              <a:off x="4388558" y="990600"/>
              <a:ext cx="366125" cy="279029"/>
            </a:xfrm>
            <a:prstGeom prst="rect">
              <a:avLst/>
            </a:prstGeom>
            <a:noFill/>
            <a:ln w="9525">
              <a:noFill/>
              <a:round/>
            </a:ln>
            <a:effectLst/>
          </p:spPr>
          <p:txBody>
            <a:bodyPr wrap="none" lIns="90360" tIns="44280" rIns="90360" bIns="44280">
              <a:spAutoFit/>
            </a:bodyPr>
            <a:lstStyle/>
            <a:p>
              <a:pP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solidFill>
                    <a:srgbClr val="003300"/>
                  </a:solidFill>
                  <a:latin typeface="Calibri" panose="020F0502020204030204" pitchFamily="34" charset="0"/>
                  <a:ea typeface="msgothic" charset="0"/>
                  <a:cs typeface="msgothic" charset="0"/>
                </a:rPr>
                <a:t>CT</a:t>
              </a:r>
              <a:endParaRPr lang="en-GB" sz="1400" b="1" dirty="0">
                <a:solidFill>
                  <a:srgbClr val="003300"/>
                </a:solidFill>
                <a:latin typeface="Calibri" panose="020F0502020204030204" pitchFamily="34" charset="0"/>
                <a:ea typeface="msgothic" charset="0"/>
                <a:cs typeface="msgothic" charset="0"/>
              </a:endParaRPr>
            </a:p>
          </p:txBody>
        </p:sp>
        <p:sp>
          <p:nvSpPr>
            <p:cNvPr id="64" name="Rectangle 49"/>
            <p:cNvSpPr/>
            <p:nvPr/>
          </p:nvSpPr>
          <p:spPr bwMode="auto">
            <a:xfrm>
              <a:off x="5485888" y="2671391"/>
              <a:ext cx="284447" cy="198438"/>
            </a:xfrm>
            <a:prstGeom prst="rect">
              <a:avLst/>
            </a:prstGeom>
            <a:solidFill>
              <a:srgbClr val="DBF2DA"/>
            </a:solidFill>
            <a:ln w="12700" cap="flat" cmpd="sng" algn="ctr">
              <a:solidFill>
                <a:schemeClr val="tx1"/>
              </a:solidFill>
              <a:prstDash val="solid"/>
              <a:round/>
              <a:headEnd type="none" w="med" len="med"/>
              <a:tailEnd type="arrow" w="med" len="med"/>
            </a:ln>
            <a:effectLst/>
          </p:spPr>
          <p:txBody>
            <a:bodyPr rtlCol="0" anchor="ctr"/>
            <a:lstStyle/>
            <a:p>
              <a:pPr algn="ctr">
                <a:buNone/>
              </a:pPr>
              <a:endParaRPr lang="en-US" sz="1600" dirty="0">
                <a:latin typeface="+mn-lt"/>
              </a:endParaRPr>
            </a:p>
          </p:txBody>
        </p:sp>
        <p:sp>
          <p:nvSpPr>
            <p:cNvPr id="65" name="Rectangle 50"/>
            <p:cNvSpPr/>
            <p:nvPr/>
          </p:nvSpPr>
          <p:spPr bwMode="auto">
            <a:xfrm>
              <a:off x="5770335" y="2671391"/>
              <a:ext cx="284447" cy="198438"/>
            </a:xfrm>
            <a:prstGeom prst="rect">
              <a:avLst/>
            </a:prstGeom>
            <a:solidFill>
              <a:srgbClr val="DBF2DA"/>
            </a:solidFill>
            <a:ln w="12700" cap="flat" cmpd="sng" algn="ctr">
              <a:solidFill>
                <a:schemeClr val="tx1"/>
              </a:solidFill>
              <a:prstDash val="solid"/>
              <a:round/>
              <a:headEnd type="none" w="med" len="med"/>
              <a:tailEnd type="arrow" w="med" len="med"/>
            </a:ln>
            <a:effectLst/>
          </p:spPr>
          <p:txBody>
            <a:bodyPr rtlCol="0" anchor="ctr"/>
            <a:lstStyle/>
            <a:p>
              <a:pPr algn="ctr">
                <a:buNone/>
              </a:pPr>
              <a:endParaRPr lang="en-US" sz="1600" dirty="0">
                <a:latin typeface="+mn-lt"/>
              </a:endParaRPr>
            </a:p>
          </p:txBody>
        </p:sp>
        <p:sp>
          <p:nvSpPr>
            <p:cNvPr id="66" name="Rectangle 51"/>
            <p:cNvSpPr/>
            <p:nvPr/>
          </p:nvSpPr>
          <p:spPr bwMode="auto">
            <a:xfrm>
              <a:off x="6019288" y="2671391"/>
              <a:ext cx="284447" cy="198438"/>
            </a:xfrm>
            <a:prstGeom prst="rect">
              <a:avLst/>
            </a:prstGeom>
            <a:solidFill>
              <a:srgbClr val="DBF2DA"/>
            </a:solidFill>
            <a:ln w="12700" cap="flat" cmpd="sng" algn="ctr">
              <a:solidFill>
                <a:schemeClr val="tx1"/>
              </a:solidFill>
              <a:prstDash val="solid"/>
              <a:round/>
              <a:headEnd type="none" w="med" len="med"/>
              <a:tailEnd type="arrow" w="med" len="med"/>
            </a:ln>
            <a:effectLst/>
          </p:spPr>
          <p:txBody>
            <a:bodyPr rtlCol="0" anchor="ctr"/>
            <a:lstStyle/>
            <a:p>
              <a:pPr algn="ctr">
                <a:buNone/>
              </a:pPr>
              <a:endParaRPr lang="en-US" sz="1600" dirty="0">
                <a:latin typeface="+mn-lt"/>
              </a:endParaRPr>
            </a:p>
          </p:txBody>
        </p:sp>
        <p:sp>
          <p:nvSpPr>
            <p:cNvPr id="67" name="Rectangle 52"/>
            <p:cNvSpPr/>
            <p:nvPr/>
          </p:nvSpPr>
          <p:spPr bwMode="auto">
            <a:xfrm>
              <a:off x="6303735" y="2671391"/>
              <a:ext cx="284447" cy="198438"/>
            </a:xfrm>
            <a:prstGeom prst="rect">
              <a:avLst/>
            </a:prstGeom>
            <a:solidFill>
              <a:srgbClr val="DBF2DA"/>
            </a:solidFill>
            <a:ln w="12700" cap="flat" cmpd="sng" algn="ctr">
              <a:solidFill>
                <a:schemeClr val="tx1"/>
              </a:solidFill>
              <a:prstDash val="solid"/>
              <a:round/>
              <a:headEnd type="none" w="med" len="med"/>
              <a:tailEnd type="arrow" w="med" len="med"/>
            </a:ln>
            <a:effectLst/>
          </p:spPr>
          <p:txBody>
            <a:bodyPr rtlCol="0" anchor="ctr"/>
            <a:lstStyle/>
            <a:p>
              <a:pPr algn="ctr">
                <a:buNone/>
              </a:pPr>
              <a:endParaRPr lang="en-US" sz="1600" dirty="0">
                <a:latin typeface="+mn-lt"/>
              </a:endParaRPr>
            </a:p>
          </p:txBody>
        </p:sp>
        <p:sp>
          <p:nvSpPr>
            <p:cNvPr id="68" name="Rectangle 54"/>
            <p:cNvSpPr/>
            <p:nvPr/>
          </p:nvSpPr>
          <p:spPr bwMode="auto">
            <a:xfrm>
              <a:off x="6573041" y="2671391"/>
              <a:ext cx="284447" cy="198438"/>
            </a:xfrm>
            <a:prstGeom prst="rect">
              <a:avLst/>
            </a:prstGeom>
            <a:solidFill>
              <a:srgbClr val="DBF2DA"/>
            </a:solidFill>
            <a:ln w="12700" cap="flat" cmpd="sng" algn="ctr">
              <a:solidFill>
                <a:schemeClr val="tx1"/>
              </a:solidFill>
              <a:prstDash val="solid"/>
              <a:round/>
              <a:headEnd type="none" w="med" len="med"/>
              <a:tailEnd type="arrow" w="med" len="med"/>
            </a:ln>
            <a:effectLst/>
          </p:spPr>
          <p:txBody>
            <a:bodyPr rtlCol="0" anchor="ctr"/>
            <a:lstStyle/>
            <a:p>
              <a:pPr algn="ctr">
                <a:buNone/>
              </a:pPr>
              <a:endParaRPr lang="en-US" sz="1600" dirty="0">
                <a:latin typeface="+mn-lt"/>
              </a:endParaRPr>
            </a:p>
          </p:txBody>
        </p:sp>
        <p:sp>
          <p:nvSpPr>
            <p:cNvPr id="69" name="Rectangle 55"/>
            <p:cNvSpPr/>
            <p:nvPr/>
          </p:nvSpPr>
          <p:spPr bwMode="auto">
            <a:xfrm>
              <a:off x="6857488" y="2671391"/>
              <a:ext cx="284447" cy="198438"/>
            </a:xfrm>
            <a:prstGeom prst="rect">
              <a:avLst/>
            </a:prstGeom>
            <a:solidFill>
              <a:srgbClr val="DBF2DA"/>
            </a:solidFill>
            <a:ln w="12700" cap="flat" cmpd="sng" algn="ctr">
              <a:solidFill>
                <a:schemeClr val="tx1"/>
              </a:solidFill>
              <a:prstDash val="solid"/>
              <a:round/>
              <a:headEnd type="none" w="med" len="med"/>
              <a:tailEnd type="arrow" w="med" len="med"/>
            </a:ln>
            <a:effectLst/>
          </p:spPr>
          <p:txBody>
            <a:bodyPr rtlCol="0" anchor="ctr"/>
            <a:lstStyle/>
            <a:p>
              <a:pPr algn="ctr">
                <a:buNone/>
              </a:pPr>
              <a:endParaRPr lang="en-US" sz="1600" dirty="0">
                <a:latin typeface="+mn-lt"/>
              </a:endParaRPr>
            </a:p>
          </p:txBody>
        </p:sp>
        <p:sp>
          <p:nvSpPr>
            <p:cNvPr id="70" name="Rectangle 56"/>
            <p:cNvSpPr/>
            <p:nvPr/>
          </p:nvSpPr>
          <p:spPr bwMode="auto">
            <a:xfrm>
              <a:off x="7106441" y="2671391"/>
              <a:ext cx="284447" cy="198438"/>
            </a:xfrm>
            <a:prstGeom prst="rect">
              <a:avLst/>
            </a:prstGeom>
            <a:solidFill>
              <a:srgbClr val="DBF2DA"/>
            </a:solidFill>
            <a:ln w="12700" cap="flat" cmpd="sng" algn="ctr">
              <a:solidFill>
                <a:schemeClr val="tx1"/>
              </a:solidFill>
              <a:prstDash val="solid"/>
              <a:round/>
              <a:headEnd type="none" w="med" len="med"/>
              <a:tailEnd type="arrow" w="med" len="med"/>
            </a:ln>
            <a:effectLst/>
          </p:spPr>
          <p:txBody>
            <a:bodyPr rtlCol="0" anchor="ctr"/>
            <a:lstStyle/>
            <a:p>
              <a:pPr algn="ctr">
                <a:buNone/>
              </a:pPr>
              <a:endParaRPr lang="en-US" sz="1600" dirty="0">
                <a:latin typeface="+mn-lt"/>
              </a:endParaRPr>
            </a:p>
          </p:txBody>
        </p:sp>
        <p:sp>
          <p:nvSpPr>
            <p:cNvPr id="71" name="Rectangle 57"/>
            <p:cNvSpPr/>
            <p:nvPr/>
          </p:nvSpPr>
          <p:spPr bwMode="auto">
            <a:xfrm>
              <a:off x="7390888" y="2671391"/>
              <a:ext cx="284447" cy="198438"/>
            </a:xfrm>
            <a:prstGeom prst="rect">
              <a:avLst/>
            </a:prstGeom>
            <a:solidFill>
              <a:srgbClr val="DBF2DA"/>
            </a:solidFill>
            <a:ln w="12700" cap="flat" cmpd="sng" algn="ctr">
              <a:solidFill>
                <a:schemeClr val="tx1"/>
              </a:solidFill>
              <a:prstDash val="solid"/>
              <a:round/>
              <a:headEnd type="none" w="med" len="med"/>
              <a:tailEnd type="arrow" w="med" len="med"/>
            </a:ln>
            <a:effectLst/>
          </p:spPr>
          <p:txBody>
            <a:bodyPr rtlCol="0" anchor="ctr"/>
            <a:lstStyle/>
            <a:p>
              <a:pPr algn="ctr">
                <a:buNone/>
              </a:pPr>
              <a:endParaRPr lang="en-US" sz="1600" dirty="0">
                <a:latin typeface="+mn-lt"/>
              </a:endParaRPr>
            </a:p>
          </p:txBody>
        </p:sp>
        <p:sp>
          <p:nvSpPr>
            <p:cNvPr id="72" name="Line 30"/>
            <p:cNvSpPr>
              <a:spLocks noChangeShapeType="1"/>
            </p:cNvSpPr>
            <p:nvPr/>
          </p:nvSpPr>
          <p:spPr bwMode="auto">
            <a:xfrm flipV="1">
              <a:off x="5921147" y="1422823"/>
              <a:ext cx="1588" cy="1370012"/>
            </a:xfrm>
            <a:prstGeom prst="line">
              <a:avLst/>
            </a:prstGeom>
            <a:noFill/>
            <a:ln w="9360">
              <a:solidFill>
                <a:srgbClr val="000066"/>
              </a:solidFill>
              <a:miter lim="800000"/>
              <a:headEnd type="oval"/>
              <a:tailEnd type="triangle" w="med" len="med"/>
            </a:ln>
            <a:effectLst/>
          </p:spPr>
          <p:txBody>
            <a:bodyPr/>
            <a:lstStyle/>
            <a:p>
              <a:pPr>
                <a:buNone/>
              </a:pPr>
              <a:endParaRPr lang="en-US"/>
            </a:p>
          </p:txBody>
        </p:sp>
        <p:sp>
          <p:nvSpPr>
            <p:cNvPr id="73" name="Line 30"/>
            <p:cNvSpPr>
              <a:spLocks noChangeShapeType="1"/>
            </p:cNvSpPr>
            <p:nvPr/>
          </p:nvSpPr>
          <p:spPr bwMode="auto">
            <a:xfrm flipV="1">
              <a:off x="6149747" y="1422823"/>
              <a:ext cx="1588" cy="1370012"/>
            </a:xfrm>
            <a:prstGeom prst="line">
              <a:avLst/>
            </a:prstGeom>
            <a:noFill/>
            <a:ln w="9360">
              <a:solidFill>
                <a:srgbClr val="000066"/>
              </a:solidFill>
              <a:miter lim="800000"/>
              <a:headEnd type="oval"/>
              <a:tailEnd type="triangle" w="med" len="med"/>
            </a:ln>
            <a:effectLst/>
          </p:spPr>
          <p:txBody>
            <a:bodyPr/>
            <a:lstStyle/>
            <a:p>
              <a:pPr>
                <a:buNone/>
              </a:pPr>
              <a:endParaRPr lang="en-US"/>
            </a:p>
          </p:txBody>
        </p:sp>
        <p:sp>
          <p:nvSpPr>
            <p:cNvPr id="74" name="Line 30"/>
            <p:cNvSpPr>
              <a:spLocks noChangeShapeType="1"/>
            </p:cNvSpPr>
            <p:nvPr/>
          </p:nvSpPr>
          <p:spPr bwMode="auto">
            <a:xfrm flipV="1">
              <a:off x="6454547" y="1422823"/>
              <a:ext cx="1588" cy="1370012"/>
            </a:xfrm>
            <a:prstGeom prst="line">
              <a:avLst/>
            </a:prstGeom>
            <a:noFill/>
            <a:ln w="9360">
              <a:solidFill>
                <a:srgbClr val="000066"/>
              </a:solidFill>
              <a:miter lim="800000"/>
              <a:headEnd type="oval"/>
              <a:tailEnd type="triangle" w="med" len="med"/>
            </a:ln>
            <a:effectLst/>
          </p:spPr>
          <p:txBody>
            <a:bodyPr/>
            <a:lstStyle/>
            <a:p>
              <a:pPr>
                <a:buNone/>
              </a:pPr>
              <a:endParaRPr lang="en-US"/>
            </a:p>
          </p:txBody>
        </p:sp>
        <p:sp>
          <p:nvSpPr>
            <p:cNvPr id="75" name="Line 30"/>
            <p:cNvSpPr>
              <a:spLocks noChangeShapeType="1"/>
            </p:cNvSpPr>
            <p:nvPr/>
          </p:nvSpPr>
          <p:spPr bwMode="auto">
            <a:xfrm flipV="1">
              <a:off x="5616347" y="1423617"/>
              <a:ext cx="1588" cy="1370012"/>
            </a:xfrm>
            <a:prstGeom prst="line">
              <a:avLst/>
            </a:prstGeom>
            <a:noFill/>
            <a:ln w="9360">
              <a:solidFill>
                <a:srgbClr val="000066"/>
              </a:solidFill>
              <a:miter lim="800000"/>
              <a:headEnd type="oval"/>
              <a:tailEnd type="triangle" w="med" len="med"/>
            </a:ln>
            <a:effectLst/>
          </p:spPr>
          <p:txBody>
            <a:bodyPr/>
            <a:lstStyle/>
            <a:p>
              <a:pPr>
                <a:buNone/>
              </a:pPr>
              <a:endParaRPr lang="en-US"/>
            </a:p>
          </p:txBody>
        </p:sp>
        <p:sp>
          <p:nvSpPr>
            <p:cNvPr id="76" name="Line 30"/>
            <p:cNvSpPr>
              <a:spLocks noChangeShapeType="1"/>
            </p:cNvSpPr>
            <p:nvPr/>
          </p:nvSpPr>
          <p:spPr bwMode="auto">
            <a:xfrm flipV="1">
              <a:off x="7522935" y="1423617"/>
              <a:ext cx="1588" cy="1370012"/>
            </a:xfrm>
            <a:prstGeom prst="line">
              <a:avLst/>
            </a:prstGeom>
            <a:noFill/>
            <a:ln w="9360">
              <a:solidFill>
                <a:srgbClr val="000066"/>
              </a:solidFill>
              <a:miter lim="800000"/>
              <a:headEnd type="oval"/>
              <a:tailEnd type="triangle" w="med" len="med"/>
            </a:ln>
            <a:effectLst/>
          </p:spPr>
          <p:txBody>
            <a:bodyPr/>
            <a:lstStyle/>
            <a:p>
              <a:pPr>
                <a:buNone/>
              </a:pPr>
              <a:endParaRPr lang="en-US"/>
            </a:p>
          </p:txBody>
        </p:sp>
        <p:sp>
          <p:nvSpPr>
            <p:cNvPr id="77" name="Line 30"/>
            <p:cNvSpPr>
              <a:spLocks noChangeShapeType="1"/>
            </p:cNvSpPr>
            <p:nvPr/>
          </p:nvSpPr>
          <p:spPr bwMode="auto">
            <a:xfrm flipV="1">
              <a:off x="6684735" y="1422823"/>
              <a:ext cx="1588" cy="1370012"/>
            </a:xfrm>
            <a:prstGeom prst="line">
              <a:avLst/>
            </a:prstGeom>
            <a:noFill/>
            <a:ln w="9360">
              <a:solidFill>
                <a:srgbClr val="000066"/>
              </a:solidFill>
              <a:miter lim="800000"/>
              <a:headEnd type="oval"/>
              <a:tailEnd type="triangle" w="med" len="med"/>
            </a:ln>
            <a:effectLst/>
          </p:spPr>
          <p:txBody>
            <a:bodyPr/>
            <a:lstStyle/>
            <a:p>
              <a:pPr>
                <a:buNone/>
              </a:pPr>
              <a:endParaRPr lang="en-US"/>
            </a:p>
          </p:txBody>
        </p:sp>
        <p:sp>
          <p:nvSpPr>
            <p:cNvPr id="78" name="Line 30"/>
            <p:cNvSpPr>
              <a:spLocks noChangeShapeType="1"/>
            </p:cNvSpPr>
            <p:nvPr/>
          </p:nvSpPr>
          <p:spPr bwMode="auto">
            <a:xfrm flipV="1">
              <a:off x="6989535" y="1422823"/>
              <a:ext cx="1588" cy="1370012"/>
            </a:xfrm>
            <a:prstGeom prst="line">
              <a:avLst/>
            </a:prstGeom>
            <a:noFill/>
            <a:ln w="9360">
              <a:solidFill>
                <a:srgbClr val="000066"/>
              </a:solidFill>
              <a:miter lim="800000"/>
              <a:headEnd type="oval"/>
              <a:tailEnd type="triangle" w="med" len="med"/>
            </a:ln>
            <a:effectLst/>
          </p:spPr>
          <p:txBody>
            <a:bodyPr/>
            <a:lstStyle/>
            <a:p>
              <a:pPr>
                <a:buNone/>
              </a:pPr>
              <a:endParaRPr lang="en-US"/>
            </a:p>
          </p:txBody>
        </p:sp>
        <p:sp>
          <p:nvSpPr>
            <p:cNvPr id="79" name="Line 30"/>
            <p:cNvSpPr>
              <a:spLocks noChangeShapeType="1"/>
            </p:cNvSpPr>
            <p:nvPr/>
          </p:nvSpPr>
          <p:spPr bwMode="auto">
            <a:xfrm flipV="1">
              <a:off x="7218135" y="1422823"/>
              <a:ext cx="1588" cy="1370012"/>
            </a:xfrm>
            <a:prstGeom prst="line">
              <a:avLst/>
            </a:prstGeom>
            <a:noFill/>
            <a:ln w="9360">
              <a:solidFill>
                <a:srgbClr val="000066"/>
              </a:solidFill>
              <a:miter lim="800000"/>
              <a:headEnd type="oval"/>
              <a:tailEnd type="triangle" w="med" len="med"/>
            </a:ln>
            <a:effectLst/>
          </p:spPr>
          <p:txBody>
            <a:bodyPr/>
            <a:lstStyle/>
            <a:p>
              <a:pPr>
                <a:buNone/>
              </a:pPr>
              <a:endParaRPr lang="en-US"/>
            </a:p>
          </p:txBody>
        </p:sp>
        <p:sp>
          <p:nvSpPr>
            <p:cNvPr id="80" name="AutoShape 19"/>
            <p:cNvSpPr>
              <a:spLocks noChangeArrowheads="1"/>
            </p:cNvSpPr>
            <p:nvPr/>
          </p:nvSpPr>
          <p:spPr bwMode="auto">
            <a:xfrm>
              <a:off x="5236935" y="990601"/>
              <a:ext cx="2667000" cy="432222"/>
            </a:xfrm>
            <a:prstGeom prst="roundRect">
              <a:avLst>
                <a:gd name="adj" fmla="val 16667"/>
              </a:avLst>
            </a:prstGeom>
            <a:solidFill>
              <a:srgbClr val="D9D9D9"/>
            </a:solidFill>
            <a:ln w="19080">
              <a:noFill/>
              <a:miter lim="800000"/>
            </a:ln>
            <a:effectLst/>
          </p:spPr>
          <p:txBody>
            <a:bodyPr wrap="none" lIns="90360" tIns="44280" rIns="90360" bIns="44280" anchor="ctr"/>
            <a:lstStyle/>
            <a:p>
              <a:pPr algn="ctr">
                <a:lnSpc>
                  <a:spcPct val="88000"/>
                </a:lnSpc>
                <a:spcBef>
                  <a:spcPts val="525"/>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003300"/>
                  </a:solidFill>
                  <a:latin typeface="Calibri" panose="020F0502020204030204" pitchFamily="34" charset="0"/>
                  <a:ea typeface="msgothic" charset="0"/>
                  <a:cs typeface="msgothic" charset="0"/>
                </a:rPr>
                <a:t>Tag Check</a:t>
              </a:r>
              <a:endParaRPr lang="en-GB" sz="1600" b="1" dirty="0">
                <a:solidFill>
                  <a:srgbClr val="003300"/>
                </a:solidFill>
                <a:latin typeface="Calibri" panose="020F0502020204030204" pitchFamily="34" charset="0"/>
                <a:ea typeface="msgothic" charset="0"/>
                <a:cs typeface="msgothic" charset="0"/>
              </a:endParaRPr>
            </a:p>
          </p:txBody>
        </p:sp>
      </p:grpSp>
      <p:sp>
        <p:nvSpPr>
          <p:cNvPr id="81" name="矩形 80"/>
          <p:cNvSpPr/>
          <p:nvPr/>
        </p:nvSpPr>
        <p:spPr>
          <a:xfrm>
            <a:off x="9556219" y="4731928"/>
            <a:ext cx="2431327" cy="92333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b="0" kern="0" dirty="0">
                <a:solidFill>
                  <a:sysClr val="windowText" lastClr="000000"/>
                </a:solidFill>
                <a:latin typeface="Calibri" panose="020F0502020204030204" pitchFamily="34" charset="0"/>
              </a:rPr>
              <a:t>L1 </a:t>
            </a:r>
            <a:r>
              <a:rPr lang="en-US" altLang="zh-CN" b="0" kern="0" dirty="0" err="1">
                <a:solidFill>
                  <a:sysClr val="windowText" lastClr="000000"/>
                </a:solidFill>
                <a:latin typeface="Calibri" panose="020F0502020204030204" pitchFamily="34" charset="0"/>
              </a:rPr>
              <a:t>i</a:t>
            </a:r>
            <a:r>
              <a:rPr lang="en-US" altLang="zh-CN" b="0" kern="0" dirty="0">
                <a:solidFill>
                  <a:sysClr val="windowText" lastClr="000000"/>
                </a:solidFill>
                <a:latin typeface="Calibri" panose="020F0502020204030204" pitchFamily="34" charset="0"/>
              </a:rPr>
              <a:t>-cache and d-cache:</a:t>
            </a:r>
            <a:endParaRPr lang="en-US" altLang="zh-CN" b="0" kern="0" dirty="0">
              <a:solidFill>
                <a:sysClr val="windowText" lastClr="000000"/>
              </a:solidFill>
              <a:latin typeface="Calibri" panose="020F0502020204030204" pitchFamily="34" charset="0"/>
            </a:endParaRPr>
          </a:p>
          <a:p>
            <a:pPr marL="0" marR="0" lvl="1" indent="0" defTabSz="914400" eaLnBrk="1" fontAlgn="auto" latinLnBrk="0" hangingPunct="1">
              <a:lnSpc>
                <a:spcPct val="100000"/>
              </a:lnSpc>
              <a:spcBef>
                <a:spcPts val="0"/>
              </a:spcBef>
              <a:spcAft>
                <a:spcPts val="0"/>
              </a:spcAft>
              <a:buClrTx/>
              <a:buSzTx/>
              <a:buFontTx/>
              <a:buNone/>
              <a:defRPr/>
            </a:pPr>
            <a:r>
              <a:rPr lang="en-US" altLang="zh-CN" b="0" kern="0" dirty="0">
                <a:solidFill>
                  <a:sysClr val="windowText" lastClr="000000"/>
                </a:solidFill>
                <a:latin typeface="Calibri" panose="020F0502020204030204" pitchFamily="34" charset="0"/>
              </a:rPr>
              <a:t>32 KB,  8-way, </a:t>
            </a:r>
            <a:endParaRPr lang="en-US" altLang="zh-CN" b="0" kern="0" dirty="0">
              <a:solidFill>
                <a:sysClr val="windowText" lastClr="000000"/>
              </a:solidFill>
              <a:latin typeface="Calibri" panose="020F0502020204030204" pitchFamily="34" charset="0"/>
            </a:endParaRPr>
          </a:p>
          <a:p>
            <a:pPr marL="0" marR="0" lvl="1" indent="0" defTabSz="914400" eaLnBrk="1" fontAlgn="auto" latinLnBrk="0" hangingPunct="1">
              <a:lnSpc>
                <a:spcPct val="100000"/>
              </a:lnSpc>
              <a:spcBef>
                <a:spcPts val="0"/>
              </a:spcBef>
              <a:spcAft>
                <a:spcPts val="0"/>
              </a:spcAft>
              <a:buClrTx/>
              <a:buSzTx/>
              <a:buFontTx/>
              <a:buNone/>
              <a:defRPr/>
            </a:pPr>
            <a:r>
              <a:rPr lang="en-US" altLang="zh-CN" b="0" kern="0" dirty="0">
                <a:solidFill>
                  <a:srgbClr val="C00000"/>
                </a:solidFill>
                <a:latin typeface="Calibri" panose="020F0502020204030204" pitchFamily="34" charset="0"/>
              </a:rPr>
              <a:t>64 sets</a:t>
            </a:r>
            <a:endParaRPr lang="en-US" altLang="zh-CN" b="0" kern="0" dirty="0">
              <a:solidFill>
                <a:srgbClr val="C0000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466155" y="990600"/>
            <a:ext cx="8950325" cy="5725671"/>
            <a:chOff x="1898203" y="990600"/>
            <a:chExt cx="8950325" cy="5725671"/>
          </a:xfrm>
        </p:grpSpPr>
        <p:sp>
          <p:nvSpPr>
            <p:cNvPr id="8" name="Rectangle 379"/>
            <p:cNvSpPr>
              <a:spLocks noChangeArrowheads="1"/>
            </p:cNvSpPr>
            <p:nvPr/>
          </p:nvSpPr>
          <p:spPr bwMode="auto">
            <a:xfrm>
              <a:off x="3076128" y="990600"/>
              <a:ext cx="609600" cy="457200"/>
            </a:xfrm>
            <a:prstGeom prst="rect">
              <a:avLst/>
            </a:prstGeom>
            <a:solidFill>
              <a:srgbClr val="C0C0C0"/>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600">
                  <a:solidFill>
                    <a:srgbClr val="000000"/>
                  </a:solidFill>
                  <a:latin typeface="Calibri" panose="020F0502020204030204"/>
                </a:rPr>
                <a:t>CPU</a:t>
              </a:r>
              <a:endParaRPr lang="en-US" sz="1600">
                <a:solidFill>
                  <a:srgbClr val="000000"/>
                </a:solidFill>
                <a:latin typeface="Calibri" panose="020F0502020204030204"/>
              </a:endParaRPr>
            </a:p>
          </p:txBody>
        </p:sp>
        <p:sp>
          <p:nvSpPr>
            <p:cNvPr id="9" name="Rectangle 380"/>
            <p:cNvSpPr>
              <a:spLocks noChangeArrowheads="1"/>
            </p:cNvSpPr>
            <p:nvPr/>
          </p:nvSpPr>
          <p:spPr bwMode="auto">
            <a:xfrm>
              <a:off x="2466528" y="1905000"/>
              <a:ext cx="1066800" cy="304800"/>
            </a:xfrm>
            <a:prstGeom prst="rect">
              <a:avLst/>
            </a:prstGeom>
            <a:solidFill>
              <a:srgbClr val="FFFFFF"/>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600">
                  <a:solidFill>
                    <a:srgbClr val="000000"/>
                  </a:solidFill>
                  <a:latin typeface="Calibri" panose="020F0502020204030204"/>
                </a:rPr>
                <a:t>VPN</a:t>
              </a:r>
              <a:endParaRPr lang="en-US" sz="1600">
                <a:solidFill>
                  <a:srgbClr val="000000"/>
                </a:solidFill>
                <a:latin typeface="Calibri" panose="020F0502020204030204"/>
              </a:endParaRPr>
            </a:p>
          </p:txBody>
        </p:sp>
        <p:sp>
          <p:nvSpPr>
            <p:cNvPr id="10" name="Rectangle 381"/>
            <p:cNvSpPr>
              <a:spLocks noChangeArrowheads="1"/>
            </p:cNvSpPr>
            <p:nvPr/>
          </p:nvSpPr>
          <p:spPr bwMode="auto">
            <a:xfrm>
              <a:off x="3533328" y="1905000"/>
              <a:ext cx="533400" cy="304800"/>
            </a:xfrm>
            <a:prstGeom prst="rect">
              <a:avLst/>
            </a:prstGeom>
            <a:solidFill>
              <a:srgbClr val="FFFFFF"/>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600">
                  <a:solidFill>
                    <a:srgbClr val="000000"/>
                  </a:solidFill>
                  <a:latin typeface="Calibri" panose="020F0502020204030204"/>
                </a:rPr>
                <a:t>VPO</a:t>
              </a:r>
              <a:endParaRPr lang="en-US" sz="1600">
                <a:solidFill>
                  <a:srgbClr val="000000"/>
                </a:solidFill>
                <a:latin typeface="Calibri" panose="020F0502020204030204"/>
              </a:endParaRPr>
            </a:p>
          </p:txBody>
        </p:sp>
        <p:sp>
          <p:nvSpPr>
            <p:cNvPr id="11" name="Text Box 382"/>
            <p:cNvSpPr txBox="1">
              <a:spLocks noChangeArrowheads="1"/>
            </p:cNvSpPr>
            <p:nvPr/>
          </p:nvSpPr>
          <p:spPr bwMode="auto">
            <a:xfrm>
              <a:off x="2774503" y="1676400"/>
              <a:ext cx="338734" cy="259045"/>
            </a:xfrm>
            <a:prstGeom prst="rect">
              <a:avLst/>
            </a:prstGeom>
            <a:noFill/>
            <a:ln w="9525">
              <a:noFill/>
              <a:miter lim="800000"/>
            </a:ln>
            <a:effectLst/>
          </p:spPr>
          <p:txBody>
            <a:bodyPr wrap="none" lIns="90487" tIns="44450" rIns="90487" bIns="44450">
              <a:spAutoFit/>
            </a:bodyPr>
            <a:lstStyle/>
            <a:p>
              <a:pPr>
                <a:lnSpc>
                  <a:spcPct val="90000"/>
                </a:lnSpc>
                <a:spcBef>
                  <a:spcPct val="30000"/>
                </a:spcBef>
                <a:buNone/>
              </a:pPr>
              <a:r>
                <a:rPr lang="en-US" sz="1200" dirty="0">
                  <a:solidFill>
                    <a:srgbClr val="000000"/>
                  </a:solidFill>
                  <a:latin typeface="Calibri" panose="020F0502020204030204"/>
                </a:rPr>
                <a:t>36</a:t>
              </a:r>
              <a:endParaRPr lang="en-US" sz="1200" dirty="0">
                <a:solidFill>
                  <a:srgbClr val="000000"/>
                </a:solidFill>
                <a:latin typeface="Calibri" panose="020F0502020204030204"/>
              </a:endParaRPr>
            </a:p>
          </p:txBody>
        </p:sp>
        <p:sp>
          <p:nvSpPr>
            <p:cNvPr id="12" name="Text Box 383"/>
            <p:cNvSpPr txBox="1">
              <a:spLocks noChangeArrowheads="1"/>
            </p:cNvSpPr>
            <p:nvPr/>
          </p:nvSpPr>
          <p:spPr bwMode="auto">
            <a:xfrm>
              <a:off x="3612703" y="1676400"/>
              <a:ext cx="338734" cy="259045"/>
            </a:xfrm>
            <a:prstGeom prst="rect">
              <a:avLst/>
            </a:prstGeom>
            <a:noFill/>
            <a:ln w="9525">
              <a:noFill/>
              <a:miter lim="800000"/>
            </a:ln>
            <a:effectLst/>
          </p:spPr>
          <p:txBody>
            <a:bodyPr wrap="none" lIns="90487" tIns="44450" rIns="90487" bIns="44450">
              <a:spAutoFit/>
            </a:bodyPr>
            <a:lstStyle/>
            <a:p>
              <a:pPr>
                <a:lnSpc>
                  <a:spcPct val="90000"/>
                </a:lnSpc>
                <a:spcBef>
                  <a:spcPct val="30000"/>
                </a:spcBef>
                <a:buNone/>
              </a:pPr>
              <a:r>
                <a:rPr lang="en-US" sz="1200">
                  <a:solidFill>
                    <a:srgbClr val="000000"/>
                  </a:solidFill>
                  <a:latin typeface="Calibri" panose="020F0502020204030204"/>
                </a:rPr>
                <a:t>12</a:t>
              </a:r>
              <a:endParaRPr lang="en-US" sz="1200">
                <a:solidFill>
                  <a:srgbClr val="000000"/>
                </a:solidFill>
                <a:latin typeface="Calibri" panose="020F0502020204030204"/>
              </a:endParaRPr>
            </a:p>
          </p:txBody>
        </p:sp>
        <p:sp>
          <p:nvSpPr>
            <p:cNvPr id="13" name="Line 384"/>
            <p:cNvSpPr>
              <a:spLocks noChangeShapeType="1"/>
            </p:cNvSpPr>
            <p:nvPr/>
          </p:nvSpPr>
          <p:spPr bwMode="auto">
            <a:xfrm>
              <a:off x="3304728" y="2209800"/>
              <a:ext cx="0" cy="38100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4" name="Rectangle 385"/>
            <p:cNvSpPr>
              <a:spLocks noChangeArrowheads="1"/>
            </p:cNvSpPr>
            <p:nvPr/>
          </p:nvSpPr>
          <p:spPr bwMode="auto">
            <a:xfrm>
              <a:off x="2847528" y="2590800"/>
              <a:ext cx="533400" cy="304800"/>
            </a:xfrm>
            <a:prstGeom prst="rect">
              <a:avLst/>
            </a:prstGeom>
            <a:solidFill>
              <a:srgbClr val="FFFFFF"/>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600" dirty="0">
                  <a:solidFill>
                    <a:srgbClr val="000000"/>
                  </a:solidFill>
                  <a:latin typeface="Calibri" panose="020F0502020204030204"/>
                </a:rPr>
                <a:t>TLBT</a:t>
              </a:r>
              <a:endParaRPr lang="en-US" sz="1600" dirty="0">
                <a:solidFill>
                  <a:srgbClr val="000000"/>
                </a:solidFill>
                <a:latin typeface="Calibri" panose="020F0502020204030204"/>
              </a:endParaRPr>
            </a:p>
          </p:txBody>
        </p:sp>
        <p:sp>
          <p:nvSpPr>
            <p:cNvPr id="15" name="Rectangle 386"/>
            <p:cNvSpPr>
              <a:spLocks noChangeArrowheads="1"/>
            </p:cNvSpPr>
            <p:nvPr/>
          </p:nvSpPr>
          <p:spPr bwMode="auto">
            <a:xfrm>
              <a:off x="3380928" y="2590800"/>
              <a:ext cx="533400" cy="304800"/>
            </a:xfrm>
            <a:prstGeom prst="rect">
              <a:avLst/>
            </a:prstGeom>
            <a:solidFill>
              <a:srgbClr val="FFFFFF"/>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600">
                  <a:solidFill>
                    <a:srgbClr val="000000"/>
                  </a:solidFill>
                  <a:latin typeface="Calibri" panose="020F0502020204030204"/>
                </a:rPr>
                <a:t>TLBI</a:t>
              </a:r>
              <a:endParaRPr lang="en-US" sz="1600">
                <a:solidFill>
                  <a:srgbClr val="000000"/>
                </a:solidFill>
                <a:latin typeface="Calibri" panose="020F0502020204030204"/>
              </a:endParaRPr>
            </a:p>
          </p:txBody>
        </p:sp>
        <p:sp>
          <p:nvSpPr>
            <p:cNvPr id="16" name="Text Box 387"/>
            <p:cNvSpPr txBox="1">
              <a:spLocks noChangeArrowheads="1"/>
            </p:cNvSpPr>
            <p:nvPr/>
          </p:nvSpPr>
          <p:spPr bwMode="auto">
            <a:xfrm>
              <a:off x="3533328" y="2362200"/>
              <a:ext cx="260737" cy="259045"/>
            </a:xfrm>
            <a:prstGeom prst="rect">
              <a:avLst/>
            </a:prstGeom>
            <a:noFill/>
            <a:ln w="9525">
              <a:noFill/>
              <a:miter lim="800000"/>
            </a:ln>
            <a:effectLst/>
          </p:spPr>
          <p:txBody>
            <a:bodyPr wrap="none" lIns="90487" tIns="44450" rIns="90487" bIns="44450">
              <a:spAutoFit/>
            </a:bodyPr>
            <a:lstStyle/>
            <a:p>
              <a:pPr>
                <a:lnSpc>
                  <a:spcPct val="90000"/>
                </a:lnSpc>
                <a:spcBef>
                  <a:spcPct val="30000"/>
                </a:spcBef>
                <a:buNone/>
              </a:pPr>
              <a:r>
                <a:rPr lang="en-US" sz="1200" dirty="0">
                  <a:solidFill>
                    <a:srgbClr val="000000"/>
                  </a:solidFill>
                  <a:latin typeface="Calibri" panose="020F0502020204030204"/>
                </a:rPr>
                <a:t>4</a:t>
              </a:r>
              <a:endParaRPr lang="en-US" sz="1200" dirty="0">
                <a:solidFill>
                  <a:srgbClr val="000000"/>
                </a:solidFill>
                <a:latin typeface="Calibri" panose="020F0502020204030204"/>
              </a:endParaRPr>
            </a:p>
          </p:txBody>
        </p:sp>
        <p:sp>
          <p:nvSpPr>
            <p:cNvPr id="17" name="Text Box 388"/>
            <p:cNvSpPr txBox="1">
              <a:spLocks noChangeArrowheads="1"/>
            </p:cNvSpPr>
            <p:nvPr/>
          </p:nvSpPr>
          <p:spPr bwMode="auto">
            <a:xfrm>
              <a:off x="2923728" y="2362200"/>
              <a:ext cx="338734" cy="259045"/>
            </a:xfrm>
            <a:prstGeom prst="rect">
              <a:avLst/>
            </a:prstGeom>
            <a:noFill/>
            <a:ln w="9525">
              <a:noFill/>
              <a:miter lim="800000"/>
            </a:ln>
            <a:effectLst/>
          </p:spPr>
          <p:txBody>
            <a:bodyPr wrap="none" lIns="90487" tIns="44450" rIns="90487" bIns="44450">
              <a:spAutoFit/>
            </a:bodyPr>
            <a:lstStyle/>
            <a:p>
              <a:pPr>
                <a:lnSpc>
                  <a:spcPct val="90000"/>
                </a:lnSpc>
                <a:spcBef>
                  <a:spcPct val="30000"/>
                </a:spcBef>
                <a:buNone/>
              </a:pPr>
              <a:r>
                <a:rPr lang="en-US" sz="1200">
                  <a:solidFill>
                    <a:srgbClr val="000000"/>
                  </a:solidFill>
                  <a:latin typeface="Calibri" panose="020F0502020204030204"/>
                </a:rPr>
                <a:t>32</a:t>
              </a:r>
              <a:endParaRPr lang="en-US" sz="1200">
                <a:solidFill>
                  <a:srgbClr val="000000"/>
                </a:solidFill>
                <a:latin typeface="Calibri" panose="020F0502020204030204"/>
              </a:endParaRPr>
            </a:p>
          </p:txBody>
        </p:sp>
        <p:sp>
          <p:nvSpPr>
            <p:cNvPr id="18" name="Rectangle 390"/>
            <p:cNvSpPr>
              <a:spLocks noChangeArrowheads="1"/>
            </p:cNvSpPr>
            <p:nvPr/>
          </p:nvSpPr>
          <p:spPr bwMode="auto">
            <a:xfrm>
              <a:off x="4142928" y="3352800"/>
              <a:ext cx="533400" cy="152400"/>
            </a:xfrm>
            <a:prstGeom prst="rect">
              <a:avLst/>
            </a:prstGeom>
            <a:solidFill>
              <a:srgbClr val="F6D2D2"/>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19" name="Rectangle 391"/>
            <p:cNvSpPr>
              <a:spLocks noChangeArrowheads="1"/>
            </p:cNvSpPr>
            <p:nvPr/>
          </p:nvSpPr>
          <p:spPr bwMode="auto">
            <a:xfrm>
              <a:off x="4676328" y="3352800"/>
              <a:ext cx="533400" cy="152400"/>
            </a:xfrm>
            <a:prstGeom prst="rect">
              <a:avLst/>
            </a:prstGeom>
            <a:solidFill>
              <a:srgbClr val="F6D2D2"/>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20" name="Rectangle 392"/>
            <p:cNvSpPr>
              <a:spLocks noChangeArrowheads="1"/>
            </p:cNvSpPr>
            <p:nvPr/>
          </p:nvSpPr>
          <p:spPr bwMode="auto">
            <a:xfrm>
              <a:off x="5209728" y="3352800"/>
              <a:ext cx="533400" cy="152400"/>
            </a:xfrm>
            <a:prstGeom prst="rect">
              <a:avLst/>
            </a:prstGeom>
            <a:solidFill>
              <a:srgbClr val="F6D2D2"/>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21" name="Rectangle 393"/>
            <p:cNvSpPr>
              <a:spLocks noChangeArrowheads="1"/>
            </p:cNvSpPr>
            <p:nvPr/>
          </p:nvSpPr>
          <p:spPr bwMode="auto">
            <a:xfrm>
              <a:off x="5743128" y="3352800"/>
              <a:ext cx="533400" cy="152400"/>
            </a:xfrm>
            <a:prstGeom prst="rect">
              <a:avLst/>
            </a:prstGeom>
            <a:solidFill>
              <a:srgbClr val="F6D2D2"/>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22" name="Rectangle 394"/>
            <p:cNvSpPr>
              <a:spLocks noChangeArrowheads="1"/>
            </p:cNvSpPr>
            <p:nvPr/>
          </p:nvSpPr>
          <p:spPr bwMode="auto">
            <a:xfrm>
              <a:off x="4142928" y="3505200"/>
              <a:ext cx="533400" cy="152400"/>
            </a:xfrm>
            <a:prstGeom prst="rect">
              <a:avLst/>
            </a:prstGeom>
            <a:solidFill>
              <a:srgbClr val="F6D2D2"/>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23" name="Rectangle 395"/>
            <p:cNvSpPr>
              <a:spLocks noChangeArrowheads="1"/>
            </p:cNvSpPr>
            <p:nvPr/>
          </p:nvSpPr>
          <p:spPr bwMode="auto">
            <a:xfrm>
              <a:off x="4676328" y="3505200"/>
              <a:ext cx="533400" cy="152400"/>
            </a:xfrm>
            <a:prstGeom prst="rect">
              <a:avLst/>
            </a:prstGeom>
            <a:solidFill>
              <a:srgbClr val="F6D2D2"/>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24" name="Rectangle 396"/>
            <p:cNvSpPr>
              <a:spLocks noChangeArrowheads="1"/>
            </p:cNvSpPr>
            <p:nvPr/>
          </p:nvSpPr>
          <p:spPr bwMode="auto">
            <a:xfrm>
              <a:off x="5209728" y="3505200"/>
              <a:ext cx="533400" cy="152400"/>
            </a:xfrm>
            <a:prstGeom prst="rect">
              <a:avLst/>
            </a:prstGeom>
            <a:solidFill>
              <a:srgbClr val="F6D2D2"/>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25" name="Rectangle 397"/>
            <p:cNvSpPr>
              <a:spLocks noChangeArrowheads="1"/>
            </p:cNvSpPr>
            <p:nvPr/>
          </p:nvSpPr>
          <p:spPr bwMode="auto">
            <a:xfrm>
              <a:off x="5743128" y="3505200"/>
              <a:ext cx="533400" cy="152400"/>
            </a:xfrm>
            <a:prstGeom prst="rect">
              <a:avLst/>
            </a:prstGeom>
            <a:solidFill>
              <a:srgbClr val="F6D2D2"/>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26" name="Rectangle 398"/>
            <p:cNvSpPr>
              <a:spLocks noChangeArrowheads="1"/>
            </p:cNvSpPr>
            <p:nvPr/>
          </p:nvSpPr>
          <p:spPr bwMode="auto">
            <a:xfrm>
              <a:off x="4142928" y="3657600"/>
              <a:ext cx="533400" cy="152400"/>
            </a:xfrm>
            <a:prstGeom prst="rect">
              <a:avLst/>
            </a:prstGeom>
            <a:solidFill>
              <a:srgbClr val="F6D2D2"/>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27" name="Rectangle 399"/>
            <p:cNvSpPr>
              <a:spLocks noChangeArrowheads="1"/>
            </p:cNvSpPr>
            <p:nvPr/>
          </p:nvSpPr>
          <p:spPr bwMode="auto">
            <a:xfrm>
              <a:off x="4676328" y="3657600"/>
              <a:ext cx="533400" cy="152400"/>
            </a:xfrm>
            <a:prstGeom prst="rect">
              <a:avLst/>
            </a:prstGeom>
            <a:solidFill>
              <a:srgbClr val="F6D2D2"/>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28" name="Rectangle 400"/>
            <p:cNvSpPr>
              <a:spLocks noChangeArrowheads="1"/>
            </p:cNvSpPr>
            <p:nvPr/>
          </p:nvSpPr>
          <p:spPr bwMode="auto">
            <a:xfrm>
              <a:off x="5209728" y="3657600"/>
              <a:ext cx="533400" cy="152400"/>
            </a:xfrm>
            <a:prstGeom prst="rect">
              <a:avLst/>
            </a:prstGeom>
            <a:solidFill>
              <a:srgbClr val="F6D2D2"/>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29" name="Rectangle 401"/>
            <p:cNvSpPr>
              <a:spLocks noChangeArrowheads="1"/>
            </p:cNvSpPr>
            <p:nvPr/>
          </p:nvSpPr>
          <p:spPr bwMode="auto">
            <a:xfrm>
              <a:off x="5743128" y="3657600"/>
              <a:ext cx="533400" cy="152400"/>
            </a:xfrm>
            <a:prstGeom prst="rect">
              <a:avLst/>
            </a:prstGeom>
            <a:solidFill>
              <a:srgbClr val="F6D2D2"/>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30" name="Rectangle 402"/>
            <p:cNvSpPr>
              <a:spLocks noChangeArrowheads="1"/>
            </p:cNvSpPr>
            <p:nvPr/>
          </p:nvSpPr>
          <p:spPr bwMode="auto">
            <a:xfrm>
              <a:off x="4142928" y="4038600"/>
              <a:ext cx="533400" cy="152400"/>
            </a:xfrm>
            <a:prstGeom prst="rect">
              <a:avLst/>
            </a:prstGeom>
            <a:solidFill>
              <a:srgbClr val="F6D2D2"/>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31" name="Rectangle 403"/>
            <p:cNvSpPr>
              <a:spLocks noChangeArrowheads="1"/>
            </p:cNvSpPr>
            <p:nvPr/>
          </p:nvSpPr>
          <p:spPr bwMode="auto">
            <a:xfrm>
              <a:off x="4676328" y="4038600"/>
              <a:ext cx="533400" cy="152400"/>
            </a:xfrm>
            <a:prstGeom prst="rect">
              <a:avLst/>
            </a:prstGeom>
            <a:solidFill>
              <a:srgbClr val="F6D2D2"/>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32" name="Rectangle 404"/>
            <p:cNvSpPr>
              <a:spLocks noChangeArrowheads="1"/>
            </p:cNvSpPr>
            <p:nvPr/>
          </p:nvSpPr>
          <p:spPr bwMode="auto">
            <a:xfrm>
              <a:off x="5209728" y="4038600"/>
              <a:ext cx="533400" cy="152400"/>
            </a:xfrm>
            <a:prstGeom prst="rect">
              <a:avLst/>
            </a:prstGeom>
            <a:solidFill>
              <a:srgbClr val="F6D2D2"/>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33" name="Rectangle 405"/>
            <p:cNvSpPr>
              <a:spLocks noChangeArrowheads="1"/>
            </p:cNvSpPr>
            <p:nvPr/>
          </p:nvSpPr>
          <p:spPr bwMode="auto">
            <a:xfrm>
              <a:off x="5743128" y="4038600"/>
              <a:ext cx="533400" cy="152400"/>
            </a:xfrm>
            <a:prstGeom prst="rect">
              <a:avLst/>
            </a:prstGeom>
            <a:solidFill>
              <a:srgbClr val="F6D2D2"/>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34" name="Text Box 406"/>
            <p:cNvSpPr txBox="1">
              <a:spLocks noChangeArrowheads="1"/>
            </p:cNvSpPr>
            <p:nvPr/>
          </p:nvSpPr>
          <p:spPr bwMode="auto">
            <a:xfrm>
              <a:off x="5116538" y="3787775"/>
              <a:ext cx="404340" cy="253274"/>
            </a:xfrm>
            <a:prstGeom prst="rect">
              <a:avLst/>
            </a:prstGeom>
            <a:noFill/>
            <a:ln w="9525">
              <a:noFill/>
              <a:miter lim="800000"/>
            </a:ln>
            <a:effectLst/>
          </p:spPr>
          <p:txBody>
            <a:bodyPr vert="eaVert" wrap="none" lIns="90487" tIns="44450" rIns="90487" bIns="44450">
              <a:spAutoFit/>
            </a:bodyPr>
            <a:lstStyle/>
            <a:p>
              <a:pPr>
                <a:lnSpc>
                  <a:spcPct val="90000"/>
                </a:lnSpc>
                <a:spcBef>
                  <a:spcPct val="30000"/>
                </a:spcBef>
                <a:buNone/>
              </a:pPr>
              <a:r>
                <a:rPr lang="en-US" sz="1600">
                  <a:solidFill>
                    <a:srgbClr val="000000"/>
                  </a:solidFill>
                  <a:latin typeface="Calibri" panose="020F0502020204030204"/>
                </a:rPr>
                <a:t>...</a:t>
              </a:r>
              <a:endParaRPr lang="en-US" sz="1600">
                <a:solidFill>
                  <a:srgbClr val="000000"/>
                </a:solidFill>
                <a:latin typeface="Calibri" panose="020F0502020204030204"/>
              </a:endParaRPr>
            </a:p>
          </p:txBody>
        </p:sp>
        <p:sp>
          <p:nvSpPr>
            <p:cNvPr id="35" name="Line 407"/>
            <p:cNvSpPr>
              <a:spLocks noChangeShapeType="1"/>
            </p:cNvSpPr>
            <p:nvPr/>
          </p:nvSpPr>
          <p:spPr bwMode="auto">
            <a:xfrm>
              <a:off x="3685728" y="2895600"/>
              <a:ext cx="0" cy="1219200"/>
            </a:xfrm>
            <a:prstGeom prst="line">
              <a:avLst/>
            </a:prstGeom>
            <a:no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36" name="Line 408"/>
            <p:cNvSpPr>
              <a:spLocks noChangeShapeType="1"/>
            </p:cNvSpPr>
            <p:nvPr/>
          </p:nvSpPr>
          <p:spPr bwMode="auto">
            <a:xfrm>
              <a:off x="3685728" y="3429000"/>
              <a:ext cx="457200" cy="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37" name="Line 409"/>
            <p:cNvSpPr>
              <a:spLocks noChangeShapeType="1"/>
            </p:cNvSpPr>
            <p:nvPr/>
          </p:nvSpPr>
          <p:spPr bwMode="auto">
            <a:xfrm>
              <a:off x="3685728" y="4114800"/>
              <a:ext cx="457200" cy="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38" name="Line 410"/>
            <p:cNvSpPr>
              <a:spLocks noChangeShapeType="1"/>
            </p:cNvSpPr>
            <p:nvPr/>
          </p:nvSpPr>
          <p:spPr bwMode="auto">
            <a:xfrm>
              <a:off x="3685728" y="3581400"/>
              <a:ext cx="457200" cy="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39" name="Line 411"/>
            <p:cNvSpPr>
              <a:spLocks noChangeShapeType="1"/>
            </p:cNvSpPr>
            <p:nvPr/>
          </p:nvSpPr>
          <p:spPr bwMode="auto">
            <a:xfrm>
              <a:off x="3685728" y="3733800"/>
              <a:ext cx="457200" cy="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40" name="Line 412"/>
            <p:cNvSpPr>
              <a:spLocks noChangeShapeType="1"/>
            </p:cNvSpPr>
            <p:nvPr/>
          </p:nvSpPr>
          <p:spPr bwMode="auto">
            <a:xfrm>
              <a:off x="3152328" y="2895600"/>
              <a:ext cx="0" cy="152400"/>
            </a:xfrm>
            <a:prstGeom prst="line">
              <a:avLst/>
            </a:prstGeom>
            <a:no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41" name="Line 413"/>
            <p:cNvSpPr>
              <a:spLocks noChangeShapeType="1"/>
            </p:cNvSpPr>
            <p:nvPr/>
          </p:nvSpPr>
          <p:spPr bwMode="auto">
            <a:xfrm>
              <a:off x="3152328" y="3048000"/>
              <a:ext cx="2895600" cy="0"/>
            </a:xfrm>
            <a:prstGeom prst="line">
              <a:avLst/>
            </a:prstGeom>
            <a:no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42" name="Line 414"/>
            <p:cNvSpPr>
              <a:spLocks noChangeShapeType="1"/>
            </p:cNvSpPr>
            <p:nvPr/>
          </p:nvSpPr>
          <p:spPr bwMode="auto">
            <a:xfrm>
              <a:off x="4447728" y="3048000"/>
              <a:ext cx="0" cy="30480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43" name="Line 415"/>
            <p:cNvSpPr>
              <a:spLocks noChangeShapeType="1"/>
            </p:cNvSpPr>
            <p:nvPr/>
          </p:nvSpPr>
          <p:spPr bwMode="auto">
            <a:xfrm>
              <a:off x="4981128" y="3048000"/>
              <a:ext cx="0" cy="30480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44" name="Line 416"/>
            <p:cNvSpPr>
              <a:spLocks noChangeShapeType="1"/>
            </p:cNvSpPr>
            <p:nvPr/>
          </p:nvSpPr>
          <p:spPr bwMode="auto">
            <a:xfrm>
              <a:off x="5514528" y="3048000"/>
              <a:ext cx="0" cy="30480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45" name="Line 417"/>
            <p:cNvSpPr>
              <a:spLocks noChangeShapeType="1"/>
            </p:cNvSpPr>
            <p:nvPr/>
          </p:nvSpPr>
          <p:spPr bwMode="auto">
            <a:xfrm>
              <a:off x="6047928" y="3048000"/>
              <a:ext cx="0" cy="30480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46" name="Line 418"/>
            <p:cNvSpPr>
              <a:spLocks noChangeShapeType="1"/>
            </p:cNvSpPr>
            <p:nvPr/>
          </p:nvSpPr>
          <p:spPr bwMode="auto">
            <a:xfrm>
              <a:off x="2618928" y="2209800"/>
              <a:ext cx="0" cy="265430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47" name="Line 419"/>
            <p:cNvSpPr>
              <a:spLocks noChangeShapeType="1"/>
            </p:cNvSpPr>
            <p:nvPr/>
          </p:nvSpPr>
          <p:spPr bwMode="auto">
            <a:xfrm>
              <a:off x="3380928" y="1447800"/>
              <a:ext cx="0" cy="45720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48" name="Text Box 420"/>
            <p:cNvSpPr txBox="1">
              <a:spLocks noChangeArrowheads="1"/>
            </p:cNvSpPr>
            <p:nvPr/>
          </p:nvSpPr>
          <p:spPr bwMode="auto">
            <a:xfrm>
              <a:off x="3611116" y="4235450"/>
              <a:ext cx="3078162" cy="315471"/>
            </a:xfrm>
            <a:prstGeom prst="rect">
              <a:avLst/>
            </a:prstGeom>
            <a:noFill/>
            <a:ln w="9525">
              <a:noFill/>
              <a:miter lim="800000"/>
            </a:ln>
            <a:effectLst/>
          </p:spPr>
          <p:txBody>
            <a:bodyPr lIns="90487" tIns="44450" rIns="90487" bIns="44450">
              <a:spAutoFit/>
            </a:bodyPr>
            <a:lstStyle/>
            <a:p>
              <a:pPr algn="ctr">
                <a:lnSpc>
                  <a:spcPct val="90000"/>
                </a:lnSpc>
                <a:spcBef>
                  <a:spcPct val="30000"/>
                </a:spcBef>
                <a:buNone/>
              </a:pPr>
              <a:r>
                <a:rPr lang="en-US" sz="1600" dirty="0">
                  <a:solidFill>
                    <a:srgbClr val="000000"/>
                  </a:solidFill>
                  <a:latin typeface="Calibri" panose="020F0502020204030204"/>
                </a:rPr>
                <a:t>L1 TLB (16 sets, 4 entries/set)</a:t>
              </a:r>
              <a:endParaRPr lang="en-US" sz="1600" dirty="0">
                <a:solidFill>
                  <a:srgbClr val="000000"/>
                </a:solidFill>
                <a:latin typeface="Calibri" panose="020F0502020204030204"/>
              </a:endParaRPr>
            </a:p>
          </p:txBody>
        </p:sp>
        <p:sp>
          <p:nvSpPr>
            <p:cNvPr id="49" name="Rectangle 421"/>
            <p:cNvSpPr>
              <a:spLocks noChangeArrowheads="1"/>
            </p:cNvSpPr>
            <p:nvPr/>
          </p:nvSpPr>
          <p:spPr bwMode="auto">
            <a:xfrm>
              <a:off x="2466528" y="4864100"/>
              <a:ext cx="533400" cy="304800"/>
            </a:xfrm>
            <a:prstGeom prst="rect">
              <a:avLst/>
            </a:prstGeom>
            <a:solidFill>
              <a:srgbClr val="FFFFFF"/>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400" dirty="0">
                  <a:solidFill>
                    <a:srgbClr val="000000"/>
                  </a:solidFill>
                  <a:latin typeface="Calibri" panose="020F0502020204030204"/>
                </a:rPr>
                <a:t>VPN1</a:t>
              </a:r>
              <a:endParaRPr lang="en-US" sz="1400" dirty="0">
                <a:solidFill>
                  <a:srgbClr val="000000"/>
                </a:solidFill>
                <a:latin typeface="Calibri" panose="020F0502020204030204"/>
              </a:endParaRPr>
            </a:p>
          </p:txBody>
        </p:sp>
        <p:sp>
          <p:nvSpPr>
            <p:cNvPr id="50" name="Rectangle 422"/>
            <p:cNvSpPr>
              <a:spLocks noChangeArrowheads="1"/>
            </p:cNvSpPr>
            <p:nvPr/>
          </p:nvSpPr>
          <p:spPr bwMode="auto">
            <a:xfrm>
              <a:off x="2999928" y="4864100"/>
              <a:ext cx="533400" cy="304800"/>
            </a:xfrm>
            <a:prstGeom prst="rect">
              <a:avLst/>
            </a:prstGeom>
            <a:solidFill>
              <a:srgbClr val="FFFFFF"/>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400">
                  <a:solidFill>
                    <a:srgbClr val="000000"/>
                  </a:solidFill>
                  <a:latin typeface="Calibri" panose="020F0502020204030204"/>
                </a:rPr>
                <a:t>VPN2</a:t>
              </a:r>
              <a:endParaRPr lang="en-US" sz="1400">
                <a:solidFill>
                  <a:srgbClr val="000000"/>
                </a:solidFill>
                <a:latin typeface="Calibri" panose="020F0502020204030204"/>
              </a:endParaRPr>
            </a:p>
          </p:txBody>
        </p:sp>
        <p:sp>
          <p:nvSpPr>
            <p:cNvPr id="51" name="Text Box 423"/>
            <p:cNvSpPr txBox="1">
              <a:spLocks noChangeArrowheads="1"/>
            </p:cNvSpPr>
            <p:nvPr/>
          </p:nvSpPr>
          <p:spPr bwMode="auto">
            <a:xfrm>
              <a:off x="3079303" y="4648200"/>
              <a:ext cx="260737" cy="259045"/>
            </a:xfrm>
            <a:prstGeom prst="rect">
              <a:avLst/>
            </a:prstGeom>
            <a:noFill/>
            <a:ln w="9525">
              <a:noFill/>
              <a:miter lim="800000"/>
            </a:ln>
            <a:effectLst/>
          </p:spPr>
          <p:txBody>
            <a:bodyPr wrap="none" lIns="90487" tIns="44450" rIns="90487" bIns="44450">
              <a:spAutoFit/>
            </a:bodyPr>
            <a:lstStyle/>
            <a:p>
              <a:pPr>
                <a:lnSpc>
                  <a:spcPct val="90000"/>
                </a:lnSpc>
                <a:spcBef>
                  <a:spcPct val="30000"/>
                </a:spcBef>
                <a:buNone/>
              </a:pPr>
              <a:r>
                <a:rPr lang="en-US" sz="1200">
                  <a:solidFill>
                    <a:srgbClr val="000000"/>
                  </a:solidFill>
                  <a:latin typeface="Calibri" panose="020F0502020204030204"/>
                </a:rPr>
                <a:t>9</a:t>
              </a:r>
              <a:endParaRPr lang="en-US" sz="1200">
                <a:solidFill>
                  <a:srgbClr val="000000"/>
                </a:solidFill>
                <a:latin typeface="Calibri" panose="020F0502020204030204"/>
              </a:endParaRPr>
            </a:p>
          </p:txBody>
        </p:sp>
        <p:sp>
          <p:nvSpPr>
            <p:cNvPr id="52" name="Text Box 424"/>
            <p:cNvSpPr txBox="1">
              <a:spLocks noChangeArrowheads="1"/>
            </p:cNvSpPr>
            <p:nvPr/>
          </p:nvSpPr>
          <p:spPr bwMode="auto">
            <a:xfrm>
              <a:off x="2618928" y="4648200"/>
              <a:ext cx="260737" cy="259045"/>
            </a:xfrm>
            <a:prstGeom prst="rect">
              <a:avLst/>
            </a:prstGeom>
            <a:noFill/>
            <a:ln w="9525">
              <a:noFill/>
              <a:miter lim="800000"/>
            </a:ln>
            <a:effectLst/>
          </p:spPr>
          <p:txBody>
            <a:bodyPr wrap="none" lIns="90487" tIns="44450" rIns="90487" bIns="44450">
              <a:spAutoFit/>
            </a:bodyPr>
            <a:lstStyle/>
            <a:p>
              <a:pPr>
                <a:lnSpc>
                  <a:spcPct val="90000"/>
                </a:lnSpc>
                <a:spcBef>
                  <a:spcPct val="30000"/>
                </a:spcBef>
                <a:buNone/>
              </a:pPr>
              <a:r>
                <a:rPr lang="en-US" sz="1200">
                  <a:solidFill>
                    <a:srgbClr val="000000"/>
                  </a:solidFill>
                  <a:latin typeface="Calibri" panose="020F0502020204030204"/>
                </a:rPr>
                <a:t>9</a:t>
              </a:r>
              <a:endParaRPr lang="en-US" sz="1200">
                <a:solidFill>
                  <a:srgbClr val="000000"/>
                </a:solidFill>
                <a:latin typeface="Calibri" panose="020F0502020204030204"/>
              </a:endParaRPr>
            </a:p>
          </p:txBody>
        </p:sp>
        <p:sp>
          <p:nvSpPr>
            <p:cNvPr id="53" name="Rectangle 425"/>
            <p:cNvSpPr>
              <a:spLocks noChangeArrowheads="1"/>
            </p:cNvSpPr>
            <p:nvPr/>
          </p:nvSpPr>
          <p:spPr bwMode="auto">
            <a:xfrm>
              <a:off x="2690366" y="5549900"/>
              <a:ext cx="315912" cy="914400"/>
            </a:xfrm>
            <a:prstGeom prst="rect">
              <a:avLst/>
            </a:prstGeom>
            <a:solidFill>
              <a:srgbClr val="DEDFF5"/>
            </a:solidFill>
            <a:ln w="9525">
              <a:solidFill>
                <a:srgbClr val="000000"/>
              </a:solidFill>
              <a:miter lim="800000"/>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54" name="Rectangle 426"/>
            <p:cNvSpPr>
              <a:spLocks noChangeArrowheads="1"/>
            </p:cNvSpPr>
            <p:nvPr/>
          </p:nvSpPr>
          <p:spPr bwMode="auto">
            <a:xfrm>
              <a:off x="2690366" y="5829300"/>
              <a:ext cx="315912" cy="254000"/>
            </a:xfrm>
            <a:prstGeom prst="rect">
              <a:avLst/>
            </a:prstGeom>
            <a:solidFill>
              <a:srgbClr val="FFFFFF"/>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400" dirty="0">
                  <a:solidFill>
                    <a:srgbClr val="000000"/>
                  </a:solidFill>
                  <a:latin typeface="Calibri" panose="020F0502020204030204"/>
                </a:rPr>
                <a:t>PTE</a:t>
              </a:r>
              <a:endParaRPr lang="en-US" sz="1400" dirty="0">
                <a:solidFill>
                  <a:srgbClr val="000000"/>
                </a:solidFill>
                <a:latin typeface="Calibri" panose="020F0502020204030204"/>
              </a:endParaRPr>
            </a:p>
          </p:txBody>
        </p:sp>
        <p:sp>
          <p:nvSpPr>
            <p:cNvPr id="55" name="Text Box 431"/>
            <p:cNvSpPr txBox="1">
              <a:spLocks noChangeArrowheads="1"/>
            </p:cNvSpPr>
            <p:nvPr/>
          </p:nvSpPr>
          <p:spPr bwMode="auto">
            <a:xfrm>
              <a:off x="1898203" y="5421313"/>
              <a:ext cx="536575" cy="315471"/>
            </a:xfrm>
            <a:prstGeom prst="rect">
              <a:avLst/>
            </a:prstGeom>
            <a:noFill/>
            <a:ln w="9525">
              <a:noFill/>
              <a:miter lim="800000"/>
            </a:ln>
            <a:effectLst/>
          </p:spPr>
          <p:txBody>
            <a:bodyPr lIns="90487" tIns="44450" rIns="90487" bIns="44450">
              <a:spAutoFit/>
            </a:bodyPr>
            <a:lstStyle/>
            <a:p>
              <a:pPr>
                <a:lnSpc>
                  <a:spcPct val="90000"/>
                </a:lnSpc>
                <a:spcBef>
                  <a:spcPct val="30000"/>
                </a:spcBef>
                <a:buNone/>
              </a:pPr>
              <a:r>
                <a:rPr lang="en-US" sz="1600" dirty="0">
                  <a:solidFill>
                    <a:srgbClr val="000000"/>
                  </a:solidFill>
                  <a:latin typeface="Calibri" panose="020F0502020204030204"/>
                </a:rPr>
                <a:t>CR3</a:t>
              </a:r>
              <a:endParaRPr lang="en-US" sz="1600" dirty="0">
                <a:solidFill>
                  <a:srgbClr val="000000"/>
                </a:solidFill>
                <a:latin typeface="Calibri" panose="020F0502020204030204"/>
              </a:endParaRPr>
            </a:p>
          </p:txBody>
        </p:sp>
        <p:sp>
          <p:nvSpPr>
            <p:cNvPr id="56" name="Rectangle 436"/>
            <p:cNvSpPr>
              <a:spLocks noChangeArrowheads="1"/>
            </p:cNvSpPr>
            <p:nvPr/>
          </p:nvSpPr>
          <p:spPr bwMode="auto">
            <a:xfrm>
              <a:off x="6200328" y="4964113"/>
              <a:ext cx="1066800" cy="304800"/>
            </a:xfrm>
            <a:prstGeom prst="rect">
              <a:avLst/>
            </a:prstGeom>
            <a:solidFill>
              <a:srgbClr val="FFFFFF"/>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600">
                  <a:solidFill>
                    <a:srgbClr val="000000"/>
                  </a:solidFill>
                  <a:latin typeface="Calibri" panose="020F0502020204030204"/>
                </a:rPr>
                <a:t>PPN</a:t>
              </a:r>
              <a:endParaRPr lang="en-US" sz="1600">
                <a:solidFill>
                  <a:srgbClr val="000000"/>
                </a:solidFill>
                <a:latin typeface="Calibri" panose="020F0502020204030204"/>
              </a:endParaRPr>
            </a:p>
          </p:txBody>
        </p:sp>
        <p:sp>
          <p:nvSpPr>
            <p:cNvPr id="57" name="Rectangle 437"/>
            <p:cNvSpPr>
              <a:spLocks noChangeArrowheads="1"/>
            </p:cNvSpPr>
            <p:nvPr/>
          </p:nvSpPr>
          <p:spPr bwMode="auto">
            <a:xfrm>
              <a:off x="7267128" y="4964113"/>
              <a:ext cx="533400" cy="304800"/>
            </a:xfrm>
            <a:prstGeom prst="rect">
              <a:avLst/>
            </a:prstGeom>
            <a:solidFill>
              <a:srgbClr val="FFFFFF"/>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600">
                  <a:solidFill>
                    <a:srgbClr val="000000"/>
                  </a:solidFill>
                  <a:latin typeface="Calibri" panose="020F0502020204030204"/>
                </a:rPr>
                <a:t>PPO</a:t>
              </a:r>
              <a:endParaRPr lang="en-US" sz="1600">
                <a:solidFill>
                  <a:srgbClr val="000000"/>
                </a:solidFill>
                <a:latin typeface="Calibri" panose="020F0502020204030204"/>
              </a:endParaRPr>
            </a:p>
          </p:txBody>
        </p:sp>
        <p:sp>
          <p:nvSpPr>
            <p:cNvPr id="58" name="Text Box 438"/>
            <p:cNvSpPr txBox="1">
              <a:spLocks noChangeArrowheads="1"/>
            </p:cNvSpPr>
            <p:nvPr/>
          </p:nvSpPr>
          <p:spPr bwMode="auto">
            <a:xfrm>
              <a:off x="6508303" y="4724400"/>
              <a:ext cx="338734" cy="259045"/>
            </a:xfrm>
            <a:prstGeom prst="rect">
              <a:avLst/>
            </a:prstGeom>
            <a:noFill/>
            <a:ln w="9525">
              <a:noFill/>
              <a:miter lim="800000"/>
            </a:ln>
            <a:effectLst/>
          </p:spPr>
          <p:txBody>
            <a:bodyPr wrap="none" lIns="90487" tIns="44450" rIns="90487" bIns="44450">
              <a:spAutoFit/>
            </a:bodyPr>
            <a:lstStyle/>
            <a:p>
              <a:pPr>
                <a:lnSpc>
                  <a:spcPct val="90000"/>
                </a:lnSpc>
                <a:spcBef>
                  <a:spcPct val="30000"/>
                </a:spcBef>
                <a:buNone/>
              </a:pPr>
              <a:r>
                <a:rPr lang="en-US" sz="1200" dirty="0">
                  <a:solidFill>
                    <a:srgbClr val="000000"/>
                  </a:solidFill>
                  <a:latin typeface="Calibri" panose="020F0502020204030204"/>
                </a:rPr>
                <a:t>40</a:t>
              </a:r>
              <a:endParaRPr lang="en-US" sz="1200" dirty="0">
                <a:solidFill>
                  <a:srgbClr val="000000"/>
                </a:solidFill>
                <a:latin typeface="Calibri" panose="020F0502020204030204"/>
              </a:endParaRPr>
            </a:p>
          </p:txBody>
        </p:sp>
        <p:sp>
          <p:nvSpPr>
            <p:cNvPr id="59" name="Text Box 439"/>
            <p:cNvSpPr txBox="1">
              <a:spLocks noChangeArrowheads="1"/>
            </p:cNvSpPr>
            <p:nvPr/>
          </p:nvSpPr>
          <p:spPr bwMode="auto">
            <a:xfrm>
              <a:off x="7384603" y="4724400"/>
              <a:ext cx="338734" cy="259045"/>
            </a:xfrm>
            <a:prstGeom prst="rect">
              <a:avLst/>
            </a:prstGeom>
            <a:noFill/>
            <a:ln w="9525">
              <a:noFill/>
              <a:miter lim="800000"/>
            </a:ln>
            <a:effectLst/>
          </p:spPr>
          <p:txBody>
            <a:bodyPr wrap="none" lIns="90487" tIns="44450" rIns="90487" bIns="44450">
              <a:spAutoFit/>
            </a:bodyPr>
            <a:lstStyle/>
            <a:p>
              <a:pPr>
                <a:lnSpc>
                  <a:spcPct val="90000"/>
                </a:lnSpc>
                <a:spcBef>
                  <a:spcPct val="30000"/>
                </a:spcBef>
                <a:buNone/>
              </a:pPr>
              <a:r>
                <a:rPr lang="en-US" sz="1200">
                  <a:solidFill>
                    <a:srgbClr val="000000"/>
                  </a:solidFill>
                  <a:latin typeface="Calibri" panose="020F0502020204030204"/>
                </a:rPr>
                <a:t>12</a:t>
              </a:r>
              <a:endParaRPr lang="en-US" sz="1200">
                <a:solidFill>
                  <a:srgbClr val="000000"/>
                </a:solidFill>
                <a:latin typeface="Calibri" panose="020F0502020204030204"/>
              </a:endParaRPr>
            </a:p>
          </p:txBody>
        </p:sp>
        <p:sp>
          <p:nvSpPr>
            <p:cNvPr id="60" name="Line 440"/>
            <p:cNvSpPr>
              <a:spLocks noChangeShapeType="1"/>
            </p:cNvSpPr>
            <p:nvPr/>
          </p:nvSpPr>
          <p:spPr bwMode="auto">
            <a:xfrm>
              <a:off x="6276528" y="3686175"/>
              <a:ext cx="609600" cy="0"/>
            </a:xfrm>
            <a:prstGeom prst="line">
              <a:avLst/>
            </a:prstGeom>
            <a:no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61" name="Line 441"/>
            <p:cNvSpPr>
              <a:spLocks noChangeShapeType="1"/>
            </p:cNvSpPr>
            <p:nvPr/>
          </p:nvSpPr>
          <p:spPr bwMode="auto">
            <a:xfrm>
              <a:off x="6886128" y="3683000"/>
              <a:ext cx="0" cy="127000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62" name="Line 442"/>
            <p:cNvSpPr>
              <a:spLocks noChangeShapeType="1"/>
            </p:cNvSpPr>
            <p:nvPr/>
          </p:nvSpPr>
          <p:spPr bwMode="auto">
            <a:xfrm>
              <a:off x="4933503" y="6007100"/>
              <a:ext cx="1952625" cy="0"/>
            </a:xfrm>
            <a:prstGeom prst="line">
              <a:avLst/>
            </a:prstGeom>
            <a:no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63" name="Line 443"/>
            <p:cNvSpPr>
              <a:spLocks noChangeShapeType="1"/>
            </p:cNvSpPr>
            <p:nvPr/>
          </p:nvSpPr>
          <p:spPr bwMode="auto">
            <a:xfrm flipH="1" flipV="1">
              <a:off x="6876603" y="5273675"/>
              <a:ext cx="9525" cy="733425"/>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64" name="Text Box 448"/>
            <p:cNvSpPr txBox="1">
              <a:spLocks noChangeArrowheads="1"/>
            </p:cNvSpPr>
            <p:nvPr/>
          </p:nvSpPr>
          <p:spPr bwMode="auto">
            <a:xfrm>
              <a:off x="3142803" y="6400800"/>
              <a:ext cx="1150053" cy="315471"/>
            </a:xfrm>
            <a:prstGeom prst="rect">
              <a:avLst/>
            </a:prstGeom>
            <a:noFill/>
            <a:ln w="9525">
              <a:noFill/>
              <a:miter lim="800000"/>
            </a:ln>
            <a:effectLst/>
          </p:spPr>
          <p:txBody>
            <a:bodyPr wrap="none" lIns="90487" tIns="44450" rIns="90487" bIns="44450">
              <a:spAutoFit/>
            </a:bodyPr>
            <a:lstStyle/>
            <a:p>
              <a:pPr>
                <a:lnSpc>
                  <a:spcPct val="90000"/>
                </a:lnSpc>
                <a:spcBef>
                  <a:spcPct val="30000"/>
                </a:spcBef>
                <a:buNone/>
              </a:pPr>
              <a:r>
                <a:rPr lang="en-US" sz="1600" dirty="0">
                  <a:solidFill>
                    <a:srgbClr val="000000"/>
                  </a:solidFill>
                  <a:latin typeface="Calibri" panose="020F0502020204030204"/>
                </a:rPr>
                <a:t>Page tables</a:t>
              </a:r>
              <a:endParaRPr lang="en-US" sz="1600" dirty="0">
                <a:solidFill>
                  <a:srgbClr val="000000"/>
                </a:solidFill>
                <a:latin typeface="Calibri" panose="020F0502020204030204"/>
              </a:endParaRPr>
            </a:p>
          </p:txBody>
        </p:sp>
        <p:sp>
          <p:nvSpPr>
            <p:cNvPr id="65" name="Text Box 449"/>
            <p:cNvSpPr txBox="1">
              <a:spLocks noChangeArrowheads="1"/>
            </p:cNvSpPr>
            <p:nvPr/>
          </p:nvSpPr>
          <p:spPr bwMode="auto">
            <a:xfrm>
              <a:off x="2584003" y="3536950"/>
              <a:ext cx="557844" cy="606833"/>
            </a:xfrm>
            <a:prstGeom prst="rect">
              <a:avLst/>
            </a:prstGeom>
            <a:noFill/>
            <a:ln w="9525">
              <a:noFill/>
              <a:miter lim="800000"/>
            </a:ln>
            <a:effectLst/>
          </p:spPr>
          <p:txBody>
            <a:bodyPr wrap="none" lIns="90487" tIns="44450" rIns="90487" bIns="44450">
              <a:spAutoFit/>
            </a:bodyPr>
            <a:lstStyle/>
            <a:p>
              <a:pPr>
                <a:lnSpc>
                  <a:spcPct val="90000"/>
                </a:lnSpc>
                <a:spcBef>
                  <a:spcPct val="30000"/>
                </a:spcBef>
                <a:buNone/>
              </a:pPr>
              <a:r>
                <a:rPr lang="en-US" sz="1600" i="1" dirty="0">
                  <a:solidFill>
                    <a:srgbClr val="000000"/>
                  </a:solidFill>
                  <a:latin typeface="Calibri" panose="020F0502020204030204"/>
                </a:rPr>
                <a:t>TLB</a:t>
              </a:r>
              <a:endParaRPr lang="en-US" sz="1600" i="1" dirty="0">
                <a:solidFill>
                  <a:srgbClr val="000000"/>
                </a:solidFill>
                <a:latin typeface="Calibri" panose="020F0502020204030204"/>
              </a:endParaRPr>
            </a:p>
            <a:p>
              <a:pPr>
                <a:lnSpc>
                  <a:spcPct val="90000"/>
                </a:lnSpc>
                <a:spcBef>
                  <a:spcPct val="30000"/>
                </a:spcBef>
                <a:buNone/>
              </a:pPr>
              <a:r>
                <a:rPr lang="en-US" sz="1600" i="1" dirty="0">
                  <a:solidFill>
                    <a:srgbClr val="FF0000"/>
                  </a:solidFill>
                  <a:latin typeface="Calibri" panose="020F0502020204030204"/>
                </a:rPr>
                <a:t>miss</a:t>
              </a:r>
              <a:endParaRPr lang="en-US" sz="1600" i="1" dirty="0">
                <a:solidFill>
                  <a:srgbClr val="FF0000"/>
                </a:solidFill>
                <a:latin typeface="Calibri" panose="020F0502020204030204"/>
              </a:endParaRPr>
            </a:p>
          </p:txBody>
        </p:sp>
        <p:sp>
          <p:nvSpPr>
            <p:cNvPr id="66" name="Text Box 450"/>
            <p:cNvSpPr txBox="1">
              <a:spLocks noChangeArrowheads="1"/>
            </p:cNvSpPr>
            <p:nvPr/>
          </p:nvSpPr>
          <p:spPr bwMode="auto">
            <a:xfrm>
              <a:off x="6431980" y="3098800"/>
              <a:ext cx="511357" cy="606833"/>
            </a:xfrm>
            <a:prstGeom prst="rect">
              <a:avLst/>
            </a:prstGeom>
            <a:noFill/>
            <a:ln w="9525">
              <a:noFill/>
              <a:miter lim="800000"/>
            </a:ln>
            <a:effectLst/>
          </p:spPr>
          <p:txBody>
            <a:bodyPr wrap="none" lIns="90487" tIns="44450" rIns="90487" bIns="44450">
              <a:spAutoFit/>
            </a:bodyPr>
            <a:lstStyle/>
            <a:p>
              <a:pPr algn="ctr">
                <a:lnSpc>
                  <a:spcPct val="90000"/>
                </a:lnSpc>
                <a:spcBef>
                  <a:spcPct val="30000"/>
                </a:spcBef>
                <a:buNone/>
              </a:pPr>
              <a:r>
                <a:rPr lang="en-US" sz="1600" i="1" dirty="0">
                  <a:solidFill>
                    <a:srgbClr val="000000"/>
                  </a:solidFill>
                  <a:latin typeface="Calibri" panose="020F0502020204030204"/>
                </a:rPr>
                <a:t>TLB</a:t>
              </a:r>
              <a:endParaRPr lang="en-US" sz="1600" i="1" dirty="0">
                <a:solidFill>
                  <a:srgbClr val="000000"/>
                </a:solidFill>
                <a:latin typeface="Calibri" panose="020F0502020204030204"/>
              </a:endParaRPr>
            </a:p>
            <a:p>
              <a:pPr>
                <a:lnSpc>
                  <a:spcPct val="90000"/>
                </a:lnSpc>
                <a:spcBef>
                  <a:spcPct val="30000"/>
                </a:spcBef>
                <a:buNone/>
              </a:pPr>
              <a:r>
                <a:rPr lang="en-US" sz="1600" i="1" dirty="0">
                  <a:solidFill>
                    <a:srgbClr val="FF0000"/>
                  </a:solidFill>
                  <a:latin typeface="Calibri" panose="020F0502020204030204"/>
                </a:rPr>
                <a:t>hit</a:t>
              </a:r>
              <a:endParaRPr lang="en-US" sz="1600" i="1" dirty="0">
                <a:solidFill>
                  <a:srgbClr val="FF0000"/>
                </a:solidFill>
                <a:latin typeface="Calibri" panose="020F0502020204030204"/>
              </a:endParaRPr>
            </a:p>
          </p:txBody>
        </p:sp>
        <p:sp>
          <p:nvSpPr>
            <p:cNvPr id="67" name="Line 451"/>
            <p:cNvSpPr>
              <a:spLocks noChangeShapeType="1"/>
            </p:cNvSpPr>
            <p:nvPr/>
          </p:nvSpPr>
          <p:spPr bwMode="auto">
            <a:xfrm>
              <a:off x="4066728" y="2133600"/>
              <a:ext cx="3276600" cy="0"/>
            </a:xfrm>
            <a:prstGeom prst="line">
              <a:avLst/>
            </a:prstGeom>
            <a:no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68" name="Line 452"/>
            <p:cNvSpPr>
              <a:spLocks noChangeShapeType="1"/>
            </p:cNvSpPr>
            <p:nvPr/>
          </p:nvSpPr>
          <p:spPr bwMode="auto">
            <a:xfrm>
              <a:off x="7343328" y="2133600"/>
              <a:ext cx="0" cy="281940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69" name="Text Box 453"/>
            <p:cNvSpPr txBox="1">
              <a:spLocks noChangeArrowheads="1"/>
            </p:cNvSpPr>
            <p:nvPr/>
          </p:nvSpPr>
          <p:spPr bwMode="auto">
            <a:xfrm>
              <a:off x="7801558" y="5207000"/>
              <a:ext cx="888960" cy="902298"/>
            </a:xfrm>
            <a:prstGeom prst="rect">
              <a:avLst/>
            </a:prstGeom>
            <a:noFill/>
            <a:ln w="9525">
              <a:noFill/>
              <a:miter lim="800000"/>
            </a:ln>
            <a:effectLst/>
          </p:spPr>
          <p:txBody>
            <a:bodyPr wrap="none" lIns="90487" tIns="44450" rIns="90487" bIns="44450">
              <a:spAutoFit/>
            </a:bodyPr>
            <a:lstStyle/>
            <a:p>
              <a:pPr algn="ctr">
                <a:lnSpc>
                  <a:spcPct val="90000"/>
                </a:lnSpc>
                <a:spcBef>
                  <a:spcPct val="30000"/>
                </a:spcBef>
                <a:buNone/>
              </a:pPr>
              <a:r>
                <a:rPr lang="en-US" sz="1600" dirty="0">
                  <a:solidFill>
                    <a:srgbClr val="000000"/>
                  </a:solidFill>
                  <a:latin typeface="Calibri" panose="020F0502020204030204"/>
                </a:rPr>
                <a:t>Physical</a:t>
              </a:r>
              <a:endParaRPr lang="en-US" sz="1600" dirty="0">
                <a:solidFill>
                  <a:srgbClr val="000000"/>
                </a:solidFill>
                <a:latin typeface="Calibri" panose="020F0502020204030204"/>
              </a:endParaRPr>
            </a:p>
            <a:p>
              <a:pPr algn="ctr">
                <a:lnSpc>
                  <a:spcPct val="90000"/>
                </a:lnSpc>
                <a:spcBef>
                  <a:spcPct val="30000"/>
                </a:spcBef>
                <a:buNone/>
              </a:pPr>
              <a:r>
                <a:rPr lang="en-US" sz="1600" dirty="0">
                  <a:solidFill>
                    <a:srgbClr val="000000"/>
                  </a:solidFill>
                  <a:latin typeface="Calibri" panose="020F0502020204030204"/>
                </a:rPr>
                <a:t>address </a:t>
              </a:r>
              <a:endParaRPr lang="en-US" sz="1600" dirty="0">
                <a:solidFill>
                  <a:srgbClr val="000000"/>
                </a:solidFill>
                <a:latin typeface="Calibri" panose="020F0502020204030204"/>
              </a:endParaRPr>
            </a:p>
            <a:p>
              <a:pPr algn="ctr">
                <a:lnSpc>
                  <a:spcPct val="90000"/>
                </a:lnSpc>
                <a:spcBef>
                  <a:spcPct val="30000"/>
                </a:spcBef>
                <a:buNone/>
              </a:pPr>
              <a:r>
                <a:rPr lang="en-US" sz="1600" dirty="0">
                  <a:solidFill>
                    <a:srgbClr val="000000"/>
                  </a:solidFill>
                  <a:latin typeface="Calibri" panose="020F0502020204030204"/>
                </a:rPr>
                <a:t>(PA)</a:t>
              </a:r>
              <a:endParaRPr lang="en-US" sz="1600" dirty="0">
                <a:solidFill>
                  <a:srgbClr val="000000"/>
                </a:solidFill>
                <a:latin typeface="Calibri" panose="020F0502020204030204"/>
              </a:endParaRPr>
            </a:p>
          </p:txBody>
        </p:sp>
        <p:sp>
          <p:nvSpPr>
            <p:cNvPr id="70" name="Rectangle 454"/>
            <p:cNvSpPr>
              <a:spLocks noChangeArrowheads="1"/>
            </p:cNvSpPr>
            <p:nvPr/>
          </p:nvSpPr>
          <p:spPr bwMode="auto">
            <a:xfrm>
              <a:off x="7343328" y="1219200"/>
              <a:ext cx="1066800" cy="304800"/>
            </a:xfrm>
            <a:prstGeom prst="rect">
              <a:avLst/>
            </a:prstGeom>
            <a:solidFill>
              <a:srgbClr val="FFFFFF"/>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600">
                  <a:solidFill>
                    <a:srgbClr val="000000"/>
                  </a:solidFill>
                  <a:latin typeface="Calibri" panose="020F0502020204030204"/>
                </a:rPr>
                <a:t>Result</a:t>
              </a:r>
              <a:endParaRPr lang="en-US" sz="1600">
                <a:solidFill>
                  <a:srgbClr val="000000"/>
                </a:solidFill>
                <a:latin typeface="Calibri" panose="020F0502020204030204"/>
              </a:endParaRPr>
            </a:p>
          </p:txBody>
        </p:sp>
        <p:sp>
          <p:nvSpPr>
            <p:cNvPr id="71" name="Text Box 455"/>
            <p:cNvSpPr txBox="1">
              <a:spLocks noChangeArrowheads="1"/>
            </p:cNvSpPr>
            <p:nvPr/>
          </p:nvSpPr>
          <p:spPr bwMode="auto">
            <a:xfrm>
              <a:off x="7585753" y="990600"/>
              <a:ext cx="560850" cy="259045"/>
            </a:xfrm>
            <a:prstGeom prst="rect">
              <a:avLst/>
            </a:prstGeom>
            <a:noFill/>
            <a:ln w="9525">
              <a:noFill/>
              <a:miter lim="800000"/>
            </a:ln>
            <a:effectLst/>
          </p:spPr>
          <p:txBody>
            <a:bodyPr wrap="none" lIns="90487" tIns="44450" rIns="90487" bIns="44450">
              <a:spAutoFit/>
            </a:bodyPr>
            <a:lstStyle/>
            <a:p>
              <a:pPr>
                <a:lnSpc>
                  <a:spcPct val="90000"/>
                </a:lnSpc>
                <a:spcBef>
                  <a:spcPct val="30000"/>
                </a:spcBef>
                <a:buNone/>
              </a:pPr>
              <a:r>
                <a:rPr lang="en-US" sz="1200" dirty="0">
                  <a:solidFill>
                    <a:srgbClr val="000000"/>
                  </a:solidFill>
                  <a:latin typeface="Calibri" panose="020F0502020204030204"/>
                </a:rPr>
                <a:t>32/64</a:t>
              </a:r>
              <a:endParaRPr lang="en-US" sz="1200" dirty="0">
                <a:solidFill>
                  <a:srgbClr val="000000"/>
                </a:solidFill>
                <a:latin typeface="Calibri" panose="020F0502020204030204"/>
              </a:endParaRPr>
            </a:p>
          </p:txBody>
        </p:sp>
        <p:sp>
          <p:nvSpPr>
            <p:cNvPr id="72" name="Rectangle 456"/>
            <p:cNvSpPr>
              <a:spLocks noChangeArrowheads="1"/>
            </p:cNvSpPr>
            <p:nvPr/>
          </p:nvSpPr>
          <p:spPr bwMode="auto">
            <a:xfrm>
              <a:off x="7648128" y="3352800"/>
              <a:ext cx="533400" cy="152400"/>
            </a:xfrm>
            <a:prstGeom prst="rect">
              <a:avLst/>
            </a:prstGeom>
            <a:solidFill>
              <a:srgbClr val="F6F5BD"/>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73" name="Rectangle 457"/>
            <p:cNvSpPr>
              <a:spLocks noChangeArrowheads="1"/>
            </p:cNvSpPr>
            <p:nvPr/>
          </p:nvSpPr>
          <p:spPr bwMode="auto">
            <a:xfrm>
              <a:off x="8181528" y="3352800"/>
              <a:ext cx="533400" cy="152400"/>
            </a:xfrm>
            <a:prstGeom prst="rect">
              <a:avLst/>
            </a:prstGeom>
            <a:solidFill>
              <a:srgbClr val="F6F5BD"/>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74" name="Rectangle 458"/>
            <p:cNvSpPr>
              <a:spLocks noChangeArrowheads="1"/>
            </p:cNvSpPr>
            <p:nvPr/>
          </p:nvSpPr>
          <p:spPr bwMode="auto">
            <a:xfrm>
              <a:off x="8714928" y="3352800"/>
              <a:ext cx="533400" cy="152400"/>
            </a:xfrm>
            <a:prstGeom prst="rect">
              <a:avLst/>
            </a:prstGeom>
            <a:solidFill>
              <a:srgbClr val="F6F5BD"/>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75" name="Rectangle 459"/>
            <p:cNvSpPr>
              <a:spLocks noChangeArrowheads="1"/>
            </p:cNvSpPr>
            <p:nvPr/>
          </p:nvSpPr>
          <p:spPr bwMode="auto">
            <a:xfrm>
              <a:off x="9248328" y="3352800"/>
              <a:ext cx="533400" cy="152400"/>
            </a:xfrm>
            <a:prstGeom prst="rect">
              <a:avLst/>
            </a:prstGeom>
            <a:solidFill>
              <a:srgbClr val="F6F5BD"/>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76" name="Rectangle 460"/>
            <p:cNvSpPr>
              <a:spLocks noChangeArrowheads="1"/>
            </p:cNvSpPr>
            <p:nvPr/>
          </p:nvSpPr>
          <p:spPr bwMode="auto">
            <a:xfrm>
              <a:off x="7648128" y="3505200"/>
              <a:ext cx="533400" cy="152400"/>
            </a:xfrm>
            <a:prstGeom prst="rect">
              <a:avLst/>
            </a:prstGeom>
            <a:solidFill>
              <a:srgbClr val="F6F5BD"/>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77" name="Rectangle 461"/>
            <p:cNvSpPr>
              <a:spLocks noChangeArrowheads="1"/>
            </p:cNvSpPr>
            <p:nvPr/>
          </p:nvSpPr>
          <p:spPr bwMode="auto">
            <a:xfrm>
              <a:off x="8181528" y="3505200"/>
              <a:ext cx="533400" cy="152400"/>
            </a:xfrm>
            <a:prstGeom prst="rect">
              <a:avLst/>
            </a:prstGeom>
            <a:solidFill>
              <a:srgbClr val="F6F5BD"/>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78" name="Rectangle 462"/>
            <p:cNvSpPr>
              <a:spLocks noChangeArrowheads="1"/>
            </p:cNvSpPr>
            <p:nvPr/>
          </p:nvSpPr>
          <p:spPr bwMode="auto">
            <a:xfrm>
              <a:off x="8714928" y="3505200"/>
              <a:ext cx="533400" cy="152400"/>
            </a:xfrm>
            <a:prstGeom prst="rect">
              <a:avLst/>
            </a:prstGeom>
            <a:solidFill>
              <a:srgbClr val="F6F5BD"/>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79" name="Rectangle 463"/>
            <p:cNvSpPr>
              <a:spLocks noChangeArrowheads="1"/>
            </p:cNvSpPr>
            <p:nvPr/>
          </p:nvSpPr>
          <p:spPr bwMode="auto">
            <a:xfrm>
              <a:off x="9248328" y="3505200"/>
              <a:ext cx="533400" cy="152400"/>
            </a:xfrm>
            <a:prstGeom prst="rect">
              <a:avLst/>
            </a:prstGeom>
            <a:solidFill>
              <a:srgbClr val="F6F5BD"/>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80" name="Rectangle 464"/>
            <p:cNvSpPr>
              <a:spLocks noChangeArrowheads="1"/>
            </p:cNvSpPr>
            <p:nvPr/>
          </p:nvSpPr>
          <p:spPr bwMode="auto">
            <a:xfrm>
              <a:off x="7648128" y="3657600"/>
              <a:ext cx="533400" cy="152400"/>
            </a:xfrm>
            <a:prstGeom prst="rect">
              <a:avLst/>
            </a:prstGeom>
            <a:solidFill>
              <a:srgbClr val="F6F5BD"/>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81" name="Rectangle 465"/>
            <p:cNvSpPr>
              <a:spLocks noChangeArrowheads="1"/>
            </p:cNvSpPr>
            <p:nvPr/>
          </p:nvSpPr>
          <p:spPr bwMode="auto">
            <a:xfrm>
              <a:off x="8181528" y="3657600"/>
              <a:ext cx="533400" cy="152400"/>
            </a:xfrm>
            <a:prstGeom prst="rect">
              <a:avLst/>
            </a:prstGeom>
            <a:solidFill>
              <a:srgbClr val="F6F5BD"/>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82" name="Rectangle 466"/>
            <p:cNvSpPr>
              <a:spLocks noChangeArrowheads="1"/>
            </p:cNvSpPr>
            <p:nvPr/>
          </p:nvSpPr>
          <p:spPr bwMode="auto">
            <a:xfrm>
              <a:off x="8714928" y="3657600"/>
              <a:ext cx="533400" cy="152400"/>
            </a:xfrm>
            <a:prstGeom prst="rect">
              <a:avLst/>
            </a:prstGeom>
            <a:solidFill>
              <a:srgbClr val="F6F5BD"/>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83" name="Rectangle 467"/>
            <p:cNvSpPr>
              <a:spLocks noChangeArrowheads="1"/>
            </p:cNvSpPr>
            <p:nvPr/>
          </p:nvSpPr>
          <p:spPr bwMode="auto">
            <a:xfrm>
              <a:off x="9248328" y="3657600"/>
              <a:ext cx="533400" cy="152400"/>
            </a:xfrm>
            <a:prstGeom prst="rect">
              <a:avLst/>
            </a:prstGeom>
            <a:solidFill>
              <a:srgbClr val="F6F5BD"/>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84" name="Rectangle 468"/>
            <p:cNvSpPr>
              <a:spLocks noChangeArrowheads="1"/>
            </p:cNvSpPr>
            <p:nvPr/>
          </p:nvSpPr>
          <p:spPr bwMode="auto">
            <a:xfrm>
              <a:off x="7648128" y="4038600"/>
              <a:ext cx="533400" cy="152400"/>
            </a:xfrm>
            <a:prstGeom prst="rect">
              <a:avLst/>
            </a:prstGeom>
            <a:solidFill>
              <a:srgbClr val="F6F5BD"/>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85" name="Rectangle 469"/>
            <p:cNvSpPr>
              <a:spLocks noChangeArrowheads="1"/>
            </p:cNvSpPr>
            <p:nvPr/>
          </p:nvSpPr>
          <p:spPr bwMode="auto">
            <a:xfrm>
              <a:off x="8181528" y="4038600"/>
              <a:ext cx="533400" cy="152400"/>
            </a:xfrm>
            <a:prstGeom prst="rect">
              <a:avLst/>
            </a:prstGeom>
            <a:solidFill>
              <a:srgbClr val="F6F5BD"/>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86" name="Rectangle 470"/>
            <p:cNvSpPr>
              <a:spLocks noChangeArrowheads="1"/>
            </p:cNvSpPr>
            <p:nvPr/>
          </p:nvSpPr>
          <p:spPr bwMode="auto">
            <a:xfrm>
              <a:off x="8714928" y="4038600"/>
              <a:ext cx="533400" cy="152400"/>
            </a:xfrm>
            <a:prstGeom prst="rect">
              <a:avLst/>
            </a:prstGeom>
            <a:solidFill>
              <a:srgbClr val="F6F5BD"/>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87" name="Rectangle 471"/>
            <p:cNvSpPr>
              <a:spLocks noChangeArrowheads="1"/>
            </p:cNvSpPr>
            <p:nvPr/>
          </p:nvSpPr>
          <p:spPr bwMode="auto">
            <a:xfrm>
              <a:off x="9248328" y="4038600"/>
              <a:ext cx="533400" cy="152400"/>
            </a:xfrm>
            <a:prstGeom prst="rect">
              <a:avLst/>
            </a:prstGeom>
            <a:solidFill>
              <a:srgbClr val="F6F5BD"/>
            </a:solidFill>
            <a:ln w="9525">
              <a:solidFill>
                <a:srgbClr val="000000"/>
              </a:solidFill>
              <a:miter lim="800000"/>
            </a:ln>
            <a:effectLst/>
          </p:spPr>
          <p:txBody>
            <a:bodyPr wrap="none" lIns="90487" tIns="44450" rIns="90487" bIns="44450" anchor="ctr"/>
            <a:lstStyle/>
            <a:p>
              <a:pPr>
                <a:lnSpc>
                  <a:spcPct val="90000"/>
                </a:lnSpc>
                <a:spcBef>
                  <a:spcPct val="30000"/>
                </a:spcBef>
                <a:buNone/>
              </a:pPr>
              <a:endParaRPr lang="en-US" sz="1600">
                <a:solidFill>
                  <a:srgbClr val="000000"/>
                </a:solidFill>
                <a:latin typeface="Calibri" panose="020F0502020204030204"/>
              </a:endParaRPr>
            </a:p>
          </p:txBody>
        </p:sp>
        <p:sp>
          <p:nvSpPr>
            <p:cNvPr id="88" name="Text Box 472"/>
            <p:cNvSpPr txBox="1">
              <a:spLocks noChangeArrowheads="1"/>
            </p:cNvSpPr>
            <p:nvPr/>
          </p:nvSpPr>
          <p:spPr bwMode="auto">
            <a:xfrm>
              <a:off x="8621738" y="3787775"/>
              <a:ext cx="404340" cy="253274"/>
            </a:xfrm>
            <a:prstGeom prst="rect">
              <a:avLst/>
            </a:prstGeom>
            <a:noFill/>
            <a:ln w="9525">
              <a:noFill/>
              <a:miter lim="800000"/>
            </a:ln>
            <a:effectLst/>
          </p:spPr>
          <p:txBody>
            <a:bodyPr vert="eaVert" wrap="none" lIns="90487" tIns="44450" rIns="90487" bIns="44450">
              <a:spAutoFit/>
            </a:bodyPr>
            <a:lstStyle/>
            <a:p>
              <a:pPr>
                <a:lnSpc>
                  <a:spcPct val="90000"/>
                </a:lnSpc>
                <a:spcBef>
                  <a:spcPct val="30000"/>
                </a:spcBef>
                <a:buNone/>
              </a:pPr>
              <a:r>
                <a:rPr lang="en-US" sz="1600">
                  <a:solidFill>
                    <a:srgbClr val="000000"/>
                  </a:solidFill>
                  <a:latin typeface="Calibri" panose="020F0502020204030204"/>
                </a:rPr>
                <a:t>...</a:t>
              </a:r>
              <a:endParaRPr lang="en-US" sz="1600">
                <a:solidFill>
                  <a:srgbClr val="000000"/>
                </a:solidFill>
                <a:latin typeface="Calibri" panose="020F0502020204030204"/>
              </a:endParaRPr>
            </a:p>
          </p:txBody>
        </p:sp>
        <p:sp>
          <p:nvSpPr>
            <p:cNvPr id="89" name="Line 473"/>
            <p:cNvSpPr>
              <a:spLocks noChangeShapeType="1"/>
            </p:cNvSpPr>
            <p:nvPr/>
          </p:nvSpPr>
          <p:spPr bwMode="auto">
            <a:xfrm>
              <a:off x="8029128" y="5105400"/>
              <a:ext cx="457200" cy="0"/>
            </a:xfrm>
            <a:prstGeom prst="line">
              <a:avLst/>
            </a:prstGeom>
            <a:noFill/>
            <a:ln w="57150">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90" name="Line 474"/>
            <p:cNvSpPr>
              <a:spLocks noChangeShapeType="1"/>
            </p:cNvSpPr>
            <p:nvPr/>
          </p:nvSpPr>
          <p:spPr bwMode="auto">
            <a:xfrm flipV="1">
              <a:off x="9019728" y="4572000"/>
              <a:ext cx="0" cy="381000"/>
            </a:xfrm>
            <a:prstGeom prst="line">
              <a:avLst/>
            </a:prstGeom>
            <a:no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91" name="Line 475"/>
            <p:cNvSpPr>
              <a:spLocks noChangeShapeType="1"/>
            </p:cNvSpPr>
            <p:nvPr/>
          </p:nvSpPr>
          <p:spPr bwMode="auto">
            <a:xfrm flipV="1">
              <a:off x="10391328" y="4572000"/>
              <a:ext cx="0" cy="381000"/>
            </a:xfrm>
            <a:prstGeom prst="line">
              <a:avLst/>
            </a:prstGeom>
            <a:no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92" name="Line 476"/>
            <p:cNvSpPr>
              <a:spLocks noChangeShapeType="1"/>
            </p:cNvSpPr>
            <p:nvPr/>
          </p:nvSpPr>
          <p:spPr bwMode="auto">
            <a:xfrm>
              <a:off x="7786241" y="4567238"/>
              <a:ext cx="2605087" cy="4762"/>
            </a:xfrm>
            <a:prstGeom prst="line">
              <a:avLst/>
            </a:prstGeom>
            <a:no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93" name="Line 477"/>
            <p:cNvSpPr>
              <a:spLocks noChangeShapeType="1"/>
            </p:cNvSpPr>
            <p:nvPr/>
          </p:nvSpPr>
          <p:spPr bwMode="auto">
            <a:xfrm flipV="1">
              <a:off x="7787828" y="4191000"/>
              <a:ext cx="0" cy="38100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94" name="Line 478"/>
            <p:cNvSpPr>
              <a:spLocks noChangeShapeType="1"/>
            </p:cNvSpPr>
            <p:nvPr/>
          </p:nvSpPr>
          <p:spPr bwMode="auto">
            <a:xfrm flipV="1">
              <a:off x="8333928" y="4191000"/>
              <a:ext cx="0" cy="37465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95" name="Line 479"/>
            <p:cNvSpPr>
              <a:spLocks noChangeShapeType="1"/>
            </p:cNvSpPr>
            <p:nvPr/>
          </p:nvSpPr>
          <p:spPr bwMode="auto">
            <a:xfrm flipV="1">
              <a:off x="8857803" y="4191000"/>
              <a:ext cx="0" cy="38100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96" name="Line 480"/>
            <p:cNvSpPr>
              <a:spLocks noChangeShapeType="1"/>
            </p:cNvSpPr>
            <p:nvPr/>
          </p:nvSpPr>
          <p:spPr bwMode="auto">
            <a:xfrm flipV="1">
              <a:off x="9391203" y="4191000"/>
              <a:ext cx="0" cy="38100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97" name="Line 481"/>
            <p:cNvSpPr>
              <a:spLocks noChangeShapeType="1"/>
            </p:cNvSpPr>
            <p:nvPr/>
          </p:nvSpPr>
          <p:spPr bwMode="auto">
            <a:xfrm flipV="1">
              <a:off x="10086528" y="3429000"/>
              <a:ext cx="0" cy="1524000"/>
            </a:xfrm>
            <a:prstGeom prst="line">
              <a:avLst/>
            </a:prstGeom>
            <a:no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98" name="Line 482"/>
            <p:cNvSpPr>
              <a:spLocks noChangeShapeType="1"/>
            </p:cNvSpPr>
            <p:nvPr/>
          </p:nvSpPr>
          <p:spPr bwMode="auto">
            <a:xfrm flipH="1">
              <a:off x="9781728" y="3429000"/>
              <a:ext cx="304800" cy="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99" name="Line 483"/>
            <p:cNvSpPr>
              <a:spLocks noChangeShapeType="1"/>
            </p:cNvSpPr>
            <p:nvPr/>
          </p:nvSpPr>
          <p:spPr bwMode="auto">
            <a:xfrm flipH="1">
              <a:off x="9781728" y="3581400"/>
              <a:ext cx="304800" cy="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00" name="Line 484"/>
            <p:cNvSpPr>
              <a:spLocks noChangeShapeType="1"/>
            </p:cNvSpPr>
            <p:nvPr/>
          </p:nvSpPr>
          <p:spPr bwMode="auto">
            <a:xfrm flipH="1">
              <a:off x="9781728" y="3733800"/>
              <a:ext cx="304800" cy="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01" name="Line 485"/>
            <p:cNvSpPr>
              <a:spLocks noChangeShapeType="1"/>
            </p:cNvSpPr>
            <p:nvPr/>
          </p:nvSpPr>
          <p:spPr bwMode="auto">
            <a:xfrm flipH="1">
              <a:off x="9781728" y="4114800"/>
              <a:ext cx="304800" cy="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02" name="Line 429"/>
            <p:cNvSpPr>
              <a:spLocks noChangeShapeType="1"/>
            </p:cNvSpPr>
            <p:nvPr/>
          </p:nvSpPr>
          <p:spPr bwMode="auto">
            <a:xfrm>
              <a:off x="2557016" y="5168900"/>
              <a:ext cx="0" cy="776288"/>
            </a:xfrm>
            <a:prstGeom prst="line">
              <a:avLst/>
            </a:prstGeom>
            <a:no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03" name="Line 430"/>
            <p:cNvSpPr>
              <a:spLocks noChangeShapeType="1"/>
            </p:cNvSpPr>
            <p:nvPr/>
          </p:nvSpPr>
          <p:spPr bwMode="auto">
            <a:xfrm flipV="1">
              <a:off x="2557016" y="5945188"/>
              <a:ext cx="133350" cy="9525"/>
            </a:xfrm>
            <a:prstGeom prst="line">
              <a:avLst/>
            </a:prstGeom>
            <a:noFill/>
            <a:ln w="9525">
              <a:solidFill>
                <a:srgbClr val="000000"/>
              </a:solidFill>
              <a:round/>
              <a:tailEnd type="triangle" w="med" len="med"/>
            </a:ln>
            <a:effectLst/>
          </p:spPr>
          <p:txBody>
            <a:bodyPr wrap="none" lIns="90487" tIns="44450" rIns="90487" bIns="44450" anchor="ctr"/>
            <a:lstStyle/>
            <a:p>
              <a:pPr algn="ctr">
                <a:buNone/>
              </a:pPr>
              <a:endParaRPr lang="en-US" sz="1400">
                <a:solidFill>
                  <a:srgbClr val="000000"/>
                </a:solidFill>
                <a:latin typeface="Calibri" panose="020F0502020204030204"/>
              </a:endParaRPr>
            </a:p>
          </p:txBody>
        </p:sp>
        <p:sp>
          <p:nvSpPr>
            <p:cNvPr id="104" name="Oval 486"/>
            <p:cNvSpPr>
              <a:spLocks noChangeArrowheads="1"/>
            </p:cNvSpPr>
            <p:nvPr/>
          </p:nvSpPr>
          <p:spPr bwMode="auto">
            <a:xfrm>
              <a:off x="2522091" y="5130800"/>
              <a:ext cx="76200" cy="76200"/>
            </a:xfrm>
            <a:prstGeom prst="ellipse">
              <a:avLst/>
            </a:prstGeom>
            <a:solidFill>
              <a:srgbClr val="000000"/>
            </a:solid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05" name="Oval 487"/>
            <p:cNvSpPr>
              <a:spLocks noChangeArrowheads="1"/>
            </p:cNvSpPr>
            <p:nvPr/>
          </p:nvSpPr>
          <p:spPr bwMode="auto">
            <a:xfrm>
              <a:off x="2593528" y="2184400"/>
              <a:ext cx="76200" cy="76200"/>
            </a:xfrm>
            <a:prstGeom prst="ellipse">
              <a:avLst/>
            </a:prstGeom>
            <a:solidFill>
              <a:srgbClr val="000000"/>
            </a:solid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06" name="Oval 488"/>
            <p:cNvSpPr>
              <a:spLocks noChangeArrowheads="1"/>
            </p:cNvSpPr>
            <p:nvPr/>
          </p:nvSpPr>
          <p:spPr bwMode="auto">
            <a:xfrm>
              <a:off x="4028628" y="2082800"/>
              <a:ext cx="76200" cy="76200"/>
            </a:xfrm>
            <a:prstGeom prst="ellipse">
              <a:avLst/>
            </a:prstGeom>
            <a:solidFill>
              <a:srgbClr val="000000"/>
            </a:solid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07" name="Oval 489"/>
            <p:cNvSpPr>
              <a:spLocks noChangeArrowheads="1"/>
            </p:cNvSpPr>
            <p:nvPr/>
          </p:nvSpPr>
          <p:spPr bwMode="auto">
            <a:xfrm>
              <a:off x="3266628" y="2184400"/>
              <a:ext cx="76200" cy="76200"/>
            </a:xfrm>
            <a:prstGeom prst="ellipse">
              <a:avLst/>
            </a:prstGeom>
            <a:solidFill>
              <a:srgbClr val="000000"/>
            </a:solid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08" name="Line 491"/>
            <p:cNvSpPr>
              <a:spLocks noChangeShapeType="1"/>
            </p:cNvSpPr>
            <p:nvPr/>
          </p:nvSpPr>
          <p:spPr bwMode="auto">
            <a:xfrm flipH="1" flipV="1">
              <a:off x="7952928" y="1524000"/>
              <a:ext cx="0" cy="182880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09" name="Rectangle 492"/>
            <p:cNvSpPr>
              <a:spLocks noChangeArrowheads="1"/>
            </p:cNvSpPr>
            <p:nvPr/>
          </p:nvSpPr>
          <p:spPr bwMode="auto">
            <a:xfrm>
              <a:off x="8791128" y="4953000"/>
              <a:ext cx="1066800" cy="304800"/>
            </a:xfrm>
            <a:prstGeom prst="rect">
              <a:avLst/>
            </a:prstGeom>
            <a:solidFill>
              <a:srgbClr val="FFFFFF"/>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600">
                  <a:solidFill>
                    <a:srgbClr val="000000"/>
                  </a:solidFill>
                  <a:latin typeface="Calibri" panose="020F0502020204030204"/>
                </a:rPr>
                <a:t>CT</a:t>
              </a:r>
              <a:endParaRPr lang="en-US" sz="1600">
                <a:solidFill>
                  <a:srgbClr val="000000"/>
                </a:solidFill>
                <a:latin typeface="Calibri" panose="020F0502020204030204"/>
              </a:endParaRPr>
            </a:p>
          </p:txBody>
        </p:sp>
        <p:sp>
          <p:nvSpPr>
            <p:cNvPr id="110" name="Rectangle 493"/>
            <p:cNvSpPr>
              <a:spLocks noChangeArrowheads="1"/>
            </p:cNvSpPr>
            <p:nvPr/>
          </p:nvSpPr>
          <p:spPr bwMode="auto">
            <a:xfrm>
              <a:off x="10162728" y="4953000"/>
              <a:ext cx="304800" cy="304800"/>
            </a:xfrm>
            <a:prstGeom prst="rect">
              <a:avLst/>
            </a:prstGeom>
            <a:solidFill>
              <a:srgbClr val="FFFFFF"/>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600">
                  <a:solidFill>
                    <a:srgbClr val="000000"/>
                  </a:solidFill>
                  <a:latin typeface="Calibri" panose="020F0502020204030204"/>
                </a:rPr>
                <a:t>CO</a:t>
              </a:r>
              <a:endParaRPr lang="en-US" sz="1600">
                <a:solidFill>
                  <a:srgbClr val="000000"/>
                </a:solidFill>
                <a:latin typeface="Calibri" panose="020F0502020204030204"/>
              </a:endParaRPr>
            </a:p>
          </p:txBody>
        </p:sp>
        <p:sp>
          <p:nvSpPr>
            <p:cNvPr id="111" name="Text Box 494"/>
            <p:cNvSpPr txBox="1">
              <a:spLocks noChangeArrowheads="1"/>
            </p:cNvSpPr>
            <p:nvPr/>
          </p:nvSpPr>
          <p:spPr bwMode="auto">
            <a:xfrm>
              <a:off x="9149903" y="4724400"/>
              <a:ext cx="338734" cy="259045"/>
            </a:xfrm>
            <a:prstGeom prst="rect">
              <a:avLst/>
            </a:prstGeom>
            <a:noFill/>
            <a:ln w="9525">
              <a:noFill/>
              <a:miter lim="800000"/>
            </a:ln>
            <a:effectLst/>
          </p:spPr>
          <p:txBody>
            <a:bodyPr wrap="none" lIns="90487" tIns="44450" rIns="90487" bIns="44450">
              <a:spAutoFit/>
            </a:bodyPr>
            <a:lstStyle/>
            <a:p>
              <a:pPr>
                <a:lnSpc>
                  <a:spcPct val="90000"/>
                </a:lnSpc>
                <a:spcBef>
                  <a:spcPct val="30000"/>
                </a:spcBef>
                <a:buNone/>
              </a:pPr>
              <a:r>
                <a:rPr lang="en-US" sz="1200">
                  <a:solidFill>
                    <a:srgbClr val="000000"/>
                  </a:solidFill>
                  <a:latin typeface="Calibri" panose="020F0502020204030204"/>
                </a:rPr>
                <a:t>40</a:t>
              </a:r>
              <a:endParaRPr lang="en-US" sz="1200">
                <a:solidFill>
                  <a:srgbClr val="000000"/>
                </a:solidFill>
                <a:latin typeface="Calibri" panose="020F0502020204030204"/>
              </a:endParaRPr>
            </a:p>
          </p:txBody>
        </p:sp>
        <p:sp>
          <p:nvSpPr>
            <p:cNvPr id="112" name="Text Box 495"/>
            <p:cNvSpPr txBox="1">
              <a:spLocks noChangeArrowheads="1"/>
            </p:cNvSpPr>
            <p:nvPr/>
          </p:nvSpPr>
          <p:spPr bwMode="auto">
            <a:xfrm>
              <a:off x="10188128" y="4724400"/>
              <a:ext cx="260737" cy="259045"/>
            </a:xfrm>
            <a:prstGeom prst="rect">
              <a:avLst/>
            </a:prstGeom>
            <a:noFill/>
            <a:ln w="9525">
              <a:noFill/>
              <a:miter lim="800000"/>
            </a:ln>
            <a:effectLst/>
          </p:spPr>
          <p:txBody>
            <a:bodyPr wrap="none" lIns="90487" tIns="44450" rIns="90487" bIns="44450">
              <a:spAutoFit/>
            </a:bodyPr>
            <a:lstStyle/>
            <a:p>
              <a:pPr>
                <a:lnSpc>
                  <a:spcPct val="90000"/>
                </a:lnSpc>
                <a:spcBef>
                  <a:spcPct val="30000"/>
                </a:spcBef>
                <a:buNone/>
              </a:pPr>
              <a:r>
                <a:rPr lang="en-US" sz="1200">
                  <a:solidFill>
                    <a:srgbClr val="000000"/>
                  </a:solidFill>
                  <a:latin typeface="Calibri" panose="020F0502020204030204"/>
                </a:rPr>
                <a:t>6</a:t>
              </a:r>
              <a:endParaRPr lang="en-US" sz="1200">
                <a:solidFill>
                  <a:srgbClr val="000000"/>
                </a:solidFill>
                <a:latin typeface="Calibri" panose="020F0502020204030204"/>
              </a:endParaRPr>
            </a:p>
          </p:txBody>
        </p:sp>
        <p:sp>
          <p:nvSpPr>
            <p:cNvPr id="113" name="Rectangle 496"/>
            <p:cNvSpPr>
              <a:spLocks noChangeArrowheads="1"/>
            </p:cNvSpPr>
            <p:nvPr/>
          </p:nvSpPr>
          <p:spPr bwMode="auto">
            <a:xfrm>
              <a:off x="9857928" y="4953000"/>
              <a:ext cx="304800" cy="304800"/>
            </a:xfrm>
            <a:prstGeom prst="rect">
              <a:avLst/>
            </a:prstGeom>
            <a:solidFill>
              <a:srgbClr val="FFFFFF"/>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600">
                  <a:solidFill>
                    <a:srgbClr val="000000"/>
                  </a:solidFill>
                  <a:latin typeface="Calibri" panose="020F0502020204030204"/>
                </a:rPr>
                <a:t>CI</a:t>
              </a:r>
              <a:endParaRPr lang="en-US" sz="1600">
                <a:solidFill>
                  <a:srgbClr val="000000"/>
                </a:solidFill>
                <a:latin typeface="Calibri" panose="020F0502020204030204"/>
              </a:endParaRPr>
            </a:p>
          </p:txBody>
        </p:sp>
        <p:sp>
          <p:nvSpPr>
            <p:cNvPr id="114" name="Text Box 497"/>
            <p:cNvSpPr txBox="1">
              <a:spLocks noChangeArrowheads="1"/>
            </p:cNvSpPr>
            <p:nvPr/>
          </p:nvSpPr>
          <p:spPr bwMode="auto">
            <a:xfrm>
              <a:off x="9857928" y="4724400"/>
              <a:ext cx="260737" cy="259045"/>
            </a:xfrm>
            <a:prstGeom prst="rect">
              <a:avLst/>
            </a:prstGeom>
            <a:noFill/>
            <a:ln w="9525">
              <a:noFill/>
              <a:miter lim="800000"/>
            </a:ln>
            <a:effectLst/>
          </p:spPr>
          <p:txBody>
            <a:bodyPr wrap="none" lIns="90487" tIns="44450" rIns="90487" bIns="44450">
              <a:spAutoFit/>
            </a:bodyPr>
            <a:lstStyle/>
            <a:p>
              <a:pPr>
                <a:lnSpc>
                  <a:spcPct val="90000"/>
                </a:lnSpc>
                <a:spcBef>
                  <a:spcPct val="30000"/>
                </a:spcBef>
                <a:buNone/>
              </a:pPr>
              <a:r>
                <a:rPr lang="en-US" sz="1200">
                  <a:solidFill>
                    <a:srgbClr val="000000"/>
                  </a:solidFill>
                  <a:latin typeface="Calibri" panose="020F0502020204030204"/>
                </a:rPr>
                <a:t>6</a:t>
              </a:r>
              <a:endParaRPr lang="en-US" sz="1200">
                <a:solidFill>
                  <a:srgbClr val="000000"/>
                </a:solidFill>
                <a:latin typeface="Calibri" panose="020F0502020204030204"/>
              </a:endParaRPr>
            </a:p>
          </p:txBody>
        </p:sp>
        <p:sp>
          <p:nvSpPr>
            <p:cNvPr id="115" name="Oval 498"/>
            <p:cNvSpPr>
              <a:spLocks noChangeArrowheads="1"/>
            </p:cNvSpPr>
            <p:nvPr/>
          </p:nvSpPr>
          <p:spPr bwMode="auto">
            <a:xfrm>
              <a:off x="8981628" y="4914900"/>
              <a:ext cx="76200" cy="76200"/>
            </a:xfrm>
            <a:prstGeom prst="ellipse">
              <a:avLst/>
            </a:prstGeom>
            <a:solidFill>
              <a:srgbClr val="000000"/>
            </a:solid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16" name="Oval 499"/>
            <p:cNvSpPr>
              <a:spLocks noChangeArrowheads="1"/>
            </p:cNvSpPr>
            <p:nvPr/>
          </p:nvSpPr>
          <p:spPr bwMode="auto">
            <a:xfrm>
              <a:off x="10035728" y="4914900"/>
              <a:ext cx="76200" cy="76200"/>
            </a:xfrm>
            <a:prstGeom prst="ellipse">
              <a:avLst/>
            </a:prstGeom>
            <a:solidFill>
              <a:srgbClr val="000000"/>
            </a:solid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17" name="Oval 500"/>
            <p:cNvSpPr>
              <a:spLocks noChangeArrowheads="1"/>
            </p:cNvSpPr>
            <p:nvPr/>
          </p:nvSpPr>
          <p:spPr bwMode="auto">
            <a:xfrm>
              <a:off x="10353228" y="4914900"/>
              <a:ext cx="76200" cy="76200"/>
            </a:xfrm>
            <a:prstGeom prst="ellipse">
              <a:avLst/>
            </a:prstGeom>
            <a:solidFill>
              <a:srgbClr val="000000"/>
            </a:solid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18" name="Line 501"/>
            <p:cNvSpPr>
              <a:spLocks noChangeShapeType="1"/>
            </p:cNvSpPr>
            <p:nvPr/>
          </p:nvSpPr>
          <p:spPr bwMode="auto">
            <a:xfrm>
              <a:off x="9781728" y="5638800"/>
              <a:ext cx="990600" cy="0"/>
            </a:xfrm>
            <a:prstGeom prst="line">
              <a:avLst/>
            </a:prstGeom>
            <a:no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19" name="Line 502"/>
            <p:cNvSpPr>
              <a:spLocks noChangeShapeType="1"/>
            </p:cNvSpPr>
            <p:nvPr/>
          </p:nvSpPr>
          <p:spPr bwMode="auto">
            <a:xfrm flipV="1">
              <a:off x="10772328" y="2514600"/>
              <a:ext cx="0" cy="3124200"/>
            </a:xfrm>
            <a:prstGeom prst="line">
              <a:avLst/>
            </a:prstGeom>
            <a:no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20" name="Rectangle 503"/>
            <p:cNvSpPr>
              <a:spLocks noChangeArrowheads="1"/>
            </p:cNvSpPr>
            <p:nvPr/>
          </p:nvSpPr>
          <p:spPr bwMode="auto">
            <a:xfrm>
              <a:off x="9324528" y="990600"/>
              <a:ext cx="1524000" cy="838200"/>
            </a:xfrm>
            <a:prstGeom prst="rect">
              <a:avLst/>
            </a:prstGeom>
            <a:solidFill>
              <a:srgbClr val="DEDFF5"/>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600" dirty="0">
                  <a:solidFill>
                    <a:srgbClr val="000000"/>
                  </a:solidFill>
                  <a:latin typeface="Calibri" panose="020F0502020204030204"/>
                </a:rPr>
                <a:t>L2, L3, and </a:t>
              </a:r>
              <a:endParaRPr lang="en-US" sz="1600" dirty="0">
                <a:solidFill>
                  <a:srgbClr val="000000"/>
                </a:solidFill>
                <a:latin typeface="Calibri" panose="020F0502020204030204"/>
              </a:endParaRPr>
            </a:p>
            <a:p>
              <a:pPr algn="ctr">
                <a:lnSpc>
                  <a:spcPct val="90000"/>
                </a:lnSpc>
                <a:spcBef>
                  <a:spcPct val="30000"/>
                </a:spcBef>
                <a:buNone/>
              </a:pPr>
              <a:r>
                <a:rPr lang="en-US" sz="1600" dirty="0">
                  <a:solidFill>
                    <a:srgbClr val="000000"/>
                  </a:solidFill>
                  <a:latin typeface="Calibri" panose="020F0502020204030204"/>
                </a:rPr>
                <a:t>main memory</a:t>
              </a:r>
              <a:endParaRPr lang="en-US" sz="1600" dirty="0">
                <a:solidFill>
                  <a:srgbClr val="000000"/>
                </a:solidFill>
                <a:latin typeface="Calibri" panose="020F0502020204030204"/>
              </a:endParaRPr>
            </a:p>
          </p:txBody>
        </p:sp>
        <p:sp>
          <p:nvSpPr>
            <p:cNvPr id="121" name="Text Box 504"/>
            <p:cNvSpPr txBox="1">
              <a:spLocks noChangeArrowheads="1"/>
            </p:cNvSpPr>
            <p:nvPr/>
          </p:nvSpPr>
          <p:spPr bwMode="auto">
            <a:xfrm>
              <a:off x="7622728" y="2730500"/>
              <a:ext cx="2773363" cy="610936"/>
            </a:xfrm>
            <a:prstGeom prst="rect">
              <a:avLst/>
            </a:prstGeom>
            <a:noFill/>
            <a:ln w="9525">
              <a:noFill/>
              <a:miter lim="800000"/>
            </a:ln>
            <a:effectLst/>
          </p:spPr>
          <p:txBody>
            <a:bodyPr lIns="90487" tIns="44450" rIns="90487" bIns="44450">
              <a:spAutoFit/>
            </a:bodyPr>
            <a:lstStyle/>
            <a:p>
              <a:pPr algn="ctr">
                <a:lnSpc>
                  <a:spcPct val="90000"/>
                </a:lnSpc>
                <a:spcBef>
                  <a:spcPct val="30000"/>
                </a:spcBef>
                <a:buNone/>
              </a:pPr>
              <a:r>
                <a:rPr lang="en-US" sz="1600" dirty="0">
                  <a:solidFill>
                    <a:srgbClr val="000000"/>
                  </a:solidFill>
                  <a:latin typeface="Calibri" panose="020F0502020204030204"/>
                </a:rPr>
                <a:t>L1 </a:t>
              </a:r>
              <a:r>
                <a:rPr lang="en-US" sz="1600" dirty="0" err="1">
                  <a:solidFill>
                    <a:srgbClr val="000000"/>
                  </a:solidFill>
                  <a:latin typeface="Calibri" panose="020F0502020204030204"/>
                </a:rPr>
                <a:t>d</a:t>
              </a:r>
              <a:r>
                <a:rPr lang="en-US" sz="1600" dirty="0">
                  <a:solidFill>
                    <a:srgbClr val="000000"/>
                  </a:solidFill>
                  <a:latin typeface="Calibri" panose="020F0502020204030204"/>
                </a:rPr>
                <a:t>-cache </a:t>
              </a:r>
              <a:endParaRPr lang="en-US" sz="1600" dirty="0">
                <a:solidFill>
                  <a:srgbClr val="000000"/>
                </a:solidFill>
                <a:latin typeface="Calibri" panose="020F0502020204030204"/>
              </a:endParaRPr>
            </a:p>
            <a:p>
              <a:pPr algn="ctr">
                <a:lnSpc>
                  <a:spcPct val="90000"/>
                </a:lnSpc>
                <a:spcBef>
                  <a:spcPct val="30000"/>
                </a:spcBef>
                <a:buNone/>
              </a:pPr>
              <a:r>
                <a:rPr lang="en-US" sz="1600" dirty="0">
                  <a:solidFill>
                    <a:srgbClr val="000000"/>
                  </a:solidFill>
                  <a:latin typeface="Calibri" panose="020F0502020204030204"/>
                </a:rPr>
                <a:t>(64 sets, 8 lines/set)</a:t>
              </a:r>
              <a:endParaRPr lang="en-US" sz="1600" dirty="0">
                <a:solidFill>
                  <a:srgbClr val="000000"/>
                </a:solidFill>
                <a:latin typeface="Calibri" panose="020F0502020204030204"/>
              </a:endParaRPr>
            </a:p>
          </p:txBody>
        </p:sp>
        <p:sp>
          <p:nvSpPr>
            <p:cNvPr id="122" name="Line 505"/>
            <p:cNvSpPr>
              <a:spLocks noChangeShapeType="1"/>
            </p:cNvSpPr>
            <p:nvPr/>
          </p:nvSpPr>
          <p:spPr bwMode="auto">
            <a:xfrm flipH="1">
              <a:off x="10162728" y="2514600"/>
              <a:ext cx="609600" cy="0"/>
            </a:xfrm>
            <a:prstGeom prst="line">
              <a:avLst/>
            </a:prstGeom>
            <a:no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23" name="Line 506"/>
            <p:cNvSpPr>
              <a:spLocks noChangeShapeType="1"/>
            </p:cNvSpPr>
            <p:nvPr/>
          </p:nvSpPr>
          <p:spPr bwMode="auto">
            <a:xfrm flipV="1">
              <a:off x="10162728" y="1828800"/>
              <a:ext cx="0" cy="68580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24" name="Line 507"/>
            <p:cNvSpPr>
              <a:spLocks noChangeShapeType="1"/>
            </p:cNvSpPr>
            <p:nvPr/>
          </p:nvSpPr>
          <p:spPr bwMode="auto">
            <a:xfrm flipH="1">
              <a:off x="8410128" y="1371600"/>
              <a:ext cx="914400" cy="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25" name="Text Box 508"/>
            <p:cNvSpPr txBox="1">
              <a:spLocks noChangeArrowheads="1"/>
            </p:cNvSpPr>
            <p:nvPr/>
          </p:nvSpPr>
          <p:spPr bwMode="auto">
            <a:xfrm>
              <a:off x="7936293" y="1981200"/>
              <a:ext cx="411971" cy="606833"/>
            </a:xfrm>
            <a:prstGeom prst="rect">
              <a:avLst/>
            </a:prstGeom>
            <a:noFill/>
            <a:ln w="9525">
              <a:noFill/>
              <a:miter lim="800000"/>
            </a:ln>
            <a:effectLst/>
          </p:spPr>
          <p:txBody>
            <a:bodyPr wrap="none" lIns="90487" tIns="44450" rIns="90487" bIns="44450">
              <a:spAutoFit/>
            </a:bodyPr>
            <a:lstStyle/>
            <a:p>
              <a:pPr algn="ctr">
                <a:lnSpc>
                  <a:spcPct val="90000"/>
                </a:lnSpc>
                <a:spcBef>
                  <a:spcPct val="30000"/>
                </a:spcBef>
                <a:buNone/>
              </a:pPr>
              <a:r>
                <a:rPr lang="en-US" sz="1600" i="1" dirty="0">
                  <a:solidFill>
                    <a:srgbClr val="000000"/>
                  </a:solidFill>
                  <a:latin typeface="Calibri" panose="020F0502020204030204"/>
                </a:rPr>
                <a:t>L1</a:t>
              </a:r>
              <a:endParaRPr lang="en-US" sz="1600" i="1" dirty="0">
                <a:solidFill>
                  <a:srgbClr val="000000"/>
                </a:solidFill>
                <a:latin typeface="Calibri" panose="020F0502020204030204"/>
              </a:endParaRPr>
            </a:p>
            <a:p>
              <a:pPr algn="ctr">
                <a:lnSpc>
                  <a:spcPct val="90000"/>
                </a:lnSpc>
                <a:spcBef>
                  <a:spcPct val="30000"/>
                </a:spcBef>
                <a:buNone/>
              </a:pPr>
              <a:r>
                <a:rPr lang="en-US" sz="1600" i="1" dirty="0">
                  <a:solidFill>
                    <a:srgbClr val="FF0000"/>
                  </a:solidFill>
                  <a:latin typeface="Calibri" panose="020F0502020204030204"/>
                </a:rPr>
                <a:t>hit</a:t>
              </a:r>
              <a:endParaRPr lang="en-US" sz="1600" i="1" dirty="0">
                <a:solidFill>
                  <a:srgbClr val="FF0000"/>
                </a:solidFill>
                <a:latin typeface="Calibri" panose="020F0502020204030204"/>
              </a:endParaRPr>
            </a:p>
          </p:txBody>
        </p:sp>
        <p:sp>
          <p:nvSpPr>
            <p:cNvPr id="126" name="Text Box 509"/>
            <p:cNvSpPr txBox="1">
              <a:spLocks noChangeArrowheads="1"/>
            </p:cNvSpPr>
            <p:nvPr/>
          </p:nvSpPr>
          <p:spPr bwMode="auto">
            <a:xfrm>
              <a:off x="10151740" y="1905000"/>
              <a:ext cx="557844" cy="606833"/>
            </a:xfrm>
            <a:prstGeom prst="rect">
              <a:avLst/>
            </a:prstGeom>
            <a:noFill/>
            <a:ln w="9525">
              <a:noFill/>
              <a:miter lim="800000"/>
            </a:ln>
            <a:effectLst/>
          </p:spPr>
          <p:txBody>
            <a:bodyPr wrap="none" lIns="90487" tIns="44450" rIns="90487" bIns="44450">
              <a:spAutoFit/>
            </a:bodyPr>
            <a:lstStyle/>
            <a:p>
              <a:pPr algn="ctr">
                <a:lnSpc>
                  <a:spcPct val="90000"/>
                </a:lnSpc>
                <a:spcBef>
                  <a:spcPct val="30000"/>
                </a:spcBef>
                <a:buNone/>
              </a:pPr>
              <a:r>
                <a:rPr lang="en-US" sz="1600" i="1" dirty="0">
                  <a:solidFill>
                    <a:srgbClr val="000000"/>
                  </a:solidFill>
                  <a:latin typeface="Calibri" panose="020F0502020204030204"/>
                </a:rPr>
                <a:t>L1</a:t>
              </a:r>
              <a:endParaRPr lang="en-US" sz="1600" i="1" dirty="0">
                <a:solidFill>
                  <a:srgbClr val="000000"/>
                </a:solidFill>
                <a:latin typeface="Calibri" panose="020F0502020204030204"/>
              </a:endParaRPr>
            </a:p>
            <a:p>
              <a:pPr algn="ctr">
                <a:lnSpc>
                  <a:spcPct val="90000"/>
                </a:lnSpc>
                <a:spcBef>
                  <a:spcPct val="30000"/>
                </a:spcBef>
                <a:buNone/>
              </a:pPr>
              <a:r>
                <a:rPr lang="en-US" sz="1600" i="1" dirty="0">
                  <a:solidFill>
                    <a:srgbClr val="FF0000"/>
                  </a:solidFill>
                  <a:latin typeface="Calibri" panose="020F0502020204030204"/>
                </a:rPr>
                <a:t>miss</a:t>
              </a:r>
              <a:endParaRPr lang="en-US" sz="1600" i="1" dirty="0">
                <a:solidFill>
                  <a:srgbClr val="FF0000"/>
                </a:solidFill>
                <a:latin typeface="Calibri" panose="020F0502020204030204"/>
              </a:endParaRPr>
            </a:p>
          </p:txBody>
        </p:sp>
        <p:sp>
          <p:nvSpPr>
            <p:cNvPr id="127" name="Line 510"/>
            <p:cNvSpPr>
              <a:spLocks noChangeShapeType="1"/>
            </p:cNvSpPr>
            <p:nvPr/>
          </p:nvSpPr>
          <p:spPr bwMode="auto">
            <a:xfrm flipH="1">
              <a:off x="3685728" y="1371600"/>
              <a:ext cx="3657600" cy="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28" name="Line 511"/>
            <p:cNvSpPr>
              <a:spLocks noChangeShapeType="1"/>
            </p:cNvSpPr>
            <p:nvPr/>
          </p:nvSpPr>
          <p:spPr bwMode="auto">
            <a:xfrm flipV="1">
              <a:off x="9629328" y="5410200"/>
              <a:ext cx="381000" cy="0"/>
            </a:xfrm>
            <a:prstGeom prst="line">
              <a:avLst/>
            </a:prstGeom>
            <a:no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29" name="Line 512"/>
            <p:cNvSpPr>
              <a:spLocks noChangeShapeType="1"/>
            </p:cNvSpPr>
            <p:nvPr/>
          </p:nvSpPr>
          <p:spPr bwMode="auto">
            <a:xfrm>
              <a:off x="9781728" y="5410200"/>
              <a:ext cx="0" cy="228600"/>
            </a:xfrm>
            <a:prstGeom prst="line">
              <a:avLst/>
            </a:prstGeom>
            <a:no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30" name="Text Box 513"/>
            <p:cNvSpPr txBox="1">
              <a:spLocks noChangeArrowheads="1"/>
            </p:cNvSpPr>
            <p:nvPr/>
          </p:nvSpPr>
          <p:spPr bwMode="auto">
            <a:xfrm>
              <a:off x="3309491" y="1471614"/>
              <a:ext cx="1878656" cy="301621"/>
            </a:xfrm>
            <a:prstGeom prst="rect">
              <a:avLst/>
            </a:prstGeom>
            <a:noFill/>
            <a:ln w="12700">
              <a:noFill/>
              <a:miter lim="800000"/>
            </a:ln>
            <a:effectLst/>
          </p:spPr>
          <p:txBody>
            <a:bodyPr wrap="none" anchor="ctr">
              <a:spAutoFit/>
            </a:bodyPr>
            <a:lstStyle/>
            <a:p>
              <a:pPr>
                <a:buNone/>
              </a:pPr>
              <a:r>
                <a:rPr lang="en-US" sz="1600">
                  <a:solidFill>
                    <a:srgbClr val="000000"/>
                  </a:solidFill>
                  <a:latin typeface="Calibri" panose="020F0502020204030204"/>
                </a:rPr>
                <a:t>Virtual address (VA)</a:t>
              </a:r>
              <a:endParaRPr lang="en-US" sz="1600">
                <a:solidFill>
                  <a:srgbClr val="000000"/>
                </a:solidFill>
                <a:latin typeface="Calibri" panose="020F0502020204030204"/>
              </a:endParaRPr>
            </a:p>
          </p:txBody>
        </p:sp>
        <p:sp>
          <p:nvSpPr>
            <p:cNvPr id="131" name="Rectangle 514"/>
            <p:cNvSpPr>
              <a:spLocks noChangeArrowheads="1"/>
            </p:cNvSpPr>
            <p:nvPr/>
          </p:nvSpPr>
          <p:spPr bwMode="auto">
            <a:xfrm>
              <a:off x="3533328" y="4864100"/>
              <a:ext cx="533400" cy="304800"/>
            </a:xfrm>
            <a:prstGeom prst="rect">
              <a:avLst/>
            </a:prstGeom>
            <a:solidFill>
              <a:srgbClr val="FFFFFF"/>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400">
                  <a:solidFill>
                    <a:srgbClr val="000000"/>
                  </a:solidFill>
                  <a:latin typeface="Calibri" panose="020F0502020204030204"/>
                </a:rPr>
                <a:t>VPN3</a:t>
              </a:r>
              <a:endParaRPr lang="en-US" sz="1400">
                <a:solidFill>
                  <a:srgbClr val="000000"/>
                </a:solidFill>
                <a:latin typeface="Calibri" panose="020F0502020204030204"/>
              </a:endParaRPr>
            </a:p>
          </p:txBody>
        </p:sp>
        <p:sp>
          <p:nvSpPr>
            <p:cNvPr id="132" name="Rectangle 515"/>
            <p:cNvSpPr>
              <a:spLocks noChangeArrowheads="1"/>
            </p:cNvSpPr>
            <p:nvPr/>
          </p:nvSpPr>
          <p:spPr bwMode="auto">
            <a:xfrm>
              <a:off x="4066728" y="4864100"/>
              <a:ext cx="533400" cy="304800"/>
            </a:xfrm>
            <a:prstGeom prst="rect">
              <a:avLst/>
            </a:prstGeom>
            <a:solidFill>
              <a:srgbClr val="FFFFFF"/>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400">
                  <a:solidFill>
                    <a:srgbClr val="000000"/>
                  </a:solidFill>
                  <a:latin typeface="Calibri" panose="020F0502020204030204"/>
                </a:rPr>
                <a:t>VPN4</a:t>
              </a:r>
              <a:endParaRPr lang="en-US" sz="1400">
                <a:solidFill>
                  <a:srgbClr val="000000"/>
                </a:solidFill>
                <a:latin typeface="Calibri" panose="020F0502020204030204"/>
              </a:endParaRPr>
            </a:p>
          </p:txBody>
        </p:sp>
        <p:sp>
          <p:nvSpPr>
            <p:cNvPr id="133" name="Text Box 516"/>
            <p:cNvSpPr txBox="1">
              <a:spLocks noChangeArrowheads="1"/>
            </p:cNvSpPr>
            <p:nvPr/>
          </p:nvSpPr>
          <p:spPr bwMode="auto">
            <a:xfrm>
              <a:off x="4146103" y="4648200"/>
              <a:ext cx="260737" cy="259045"/>
            </a:xfrm>
            <a:prstGeom prst="rect">
              <a:avLst/>
            </a:prstGeom>
            <a:noFill/>
            <a:ln w="9525">
              <a:noFill/>
              <a:miter lim="800000"/>
            </a:ln>
            <a:effectLst/>
          </p:spPr>
          <p:txBody>
            <a:bodyPr wrap="none" lIns="90487" tIns="44450" rIns="90487" bIns="44450">
              <a:spAutoFit/>
            </a:bodyPr>
            <a:lstStyle/>
            <a:p>
              <a:pPr>
                <a:lnSpc>
                  <a:spcPct val="90000"/>
                </a:lnSpc>
                <a:spcBef>
                  <a:spcPct val="30000"/>
                </a:spcBef>
                <a:buNone/>
              </a:pPr>
              <a:r>
                <a:rPr lang="en-US" sz="1200">
                  <a:solidFill>
                    <a:srgbClr val="000000"/>
                  </a:solidFill>
                  <a:latin typeface="Calibri" panose="020F0502020204030204"/>
                </a:rPr>
                <a:t>9</a:t>
              </a:r>
              <a:endParaRPr lang="en-US" sz="1200">
                <a:solidFill>
                  <a:srgbClr val="000000"/>
                </a:solidFill>
                <a:latin typeface="Calibri" panose="020F0502020204030204"/>
              </a:endParaRPr>
            </a:p>
          </p:txBody>
        </p:sp>
        <p:sp>
          <p:nvSpPr>
            <p:cNvPr id="134" name="Text Box 517"/>
            <p:cNvSpPr txBox="1">
              <a:spLocks noChangeArrowheads="1"/>
            </p:cNvSpPr>
            <p:nvPr/>
          </p:nvSpPr>
          <p:spPr bwMode="auto">
            <a:xfrm>
              <a:off x="3685728" y="4648200"/>
              <a:ext cx="260737" cy="259045"/>
            </a:xfrm>
            <a:prstGeom prst="rect">
              <a:avLst/>
            </a:prstGeom>
            <a:noFill/>
            <a:ln w="9525">
              <a:noFill/>
              <a:miter lim="800000"/>
            </a:ln>
            <a:effectLst/>
          </p:spPr>
          <p:txBody>
            <a:bodyPr wrap="none" lIns="90487" tIns="44450" rIns="90487" bIns="44450">
              <a:spAutoFit/>
            </a:bodyPr>
            <a:lstStyle/>
            <a:p>
              <a:pPr>
                <a:lnSpc>
                  <a:spcPct val="90000"/>
                </a:lnSpc>
                <a:spcBef>
                  <a:spcPct val="30000"/>
                </a:spcBef>
                <a:buNone/>
              </a:pPr>
              <a:r>
                <a:rPr lang="en-US" sz="1200">
                  <a:solidFill>
                    <a:srgbClr val="000000"/>
                  </a:solidFill>
                  <a:latin typeface="Calibri" panose="020F0502020204030204"/>
                </a:rPr>
                <a:t>9</a:t>
              </a:r>
              <a:endParaRPr lang="en-US" sz="1200">
                <a:solidFill>
                  <a:srgbClr val="000000"/>
                </a:solidFill>
                <a:latin typeface="Calibri" panose="020F0502020204030204"/>
              </a:endParaRPr>
            </a:p>
          </p:txBody>
        </p:sp>
        <p:grpSp>
          <p:nvGrpSpPr>
            <p:cNvPr id="135" name="Group 641"/>
            <p:cNvGrpSpPr/>
            <p:nvPr/>
          </p:nvGrpSpPr>
          <p:grpSpPr bwMode="auto">
            <a:xfrm>
              <a:off x="3004691" y="5556250"/>
              <a:ext cx="276225" cy="450850"/>
              <a:chOff x="739" y="2900"/>
              <a:chExt cx="174" cy="284"/>
            </a:xfrm>
          </p:grpSpPr>
          <p:sp>
            <p:nvSpPr>
              <p:cNvPr id="136" name="Line 433"/>
              <p:cNvSpPr>
                <a:spLocks noChangeShapeType="1"/>
              </p:cNvSpPr>
              <p:nvPr/>
            </p:nvSpPr>
            <p:spPr bwMode="auto">
              <a:xfrm flipV="1">
                <a:off x="739" y="3181"/>
                <a:ext cx="40" cy="3"/>
              </a:xfrm>
              <a:prstGeom prst="line">
                <a:avLst/>
              </a:prstGeom>
              <a:no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37" name="Line 434"/>
              <p:cNvSpPr>
                <a:spLocks noChangeShapeType="1"/>
              </p:cNvSpPr>
              <p:nvPr/>
            </p:nvSpPr>
            <p:spPr bwMode="auto">
              <a:xfrm flipV="1">
                <a:off x="779" y="2900"/>
                <a:ext cx="0" cy="281"/>
              </a:xfrm>
              <a:prstGeom prst="line">
                <a:avLst/>
              </a:prstGeom>
              <a:no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38" name="Line 523"/>
              <p:cNvSpPr>
                <a:spLocks noChangeShapeType="1"/>
              </p:cNvSpPr>
              <p:nvPr/>
            </p:nvSpPr>
            <p:spPr bwMode="auto">
              <a:xfrm>
                <a:off x="779" y="2900"/>
                <a:ext cx="134" cy="3"/>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grpSp>
        <p:sp>
          <p:nvSpPr>
            <p:cNvPr id="139" name="Rectangle 525"/>
            <p:cNvSpPr>
              <a:spLocks noChangeArrowheads="1"/>
            </p:cNvSpPr>
            <p:nvPr/>
          </p:nvSpPr>
          <p:spPr bwMode="auto">
            <a:xfrm>
              <a:off x="3285678" y="5549900"/>
              <a:ext cx="368300" cy="914400"/>
            </a:xfrm>
            <a:prstGeom prst="rect">
              <a:avLst/>
            </a:prstGeom>
            <a:solidFill>
              <a:srgbClr val="DEDFF5"/>
            </a:solidFill>
            <a:ln w="9525">
              <a:solidFill>
                <a:srgbClr val="000000"/>
              </a:solidFill>
              <a:miter lim="800000"/>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40" name="Rectangle 526"/>
            <p:cNvSpPr>
              <a:spLocks noChangeArrowheads="1"/>
            </p:cNvSpPr>
            <p:nvPr/>
          </p:nvSpPr>
          <p:spPr bwMode="auto">
            <a:xfrm>
              <a:off x="3285678" y="5829300"/>
              <a:ext cx="368300" cy="254000"/>
            </a:xfrm>
            <a:prstGeom prst="rect">
              <a:avLst/>
            </a:prstGeom>
            <a:solidFill>
              <a:srgbClr val="FFFFFF"/>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400">
                  <a:solidFill>
                    <a:srgbClr val="000000"/>
                  </a:solidFill>
                  <a:latin typeface="Calibri" panose="020F0502020204030204"/>
                </a:rPr>
                <a:t>PTE</a:t>
              </a:r>
              <a:endParaRPr lang="en-US" sz="1400">
                <a:solidFill>
                  <a:srgbClr val="000000"/>
                </a:solidFill>
                <a:latin typeface="Calibri" panose="020F0502020204030204"/>
              </a:endParaRPr>
            </a:p>
          </p:txBody>
        </p:sp>
        <p:sp>
          <p:nvSpPr>
            <p:cNvPr id="141" name="Line 542"/>
            <p:cNvSpPr>
              <a:spLocks noChangeShapeType="1"/>
            </p:cNvSpPr>
            <p:nvPr/>
          </p:nvSpPr>
          <p:spPr bwMode="auto">
            <a:xfrm>
              <a:off x="3147566" y="5178425"/>
              <a:ext cx="0" cy="784225"/>
            </a:xfrm>
            <a:prstGeom prst="line">
              <a:avLst/>
            </a:prstGeom>
            <a:no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42" name="Line 543"/>
            <p:cNvSpPr>
              <a:spLocks noChangeShapeType="1"/>
            </p:cNvSpPr>
            <p:nvPr/>
          </p:nvSpPr>
          <p:spPr bwMode="auto">
            <a:xfrm flipV="1">
              <a:off x="3147566" y="5954713"/>
              <a:ext cx="133350" cy="9525"/>
            </a:xfrm>
            <a:prstGeom prst="line">
              <a:avLst/>
            </a:prstGeom>
            <a:noFill/>
            <a:ln w="9525">
              <a:solidFill>
                <a:srgbClr val="000000"/>
              </a:solidFill>
              <a:round/>
              <a:tailEnd type="triangle" w="med" len="med"/>
            </a:ln>
            <a:effectLst/>
          </p:spPr>
          <p:txBody>
            <a:bodyPr wrap="none" lIns="90487" tIns="44450" rIns="90487" bIns="44450" anchor="ctr"/>
            <a:lstStyle/>
            <a:p>
              <a:pPr algn="ctr">
                <a:buNone/>
              </a:pPr>
              <a:endParaRPr lang="en-US" sz="1400">
                <a:solidFill>
                  <a:srgbClr val="000000"/>
                </a:solidFill>
                <a:latin typeface="Calibri" panose="020F0502020204030204"/>
              </a:endParaRPr>
            </a:p>
          </p:txBody>
        </p:sp>
        <p:sp>
          <p:nvSpPr>
            <p:cNvPr id="143" name="Oval 544"/>
            <p:cNvSpPr>
              <a:spLocks noChangeArrowheads="1"/>
            </p:cNvSpPr>
            <p:nvPr/>
          </p:nvSpPr>
          <p:spPr bwMode="auto">
            <a:xfrm>
              <a:off x="3112641" y="5140325"/>
              <a:ext cx="76200" cy="76200"/>
            </a:xfrm>
            <a:prstGeom prst="ellipse">
              <a:avLst/>
            </a:prstGeom>
            <a:solidFill>
              <a:srgbClr val="000000"/>
            </a:solid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44" name="Rectangle 610"/>
            <p:cNvSpPr>
              <a:spLocks noChangeArrowheads="1"/>
            </p:cNvSpPr>
            <p:nvPr/>
          </p:nvSpPr>
          <p:spPr bwMode="auto">
            <a:xfrm>
              <a:off x="3923853" y="5549900"/>
              <a:ext cx="368300" cy="914400"/>
            </a:xfrm>
            <a:prstGeom prst="rect">
              <a:avLst/>
            </a:prstGeom>
            <a:solidFill>
              <a:srgbClr val="DEDFF5"/>
            </a:solidFill>
            <a:ln w="9525">
              <a:solidFill>
                <a:srgbClr val="000000"/>
              </a:solidFill>
              <a:miter lim="800000"/>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45" name="Rectangle 611"/>
            <p:cNvSpPr>
              <a:spLocks noChangeArrowheads="1"/>
            </p:cNvSpPr>
            <p:nvPr/>
          </p:nvSpPr>
          <p:spPr bwMode="auto">
            <a:xfrm>
              <a:off x="3923853" y="5829300"/>
              <a:ext cx="368300" cy="254000"/>
            </a:xfrm>
            <a:prstGeom prst="rect">
              <a:avLst/>
            </a:prstGeom>
            <a:solidFill>
              <a:srgbClr val="FFFFFF"/>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400" dirty="0">
                  <a:solidFill>
                    <a:srgbClr val="000000"/>
                  </a:solidFill>
                  <a:latin typeface="Calibri" panose="020F0502020204030204"/>
                </a:rPr>
                <a:t>PTE</a:t>
              </a:r>
              <a:endParaRPr lang="en-US" sz="1400" dirty="0">
                <a:solidFill>
                  <a:srgbClr val="000000"/>
                </a:solidFill>
                <a:latin typeface="Calibri" panose="020F0502020204030204"/>
              </a:endParaRPr>
            </a:p>
          </p:txBody>
        </p:sp>
        <p:sp>
          <p:nvSpPr>
            <p:cNvPr id="146" name="Line 612"/>
            <p:cNvSpPr>
              <a:spLocks noChangeShapeType="1"/>
            </p:cNvSpPr>
            <p:nvPr/>
          </p:nvSpPr>
          <p:spPr bwMode="auto">
            <a:xfrm flipH="1">
              <a:off x="3784153" y="5178425"/>
              <a:ext cx="1588" cy="790575"/>
            </a:xfrm>
            <a:prstGeom prst="line">
              <a:avLst/>
            </a:prstGeom>
            <a:no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47" name="Line 613"/>
            <p:cNvSpPr>
              <a:spLocks noChangeShapeType="1"/>
            </p:cNvSpPr>
            <p:nvPr/>
          </p:nvSpPr>
          <p:spPr bwMode="auto">
            <a:xfrm flipV="1">
              <a:off x="3785741" y="5959475"/>
              <a:ext cx="133350" cy="9525"/>
            </a:xfrm>
            <a:prstGeom prst="line">
              <a:avLst/>
            </a:prstGeom>
            <a:noFill/>
            <a:ln w="9525">
              <a:solidFill>
                <a:srgbClr val="000000"/>
              </a:solidFill>
              <a:round/>
              <a:tailEnd type="triangle" w="med" len="med"/>
            </a:ln>
            <a:effectLst/>
          </p:spPr>
          <p:txBody>
            <a:bodyPr wrap="none" lIns="90487" tIns="44450" rIns="90487" bIns="44450" anchor="ctr"/>
            <a:lstStyle/>
            <a:p>
              <a:pPr algn="ctr">
                <a:buNone/>
              </a:pPr>
              <a:endParaRPr lang="en-US" sz="1400">
                <a:solidFill>
                  <a:srgbClr val="000000"/>
                </a:solidFill>
                <a:latin typeface="Calibri" panose="020F0502020204030204"/>
              </a:endParaRPr>
            </a:p>
          </p:txBody>
        </p:sp>
        <p:sp>
          <p:nvSpPr>
            <p:cNvPr id="148" name="Oval 614"/>
            <p:cNvSpPr>
              <a:spLocks noChangeArrowheads="1"/>
            </p:cNvSpPr>
            <p:nvPr/>
          </p:nvSpPr>
          <p:spPr bwMode="auto">
            <a:xfrm>
              <a:off x="3750816" y="5140325"/>
              <a:ext cx="76200" cy="76200"/>
            </a:xfrm>
            <a:prstGeom prst="ellipse">
              <a:avLst/>
            </a:prstGeom>
            <a:solidFill>
              <a:srgbClr val="000000"/>
            </a:solid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49" name="Rectangle 619"/>
            <p:cNvSpPr>
              <a:spLocks noChangeArrowheads="1"/>
            </p:cNvSpPr>
            <p:nvPr/>
          </p:nvSpPr>
          <p:spPr bwMode="auto">
            <a:xfrm>
              <a:off x="4562028" y="5545138"/>
              <a:ext cx="368300" cy="914400"/>
            </a:xfrm>
            <a:prstGeom prst="rect">
              <a:avLst/>
            </a:prstGeom>
            <a:solidFill>
              <a:srgbClr val="DEDFF5"/>
            </a:solidFill>
            <a:ln w="9525">
              <a:solidFill>
                <a:srgbClr val="000000"/>
              </a:solidFill>
              <a:miter lim="800000"/>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50" name="Rectangle 620"/>
            <p:cNvSpPr>
              <a:spLocks noChangeArrowheads="1"/>
            </p:cNvSpPr>
            <p:nvPr/>
          </p:nvSpPr>
          <p:spPr bwMode="auto">
            <a:xfrm>
              <a:off x="4562028" y="5824538"/>
              <a:ext cx="368300" cy="254000"/>
            </a:xfrm>
            <a:prstGeom prst="rect">
              <a:avLst/>
            </a:prstGeom>
            <a:solidFill>
              <a:srgbClr val="FFFFFF"/>
            </a:solidFill>
            <a:ln w="9525">
              <a:solidFill>
                <a:srgbClr val="000000"/>
              </a:solidFill>
              <a:miter lim="800000"/>
            </a:ln>
            <a:effectLst/>
          </p:spPr>
          <p:txBody>
            <a:bodyPr wrap="none" lIns="90487" tIns="44450" rIns="90487" bIns="44450" anchor="ctr"/>
            <a:lstStyle/>
            <a:p>
              <a:pPr algn="ctr">
                <a:lnSpc>
                  <a:spcPct val="90000"/>
                </a:lnSpc>
                <a:spcBef>
                  <a:spcPct val="30000"/>
                </a:spcBef>
                <a:buNone/>
              </a:pPr>
              <a:r>
                <a:rPr lang="en-US" sz="1400">
                  <a:solidFill>
                    <a:srgbClr val="000000"/>
                  </a:solidFill>
                  <a:latin typeface="Calibri" panose="020F0502020204030204"/>
                </a:rPr>
                <a:t>PTE</a:t>
              </a:r>
              <a:endParaRPr lang="en-US" sz="1400">
                <a:solidFill>
                  <a:srgbClr val="000000"/>
                </a:solidFill>
                <a:latin typeface="Calibri" panose="020F0502020204030204"/>
              </a:endParaRPr>
            </a:p>
          </p:txBody>
        </p:sp>
        <p:sp>
          <p:nvSpPr>
            <p:cNvPr id="151" name="Line 621"/>
            <p:cNvSpPr>
              <a:spLocks noChangeShapeType="1"/>
            </p:cNvSpPr>
            <p:nvPr/>
          </p:nvSpPr>
          <p:spPr bwMode="auto">
            <a:xfrm>
              <a:off x="4423916" y="5173663"/>
              <a:ext cx="0" cy="788987"/>
            </a:xfrm>
            <a:prstGeom prst="line">
              <a:avLst/>
            </a:prstGeom>
            <a:no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52" name="Line 622"/>
            <p:cNvSpPr>
              <a:spLocks noChangeShapeType="1"/>
            </p:cNvSpPr>
            <p:nvPr/>
          </p:nvSpPr>
          <p:spPr bwMode="auto">
            <a:xfrm flipV="1">
              <a:off x="4423916" y="5959475"/>
              <a:ext cx="133350" cy="9525"/>
            </a:xfrm>
            <a:prstGeom prst="line">
              <a:avLst/>
            </a:prstGeom>
            <a:noFill/>
            <a:ln w="9525">
              <a:solidFill>
                <a:srgbClr val="000000"/>
              </a:solidFill>
              <a:round/>
              <a:tailEnd type="triangle" w="med" len="med"/>
            </a:ln>
            <a:effectLst/>
          </p:spPr>
          <p:txBody>
            <a:bodyPr wrap="none" lIns="90487" tIns="44450" rIns="90487" bIns="44450" anchor="ctr"/>
            <a:lstStyle/>
            <a:p>
              <a:pPr algn="ctr">
                <a:buNone/>
              </a:pPr>
              <a:endParaRPr lang="en-US" sz="1400">
                <a:solidFill>
                  <a:srgbClr val="000000"/>
                </a:solidFill>
                <a:latin typeface="Calibri" panose="020F0502020204030204"/>
              </a:endParaRPr>
            </a:p>
          </p:txBody>
        </p:sp>
        <p:sp>
          <p:nvSpPr>
            <p:cNvPr id="153" name="Oval 623"/>
            <p:cNvSpPr>
              <a:spLocks noChangeArrowheads="1"/>
            </p:cNvSpPr>
            <p:nvPr/>
          </p:nvSpPr>
          <p:spPr bwMode="auto">
            <a:xfrm>
              <a:off x="4388991" y="5135563"/>
              <a:ext cx="76200" cy="76200"/>
            </a:xfrm>
            <a:prstGeom prst="ellipse">
              <a:avLst/>
            </a:prstGeom>
            <a:solidFill>
              <a:srgbClr val="000000"/>
            </a:solid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54" name="Line 626"/>
            <p:cNvSpPr>
              <a:spLocks noChangeShapeType="1"/>
            </p:cNvSpPr>
            <p:nvPr/>
          </p:nvSpPr>
          <p:spPr bwMode="auto">
            <a:xfrm>
              <a:off x="7914828" y="3362325"/>
              <a:ext cx="0" cy="447675"/>
            </a:xfrm>
            <a:prstGeom prst="line">
              <a:avLst/>
            </a:prstGeom>
            <a:noFill/>
            <a:ln w="9525">
              <a:solidFill>
                <a:srgbClr val="000000"/>
              </a:solidFill>
              <a:round/>
            </a:ln>
            <a:effectLst/>
          </p:spPr>
          <p:txBody>
            <a:bodyPr wrap="none" anchor="ctr"/>
            <a:lstStyle/>
            <a:p>
              <a:pPr eaLnBrk="1" fontAlgn="auto" hangingPunct="1">
                <a:lnSpc>
                  <a:spcPct val="100000"/>
                </a:lnSpc>
                <a:spcBef>
                  <a:spcPts val="0"/>
                </a:spcBef>
                <a:spcAft>
                  <a:spcPts val="0"/>
                </a:spcAft>
                <a:buClrTx/>
                <a:buSzTx/>
                <a:buNone/>
                <a:defRPr/>
              </a:pPr>
              <a:endParaRPr kumimoji="0" lang="en-US" sz="1600" b="0" i="0" u="none" strike="noStrike" kern="0" cap="none" spc="0" normalizeH="0" baseline="0" noProof="0">
                <a:ln>
                  <a:noFill/>
                </a:ln>
                <a:solidFill>
                  <a:srgbClr val="000000"/>
                </a:solidFill>
                <a:effectLst/>
                <a:uLnTx/>
                <a:uFillTx/>
                <a:latin typeface="Calibri" panose="020F0502020204030204"/>
              </a:endParaRPr>
            </a:p>
          </p:txBody>
        </p:sp>
        <p:sp>
          <p:nvSpPr>
            <p:cNvPr id="155" name="Line 627"/>
            <p:cNvSpPr>
              <a:spLocks noChangeShapeType="1"/>
            </p:cNvSpPr>
            <p:nvPr/>
          </p:nvSpPr>
          <p:spPr bwMode="auto">
            <a:xfrm>
              <a:off x="8438703" y="3362325"/>
              <a:ext cx="0" cy="447675"/>
            </a:xfrm>
            <a:prstGeom prst="line">
              <a:avLst/>
            </a:prstGeom>
            <a:noFill/>
            <a:ln w="9525">
              <a:solidFill>
                <a:srgbClr val="000000"/>
              </a:solidFill>
              <a:round/>
            </a:ln>
            <a:effectLst/>
          </p:spPr>
          <p:txBody>
            <a:bodyPr wrap="none" anchor="ctr"/>
            <a:lstStyle/>
            <a:p>
              <a:pPr eaLnBrk="1" fontAlgn="auto" hangingPunct="1">
                <a:lnSpc>
                  <a:spcPct val="100000"/>
                </a:lnSpc>
                <a:spcBef>
                  <a:spcPts val="0"/>
                </a:spcBef>
                <a:spcAft>
                  <a:spcPts val="0"/>
                </a:spcAft>
                <a:buClrTx/>
                <a:buSzTx/>
                <a:buNone/>
                <a:defRPr/>
              </a:pPr>
              <a:endParaRPr kumimoji="0" lang="en-US" sz="1600" b="0" i="0" u="none" strike="noStrike" kern="0" cap="none" spc="0" normalizeH="0" baseline="0" noProof="0">
                <a:ln>
                  <a:noFill/>
                </a:ln>
                <a:solidFill>
                  <a:srgbClr val="000000"/>
                </a:solidFill>
                <a:effectLst/>
                <a:uLnTx/>
                <a:uFillTx/>
                <a:latin typeface="Calibri" panose="020F0502020204030204"/>
              </a:endParaRPr>
            </a:p>
          </p:txBody>
        </p:sp>
        <p:sp>
          <p:nvSpPr>
            <p:cNvPr id="156" name="Line 628"/>
            <p:cNvSpPr>
              <a:spLocks noChangeShapeType="1"/>
            </p:cNvSpPr>
            <p:nvPr/>
          </p:nvSpPr>
          <p:spPr bwMode="auto">
            <a:xfrm>
              <a:off x="8962578" y="3352800"/>
              <a:ext cx="0" cy="447675"/>
            </a:xfrm>
            <a:prstGeom prst="line">
              <a:avLst/>
            </a:prstGeom>
            <a:noFill/>
            <a:ln w="9525">
              <a:solidFill>
                <a:srgbClr val="000000"/>
              </a:solidFill>
              <a:round/>
            </a:ln>
            <a:effectLst/>
          </p:spPr>
          <p:txBody>
            <a:bodyPr wrap="none" anchor="ctr"/>
            <a:lstStyle/>
            <a:p>
              <a:pPr eaLnBrk="1" fontAlgn="auto" hangingPunct="1">
                <a:lnSpc>
                  <a:spcPct val="100000"/>
                </a:lnSpc>
                <a:spcBef>
                  <a:spcPts val="0"/>
                </a:spcBef>
                <a:spcAft>
                  <a:spcPts val="0"/>
                </a:spcAft>
                <a:buClrTx/>
                <a:buSzTx/>
                <a:buNone/>
                <a:defRPr/>
              </a:pPr>
              <a:endParaRPr kumimoji="0" lang="en-US" sz="1600" b="0" i="0" u="none" strike="noStrike" kern="0" cap="none" spc="0" normalizeH="0" baseline="0" noProof="0">
                <a:ln>
                  <a:noFill/>
                </a:ln>
                <a:solidFill>
                  <a:srgbClr val="000000"/>
                </a:solidFill>
                <a:effectLst/>
                <a:uLnTx/>
                <a:uFillTx/>
                <a:latin typeface="Calibri" panose="020F0502020204030204"/>
              </a:endParaRPr>
            </a:p>
          </p:txBody>
        </p:sp>
        <p:sp>
          <p:nvSpPr>
            <p:cNvPr id="157" name="Line 629"/>
            <p:cNvSpPr>
              <a:spLocks noChangeShapeType="1"/>
            </p:cNvSpPr>
            <p:nvPr/>
          </p:nvSpPr>
          <p:spPr bwMode="auto">
            <a:xfrm>
              <a:off x="9515028" y="3362325"/>
              <a:ext cx="0" cy="447675"/>
            </a:xfrm>
            <a:prstGeom prst="line">
              <a:avLst/>
            </a:prstGeom>
            <a:noFill/>
            <a:ln w="9525">
              <a:solidFill>
                <a:srgbClr val="000000"/>
              </a:solidFill>
              <a:round/>
            </a:ln>
            <a:effectLst/>
          </p:spPr>
          <p:txBody>
            <a:bodyPr wrap="none" anchor="ctr"/>
            <a:lstStyle/>
            <a:p>
              <a:pPr eaLnBrk="1" fontAlgn="auto" hangingPunct="1">
                <a:lnSpc>
                  <a:spcPct val="100000"/>
                </a:lnSpc>
                <a:spcBef>
                  <a:spcPts val="0"/>
                </a:spcBef>
                <a:spcAft>
                  <a:spcPts val="0"/>
                </a:spcAft>
                <a:buClrTx/>
                <a:buSzTx/>
                <a:buNone/>
                <a:defRPr/>
              </a:pPr>
              <a:endParaRPr kumimoji="0" lang="en-US" sz="1600" b="0" i="0" u="none" strike="noStrike" kern="0" cap="none" spc="0" normalizeH="0" baseline="0" noProof="0">
                <a:ln>
                  <a:noFill/>
                </a:ln>
                <a:solidFill>
                  <a:srgbClr val="000000"/>
                </a:solidFill>
                <a:effectLst/>
                <a:uLnTx/>
                <a:uFillTx/>
                <a:latin typeface="Calibri" panose="020F0502020204030204"/>
              </a:endParaRPr>
            </a:p>
          </p:txBody>
        </p:sp>
        <p:sp>
          <p:nvSpPr>
            <p:cNvPr id="158" name="Line 631"/>
            <p:cNvSpPr>
              <a:spLocks noChangeShapeType="1"/>
            </p:cNvSpPr>
            <p:nvPr/>
          </p:nvSpPr>
          <p:spPr bwMode="auto">
            <a:xfrm>
              <a:off x="7918003" y="4038600"/>
              <a:ext cx="0" cy="152400"/>
            </a:xfrm>
            <a:prstGeom prst="line">
              <a:avLst/>
            </a:prstGeom>
            <a:noFill/>
            <a:ln w="9525">
              <a:solidFill>
                <a:srgbClr val="000000"/>
              </a:solidFill>
              <a:round/>
            </a:ln>
            <a:effectLst/>
          </p:spPr>
          <p:txBody>
            <a:bodyPr wrap="none" anchor="ctr"/>
            <a:lstStyle/>
            <a:p>
              <a:pPr eaLnBrk="1" fontAlgn="auto" hangingPunct="1">
                <a:lnSpc>
                  <a:spcPct val="100000"/>
                </a:lnSpc>
                <a:spcBef>
                  <a:spcPts val="0"/>
                </a:spcBef>
                <a:spcAft>
                  <a:spcPts val="0"/>
                </a:spcAft>
                <a:buClrTx/>
                <a:buSzTx/>
                <a:buNone/>
                <a:defRPr/>
              </a:pPr>
              <a:endParaRPr kumimoji="0" lang="en-US" sz="1600" b="0" i="0" u="none" strike="noStrike" kern="0" cap="none" spc="0" normalizeH="0" baseline="0" noProof="0">
                <a:ln>
                  <a:noFill/>
                </a:ln>
                <a:solidFill>
                  <a:srgbClr val="000000"/>
                </a:solidFill>
                <a:effectLst/>
                <a:uLnTx/>
                <a:uFillTx/>
                <a:latin typeface="Calibri" panose="020F0502020204030204"/>
              </a:endParaRPr>
            </a:p>
          </p:txBody>
        </p:sp>
        <p:sp>
          <p:nvSpPr>
            <p:cNvPr id="159" name="Line 632"/>
            <p:cNvSpPr>
              <a:spLocks noChangeShapeType="1"/>
            </p:cNvSpPr>
            <p:nvPr/>
          </p:nvSpPr>
          <p:spPr bwMode="auto">
            <a:xfrm>
              <a:off x="8448228" y="4043363"/>
              <a:ext cx="0" cy="147637"/>
            </a:xfrm>
            <a:prstGeom prst="line">
              <a:avLst/>
            </a:prstGeom>
            <a:noFill/>
            <a:ln w="9525">
              <a:solidFill>
                <a:srgbClr val="000000"/>
              </a:solidFill>
              <a:round/>
            </a:ln>
            <a:effectLst/>
          </p:spPr>
          <p:txBody>
            <a:bodyPr wrap="none" anchor="ctr"/>
            <a:lstStyle/>
            <a:p>
              <a:pPr eaLnBrk="1" fontAlgn="auto" hangingPunct="1">
                <a:lnSpc>
                  <a:spcPct val="100000"/>
                </a:lnSpc>
                <a:spcBef>
                  <a:spcPts val="0"/>
                </a:spcBef>
                <a:spcAft>
                  <a:spcPts val="0"/>
                </a:spcAft>
                <a:buClrTx/>
                <a:buSzTx/>
                <a:buNone/>
                <a:defRPr/>
              </a:pPr>
              <a:endParaRPr kumimoji="0" lang="en-US" sz="1600" b="0" i="0" u="none" strike="noStrike" kern="0" cap="none" spc="0" normalizeH="0" baseline="0" noProof="0">
                <a:ln>
                  <a:noFill/>
                </a:ln>
                <a:solidFill>
                  <a:srgbClr val="000000"/>
                </a:solidFill>
                <a:effectLst/>
                <a:uLnTx/>
                <a:uFillTx/>
                <a:latin typeface="Calibri" panose="020F0502020204030204"/>
              </a:endParaRPr>
            </a:p>
          </p:txBody>
        </p:sp>
        <p:sp>
          <p:nvSpPr>
            <p:cNvPr id="160" name="Line 633"/>
            <p:cNvSpPr>
              <a:spLocks noChangeShapeType="1"/>
            </p:cNvSpPr>
            <p:nvPr/>
          </p:nvSpPr>
          <p:spPr bwMode="auto">
            <a:xfrm>
              <a:off x="8984803" y="4041775"/>
              <a:ext cx="0" cy="152400"/>
            </a:xfrm>
            <a:prstGeom prst="line">
              <a:avLst/>
            </a:prstGeom>
            <a:noFill/>
            <a:ln w="9525">
              <a:solidFill>
                <a:srgbClr val="000000"/>
              </a:solidFill>
              <a:round/>
            </a:ln>
            <a:effectLst/>
          </p:spPr>
          <p:txBody>
            <a:bodyPr wrap="none" anchor="ctr"/>
            <a:lstStyle/>
            <a:p>
              <a:pPr eaLnBrk="1" fontAlgn="auto" hangingPunct="1">
                <a:lnSpc>
                  <a:spcPct val="100000"/>
                </a:lnSpc>
                <a:spcBef>
                  <a:spcPts val="0"/>
                </a:spcBef>
                <a:spcAft>
                  <a:spcPts val="0"/>
                </a:spcAft>
                <a:buClrTx/>
                <a:buSzTx/>
                <a:buNone/>
                <a:defRPr/>
              </a:pPr>
              <a:endParaRPr kumimoji="0" lang="en-US" sz="1600" b="0" i="0" u="none" strike="noStrike" kern="0" cap="none" spc="0" normalizeH="0" baseline="0" noProof="0">
                <a:ln>
                  <a:noFill/>
                </a:ln>
                <a:solidFill>
                  <a:srgbClr val="000000"/>
                </a:solidFill>
                <a:effectLst/>
                <a:uLnTx/>
                <a:uFillTx/>
                <a:latin typeface="Calibri" panose="020F0502020204030204"/>
              </a:endParaRPr>
            </a:p>
          </p:txBody>
        </p:sp>
        <p:sp>
          <p:nvSpPr>
            <p:cNvPr id="161" name="Line 634"/>
            <p:cNvSpPr>
              <a:spLocks noChangeShapeType="1"/>
            </p:cNvSpPr>
            <p:nvPr/>
          </p:nvSpPr>
          <p:spPr bwMode="auto">
            <a:xfrm>
              <a:off x="9515028" y="4041775"/>
              <a:ext cx="0" cy="152400"/>
            </a:xfrm>
            <a:prstGeom prst="line">
              <a:avLst/>
            </a:prstGeom>
            <a:noFill/>
            <a:ln w="9525">
              <a:solidFill>
                <a:srgbClr val="000000"/>
              </a:solidFill>
              <a:round/>
            </a:ln>
            <a:effectLst/>
          </p:spPr>
          <p:txBody>
            <a:bodyPr wrap="none" anchor="ctr"/>
            <a:lstStyle/>
            <a:p>
              <a:pPr eaLnBrk="1" fontAlgn="auto" hangingPunct="1">
                <a:lnSpc>
                  <a:spcPct val="100000"/>
                </a:lnSpc>
                <a:spcBef>
                  <a:spcPts val="0"/>
                </a:spcBef>
                <a:spcAft>
                  <a:spcPts val="0"/>
                </a:spcAft>
                <a:buClrTx/>
                <a:buSzTx/>
                <a:buNone/>
                <a:defRPr/>
              </a:pPr>
              <a:endParaRPr kumimoji="0" lang="en-US" sz="1600" b="0" i="0" u="none" strike="noStrike" kern="0" cap="none" spc="0" normalizeH="0" baseline="0" noProof="0">
                <a:ln>
                  <a:noFill/>
                </a:ln>
                <a:solidFill>
                  <a:srgbClr val="000000"/>
                </a:solidFill>
                <a:effectLst/>
                <a:uLnTx/>
                <a:uFillTx/>
                <a:latin typeface="Calibri" panose="020F0502020204030204"/>
              </a:endParaRPr>
            </a:p>
          </p:txBody>
        </p:sp>
        <p:sp>
          <p:nvSpPr>
            <p:cNvPr id="162" name="Line 635"/>
            <p:cNvSpPr>
              <a:spLocks noChangeShapeType="1"/>
            </p:cNvSpPr>
            <p:nvPr/>
          </p:nvSpPr>
          <p:spPr bwMode="auto">
            <a:xfrm flipV="1">
              <a:off x="8060878" y="4191000"/>
              <a:ext cx="0" cy="38100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63" name="Line 636"/>
            <p:cNvSpPr>
              <a:spLocks noChangeShapeType="1"/>
            </p:cNvSpPr>
            <p:nvPr/>
          </p:nvSpPr>
          <p:spPr bwMode="auto">
            <a:xfrm flipV="1">
              <a:off x="8581578" y="4192588"/>
              <a:ext cx="0" cy="37465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64" name="Line 637"/>
            <p:cNvSpPr>
              <a:spLocks noChangeShapeType="1"/>
            </p:cNvSpPr>
            <p:nvPr/>
          </p:nvSpPr>
          <p:spPr bwMode="auto">
            <a:xfrm flipV="1">
              <a:off x="9121328" y="4184650"/>
              <a:ext cx="0" cy="381000"/>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65" name="Line 638"/>
            <p:cNvSpPr>
              <a:spLocks noChangeShapeType="1"/>
            </p:cNvSpPr>
            <p:nvPr/>
          </p:nvSpPr>
          <p:spPr bwMode="auto">
            <a:xfrm flipV="1">
              <a:off x="9657903" y="4194175"/>
              <a:ext cx="0" cy="373063"/>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66" name="Line 639"/>
            <p:cNvSpPr>
              <a:spLocks noChangeShapeType="1"/>
            </p:cNvSpPr>
            <p:nvPr/>
          </p:nvSpPr>
          <p:spPr bwMode="auto">
            <a:xfrm>
              <a:off x="2434778" y="5549900"/>
              <a:ext cx="234950" cy="0"/>
            </a:xfrm>
            <a:prstGeom prst="line">
              <a:avLst/>
            </a:prstGeom>
            <a:noFill/>
            <a:ln w="12700">
              <a:solidFill>
                <a:srgbClr val="000000"/>
              </a:solidFill>
              <a:round/>
              <a:tailEnd type="triangle" w="med" len="med"/>
            </a:ln>
            <a:effectLst/>
          </p:spPr>
          <p:txBody>
            <a:bodyPr wrap="none" anchor="ctr"/>
            <a:lstStyle/>
            <a:p>
              <a:pPr eaLnBrk="1" fontAlgn="auto" hangingPunct="1">
                <a:lnSpc>
                  <a:spcPct val="100000"/>
                </a:lnSpc>
                <a:spcBef>
                  <a:spcPts val="0"/>
                </a:spcBef>
                <a:spcAft>
                  <a:spcPts val="0"/>
                </a:spcAft>
                <a:buClrTx/>
                <a:buSzTx/>
                <a:buNone/>
                <a:defRPr/>
              </a:pPr>
              <a:endParaRPr kumimoji="0" lang="en-US" sz="1600" b="0" i="0" u="none" strike="noStrike" kern="0" cap="none" spc="0" normalizeH="0" baseline="0" noProof="0">
                <a:ln>
                  <a:noFill/>
                </a:ln>
                <a:solidFill>
                  <a:srgbClr val="000000"/>
                </a:solidFill>
                <a:effectLst/>
                <a:uLnTx/>
                <a:uFillTx/>
                <a:latin typeface="Calibri" panose="020F0502020204030204"/>
              </a:endParaRPr>
            </a:p>
          </p:txBody>
        </p:sp>
        <p:grpSp>
          <p:nvGrpSpPr>
            <p:cNvPr id="167" name="Group 642"/>
            <p:cNvGrpSpPr/>
            <p:nvPr/>
          </p:nvGrpSpPr>
          <p:grpSpPr bwMode="auto">
            <a:xfrm>
              <a:off x="3652391" y="5551488"/>
              <a:ext cx="276225" cy="450850"/>
              <a:chOff x="739" y="2900"/>
              <a:chExt cx="174" cy="284"/>
            </a:xfrm>
          </p:grpSpPr>
          <p:sp>
            <p:nvSpPr>
              <p:cNvPr id="168" name="Line 643"/>
              <p:cNvSpPr>
                <a:spLocks noChangeShapeType="1"/>
              </p:cNvSpPr>
              <p:nvPr/>
            </p:nvSpPr>
            <p:spPr bwMode="auto">
              <a:xfrm flipV="1">
                <a:off x="739" y="3181"/>
                <a:ext cx="40" cy="3"/>
              </a:xfrm>
              <a:prstGeom prst="line">
                <a:avLst/>
              </a:prstGeom>
              <a:no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69" name="Line 644"/>
              <p:cNvSpPr>
                <a:spLocks noChangeShapeType="1"/>
              </p:cNvSpPr>
              <p:nvPr/>
            </p:nvSpPr>
            <p:spPr bwMode="auto">
              <a:xfrm flipV="1">
                <a:off x="779" y="2900"/>
                <a:ext cx="0" cy="281"/>
              </a:xfrm>
              <a:prstGeom prst="line">
                <a:avLst/>
              </a:prstGeom>
              <a:no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70" name="Line 645"/>
              <p:cNvSpPr>
                <a:spLocks noChangeShapeType="1"/>
              </p:cNvSpPr>
              <p:nvPr/>
            </p:nvSpPr>
            <p:spPr bwMode="auto">
              <a:xfrm>
                <a:off x="779" y="2900"/>
                <a:ext cx="134" cy="3"/>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grpSp>
        <p:grpSp>
          <p:nvGrpSpPr>
            <p:cNvPr id="171" name="Group 646"/>
            <p:cNvGrpSpPr/>
            <p:nvPr/>
          </p:nvGrpSpPr>
          <p:grpSpPr bwMode="auto">
            <a:xfrm>
              <a:off x="4290566" y="5551488"/>
              <a:ext cx="276225" cy="450850"/>
              <a:chOff x="739" y="2900"/>
              <a:chExt cx="174" cy="284"/>
            </a:xfrm>
          </p:grpSpPr>
          <p:sp>
            <p:nvSpPr>
              <p:cNvPr id="172" name="Line 647"/>
              <p:cNvSpPr>
                <a:spLocks noChangeShapeType="1"/>
              </p:cNvSpPr>
              <p:nvPr/>
            </p:nvSpPr>
            <p:spPr bwMode="auto">
              <a:xfrm flipV="1">
                <a:off x="739" y="3181"/>
                <a:ext cx="40" cy="3"/>
              </a:xfrm>
              <a:prstGeom prst="line">
                <a:avLst/>
              </a:prstGeom>
              <a:no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73" name="Line 648"/>
              <p:cNvSpPr>
                <a:spLocks noChangeShapeType="1"/>
              </p:cNvSpPr>
              <p:nvPr/>
            </p:nvSpPr>
            <p:spPr bwMode="auto">
              <a:xfrm flipV="1">
                <a:off x="779" y="2900"/>
                <a:ext cx="0" cy="281"/>
              </a:xfrm>
              <a:prstGeom prst="line">
                <a:avLst/>
              </a:prstGeom>
              <a:noFill/>
              <a:ln w="9525">
                <a:solidFill>
                  <a:srgbClr val="000000"/>
                </a:solidFill>
                <a:round/>
              </a:ln>
              <a:effectLst/>
            </p:spPr>
            <p:txBody>
              <a:bodyPr wrap="none" lIns="90487" tIns="44450" rIns="90487" bIns="44450" anchor="ctr"/>
              <a:lstStyle/>
              <a:p>
                <a:pPr>
                  <a:buNone/>
                </a:pPr>
                <a:endParaRPr lang="en-US" sz="1600">
                  <a:solidFill>
                    <a:srgbClr val="000000"/>
                  </a:solidFill>
                  <a:latin typeface="Calibri" panose="020F0502020204030204"/>
                </a:endParaRPr>
              </a:p>
            </p:txBody>
          </p:sp>
          <p:sp>
            <p:nvSpPr>
              <p:cNvPr id="174" name="Line 649"/>
              <p:cNvSpPr>
                <a:spLocks noChangeShapeType="1"/>
              </p:cNvSpPr>
              <p:nvPr/>
            </p:nvSpPr>
            <p:spPr bwMode="auto">
              <a:xfrm>
                <a:off x="779" y="2900"/>
                <a:ext cx="134" cy="3"/>
              </a:xfrm>
              <a:prstGeom prst="line">
                <a:avLst/>
              </a:prstGeom>
              <a:noFill/>
              <a:ln w="9525">
                <a:solidFill>
                  <a:srgbClr val="000000"/>
                </a:solidFill>
                <a:round/>
                <a:tailEnd type="triangle" w="med" len="med"/>
              </a:ln>
              <a:effectLst/>
            </p:spPr>
            <p:txBody>
              <a:bodyPr wrap="none" lIns="90487" tIns="44450" rIns="90487" bIns="44450" anchor="ctr"/>
              <a:lstStyle/>
              <a:p>
                <a:pPr>
                  <a:buNone/>
                </a:pPr>
                <a:endParaRPr lang="en-US" sz="1600">
                  <a:solidFill>
                    <a:srgbClr val="000000"/>
                  </a:solidFill>
                  <a:latin typeface="Calibri" panose="020F0502020204030204"/>
                </a:endParaRPr>
              </a:p>
            </p:txBody>
          </p:sp>
        </p:grpSp>
      </p:grpSp>
      <p:sp>
        <p:nvSpPr>
          <p:cNvPr id="175" name="TextBox 174"/>
          <p:cNvSpPr txBox="1"/>
          <p:nvPr/>
        </p:nvSpPr>
        <p:spPr>
          <a:xfrm>
            <a:off x="4777680" y="6269570"/>
            <a:ext cx="1728192" cy="327782"/>
          </a:xfrm>
          <a:prstGeom prst="rect">
            <a:avLst/>
          </a:prstGeom>
          <a:noFill/>
        </p:spPr>
        <p:txBody>
          <a:bodyPr wrap="square" rtlCol="0">
            <a:spAutoFit/>
          </a:bodyPr>
          <a:lstStyle/>
          <a:p>
            <a:pPr>
              <a:buNone/>
            </a:pPr>
            <a:r>
              <a:rPr lang="en-US" altLang="zh-CN" i="1" dirty="0">
                <a:solidFill>
                  <a:srgbClr val="FF0000"/>
                </a:solidFill>
              </a:rPr>
              <a:t>miss</a:t>
            </a:r>
            <a:r>
              <a:rPr lang="en-US" altLang="zh-CN" dirty="0">
                <a:solidFill>
                  <a:srgbClr val="FF0000"/>
                </a:solidFill>
              </a:rPr>
              <a:t>:  Disk</a:t>
            </a:r>
            <a:endParaRPr lang="zh-CN" altLang="en-US" dirty="0">
              <a:solidFill>
                <a:srgbClr val="FF0000"/>
              </a:solidFill>
            </a:endParaRPr>
          </a:p>
        </p:txBody>
      </p:sp>
      <p:sp>
        <p:nvSpPr>
          <p:cNvPr id="176" name="TextBox 175"/>
          <p:cNvSpPr txBox="1"/>
          <p:nvPr/>
        </p:nvSpPr>
        <p:spPr>
          <a:xfrm>
            <a:off x="5231904" y="5733256"/>
            <a:ext cx="511224" cy="327782"/>
          </a:xfrm>
          <a:prstGeom prst="rect">
            <a:avLst/>
          </a:prstGeom>
          <a:noFill/>
        </p:spPr>
        <p:txBody>
          <a:bodyPr wrap="square" rtlCol="0">
            <a:spAutoFit/>
          </a:bodyPr>
          <a:lstStyle/>
          <a:p>
            <a:pPr>
              <a:buNone/>
            </a:pPr>
            <a:r>
              <a:rPr lang="en-US" altLang="zh-CN" i="1" dirty="0">
                <a:solidFill>
                  <a:srgbClr val="FF0000"/>
                </a:solidFill>
              </a:rPr>
              <a:t>hit</a:t>
            </a:r>
            <a:endParaRPr lang="zh-CN" altLang="en-US" i="1" dirty="0">
              <a:solidFill>
                <a:srgbClr val="FF0000"/>
              </a:solidFill>
            </a:endParaRPr>
          </a:p>
        </p:txBody>
      </p:sp>
      <p:sp>
        <p:nvSpPr>
          <p:cNvPr id="177" name="Rectangle 2"/>
          <p:cNvSpPr txBox="1">
            <a:spLocks noChangeArrowheads="1"/>
          </p:cNvSpPr>
          <p:nvPr/>
        </p:nvSpPr>
        <p:spPr bwMode="auto">
          <a:xfrm>
            <a:off x="118120" y="254286"/>
            <a:ext cx="5257800" cy="373062"/>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baseline="0">
                <a:solidFill>
                  <a:srgbClr val="FF0000"/>
                </a:solidFill>
                <a:latin typeface="Arial Unicode MS" panose="020B0604020202020204" pitchFamily="34" charset="-122"/>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a:buClrTx/>
              <a:buSzTx/>
              <a:buFontTx/>
              <a:buNone/>
            </a:pPr>
            <a:r>
              <a:rPr lang="zh-CN" altLang="en-US" kern="0"/>
              <a:t>页式虚拟存储器示例</a:t>
            </a:r>
            <a:endParaRPr lang="zh-CN" altLang="en-US" kern="0"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263352" y="270730"/>
            <a:ext cx="5257800" cy="373062"/>
          </a:xfrm>
        </p:spPr>
        <p:txBody>
          <a:bodyPr/>
          <a:lstStyle/>
          <a:p>
            <a:r>
              <a:rPr lang="zh-CN" altLang="en-US" dirty="0"/>
              <a:t>页式虚拟存储器</a:t>
            </a:r>
            <a:endParaRPr lang="zh-CN" altLang="en-US" dirty="0"/>
          </a:p>
        </p:txBody>
      </p:sp>
      <p:pic>
        <p:nvPicPr>
          <p:cNvPr id="24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71464" y="980728"/>
            <a:ext cx="9241025" cy="568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nvGraphicFramePr>
        <p:xfrm>
          <a:off x="2132608" y="2708921"/>
          <a:ext cx="7992886" cy="3096345"/>
        </p:xfrm>
        <a:graphic>
          <a:graphicData uri="http://schemas.openxmlformats.org/drawingml/2006/table">
            <a:tbl>
              <a:tblPr firstRow="1" firstCol="1" bandRow="1">
                <a:tableStyleId>{5C22544A-7EE6-4342-B048-85BDC9FD1C3A}</a:tableStyleId>
              </a:tblPr>
              <a:tblGrid>
                <a:gridCol w="1598202"/>
                <a:gridCol w="1598202"/>
                <a:gridCol w="1598202"/>
                <a:gridCol w="1599140"/>
                <a:gridCol w="1599140"/>
              </a:tblGrid>
              <a:tr h="619269">
                <a:tc>
                  <a:txBody>
                    <a:bodyPr/>
                    <a:lstStyle/>
                    <a:p>
                      <a:pPr algn="ctr">
                        <a:spcAft>
                          <a:spcPts val="0"/>
                        </a:spcAft>
                      </a:pPr>
                      <a:r>
                        <a:rPr lang="en-US" sz="2400" b="1" kern="100" dirty="0">
                          <a:effectLst/>
                        </a:rPr>
                        <a:t>P</a:t>
                      </a:r>
                      <a:endParaRPr lang="zh-CN" sz="2400" b="1" kern="100" dirty="0">
                        <a:effectLst/>
                        <a:latin typeface="Times New Roman" panose="02020603050405020304"/>
                        <a:ea typeface="宋体" panose="02010600030101010101" pitchFamily="2" charset="-122"/>
                      </a:endParaRPr>
                    </a:p>
                  </a:txBody>
                  <a:tcPr marL="68580" marR="68580" marT="0" marB="0" anchor="ctr"/>
                </a:tc>
                <a:tc>
                  <a:txBody>
                    <a:bodyPr/>
                    <a:lstStyle/>
                    <a:p>
                      <a:pPr algn="ctr">
                        <a:spcAft>
                          <a:spcPts val="0"/>
                        </a:spcAft>
                      </a:pPr>
                      <a:r>
                        <a:rPr lang="en-US" sz="2400" b="1" kern="100" dirty="0">
                          <a:effectLst/>
                        </a:rPr>
                        <a:t>#VPN</a:t>
                      </a:r>
                      <a:r>
                        <a:rPr lang="zh-CN" sz="2400" b="1" kern="100" dirty="0">
                          <a:effectLst/>
                        </a:rPr>
                        <a:t>位数</a:t>
                      </a:r>
                      <a:endParaRPr lang="zh-CN" sz="2400" b="1" kern="100" dirty="0">
                        <a:effectLst/>
                        <a:latin typeface="Times New Roman" panose="02020603050405020304"/>
                        <a:ea typeface="宋体" panose="02010600030101010101" pitchFamily="2" charset="-122"/>
                      </a:endParaRPr>
                    </a:p>
                  </a:txBody>
                  <a:tcPr marL="68580" marR="68580" marT="0" marB="0" anchor="ctr"/>
                </a:tc>
                <a:tc>
                  <a:txBody>
                    <a:bodyPr/>
                    <a:lstStyle/>
                    <a:p>
                      <a:pPr algn="ctr">
                        <a:spcAft>
                          <a:spcPts val="0"/>
                        </a:spcAft>
                      </a:pPr>
                      <a:r>
                        <a:rPr lang="en-US" sz="2400" b="1" kern="100" dirty="0">
                          <a:effectLst/>
                        </a:rPr>
                        <a:t>#VPO</a:t>
                      </a:r>
                      <a:r>
                        <a:rPr lang="zh-CN" sz="2400" b="1" kern="100" dirty="0">
                          <a:effectLst/>
                        </a:rPr>
                        <a:t>位数</a:t>
                      </a:r>
                      <a:endParaRPr lang="zh-CN" sz="2400" b="1" kern="100" dirty="0">
                        <a:effectLst/>
                        <a:latin typeface="Times New Roman" panose="02020603050405020304"/>
                        <a:ea typeface="宋体" panose="02010600030101010101" pitchFamily="2" charset="-122"/>
                      </a:endParaRPr>
                    </a:p>
                  </a:txBody>
                  <a:tcPr marL="68580" marR="68580" marT="0" marB="0" anchor="ctr"/>
                </a:tc>
                <a:tc>
                  <a:txBody>
                    <a:bodyPr/>
                    <a:lstStyle/>
                    <a:p>
                      <a:pPr algn="ctr">
                        <a:spcAft>
                          <a:spcPts val="0"/>
                        </a:spcAft>
                      </a:pPr>
                      <a:r>
                        <a:rPr lang="en-US" sz="2400" b="1" kern="100" dirty="0">
                          <a:effectLst/>
                        </a:rPr>
                        <a:t>#PPN</a:t>
                      </a:r>
                      <a:r>
                        <a:rPr lang="zh-CN" sz="2400" b="1" kern="100" dirty="0">
                          <a:effectLst/>
                        </a:rPr>
                        <a:t>位数</a:t>
                      </a:r>
                      <a:endParaRPr lang="zh-CN" sz="2400" b="1" kern="100" dirty="0">
                        <a:effectLst/>
                        <a:latin typeface="Times New Roman" panose="02020603050405020304"/>
                        <a:ea typeface="宋体" panose="02010600030101010101" pitchFamily="2" charset="-122"/>
                      </a:endParaRPr>
                    </a:p>
                  </a:txBody>
                  <a:tcPr marL="68580" marR="68580" marT="0" marB="0" anchor="ctr"/>
                </a:tc>
                <a:tc>
                  <a:txBody>
                    <a:bodyPr/>
                    <a:lstStyle/>
                    <a:p>
                      <a:pPr algn="ctr">
                        <a:spcAft>
                          <a:spcPts val="0"/>
                        </a:spcAft>
                      </a:pPr>
                      <a:r>
                        <a:rPr lang="en-US" sz="2400" b="1" kern="100" dirty="0">
                          <a:effectLst/>
                        </a:rPr>
                        <a:t>#PPO</a:t>
                      </a:r>
                      <a:r>
                        <a:rPr lang="zh-CN" sz="2400" b="1" kern="100" dirty="0">
                          <a:effectLst/>
                        </a:rPr>
                        <a:t>位数</a:t>
                      </a:r>
                      <a:endParaRPr lang="zh-CN" sz="2400" b="1" kern="100" dirty="0">
                        <a:effectLst/>
                        <a:latin typeface="Times New Roman" panose="02020603050405020304"/>
                        <a:ea typeface="宋体" panose="02010600030101010101" pitchFamily="2" charset="-122"/>
                      </a:endParaRPr>
                    </a:p>
                  </a:txBody>
                  <a:tcPr marL="68580" marR="68580" marT="0" marB="0" anchor="ctr"/>
                </a:tc>
              </a:tr>
              <a:tr h="619269">
                <a:tc>
                  <a:txBody>
                    <a:bodyPr/>
                    <a:lstStyle/>
                    <a:p>
                      <a:pPr algn="ctr">
                        <a:spcAft>
                          <a:spcPts val="0"/>
                        </a:spcAft>
                      </a:pPr>
                      <a:r>
                        <a:rPr lang="en-US" sz="2800" b="1" kern="100">
                          <a:effectLst/>
                        </a:rPr>
                        <a:t>1KB</a:t>
                      </a:r>
                      <a:endParaRPr lang="zh-CN" sz="2800" b="1" kern="100">
                        <a:effectLst/>
                        <a:latin typeface="Times New Roman" panose="02020603050405020304"/>
                        <a:ea typeface="宋体" panose="02010600030101010101" pitchFamily="2" charset="-122"/>
                      </a:endParaRPr>
                    </a:p>
                  </a:txBody>
                  <a:tcPr marL="68580" marR="68580" marT="0" marB="0" anchor="ctr"/>
                </a:tc>
                <a:tc>
                  <a:txBody>
                    <a:bodyPr/>
                    <a:lstStyle/>
                    <a:p>
                      <a:pPr algn="ctr">
                        <a:spcAft>
                          <a:spcPts val="0"/>
                        </a:spcAft>
                      </a:pPr>
                      <a:r>
                        <a:rPr lang="en-US" sz="2800" b="1" kern="100" dirty="0">
                          <a:effectLst/>
                        </a:rPr>
                        <a:t>22</a:t>
                      </a:r>
                      <a:endParaRPr lang="zh-CN" sz="2800" b="1" kern="100" dirty="0">
                        <a:effectLst/>
                        <a:latin typeface="Times New Roman" panose="02020603050405020304"/>
                        <a:ea typeface="宋体" panose="02010600030101010101" pitchFamily="2" charset="-122"/>
                      </a:endParaRPr>
                    </a:p>
                  </a:txBody>
                  <a:tcPr marL="68580" marR="68580" marT="0" marB="0" anchor="ctr"/>
                </a:tc>
                <a:tc>
                  <a:txBody>
                    <a:bodyPr/>
                    <a:lstStyle/>
                    <a:p>
                      <a:pPr algn="ctr">
                        <a:spcAft>
                          <a:spcPts val="0"/>
                        </a:spcAft>
                      </a:pPr>
                      <a:r>
                        <a:rPr lang="en-US" sz="2800" b="1" kern="100">
                          <a:effectLst/>
                        </a:rPr>
                        <a:t>10</a:t>
                      </a:r>
                      <a:endParaRPr lang="zh-CN" sz="2800" b="1" kern="100">
                        <a:effectLst/>
                        <a:latin typeface="Times New Roman" panose="02020603050405020304"/>
                        <a:ea typeface="宋体" panose="02010600030101010101" pitchFamily="2" charset="-122"/>
                      </a:endParaRPr>
                    </a:p>
                  </a:txBody>
                  <a:tcPr marL="68580" marR="68580" marT="0" marB="0" anchor="ctr"/>
                </a:tc>
                <a:tc>
                  <a:txBody>
                    <a:bodyPr/>
                    <a:lstStyle/>
                    <a:p>
                      <a:pPr algn="ctr">
                        <a:spcAft>
                          <a:spcPts val="0"/>
                        </a:spcAft>
                      </a:pPr>
                      <a:endParaRPr lang="zh-CN" sz="2800" b="1" kern="100" dirty="0">
                        <a:effectLst/>
                        <a:latin typeface="Times New Roman" panose="02020603050405020304"/>
                        <a:ea typeface="宋体" panose="02010600030101010101" pitchFamily="2" charset="-122"/>
                      </a:endParaRPr>
                    </a:p>
                  </a:txBody>
                  <a:tcPr marL="68580" marR="68580" marT="0" marB="0" anchor="ctr"/>
                </a:tc>
                <a:tc>
                  <a:txBody>
                    <a:bodyPr/>
                    <a:lstStyle/>
                    <a:p>
                      <a:pPr algn="ctr">
                        <a:spcAft>
                          <a:spcPts val="0"/>
                        </a:spcAft>
                      </a:pPr>
                      <a:endParaRPr lang="zh-CN" sz="2800" b="1" kern="100" dirty="0">
                        <a:effectLst/>
                        <a:latin typeface="Times New Roman" panose="02020603050405020304"/>
                        <a:ea typeface="宋体" panose="02010600030101010101" pitchFamily="2" charset="-122"/>
                      </a:endParaRPr>
                    </a:p>
                  </a:txBody>
                  <a:tcPr marL="68580" marR="68580" marT="0" marB="0" anchor="ctr"/>
                </a:tc>
              </a:tr>
              <a:tr h="619269">
                <a:tc>
                  <a:txBody>
                    <a:bodyPr/>
                    <a:lstStyle/>
                    <a:p>
                      <a:pPr algn="ctr">
                        <a:spcAft>
                          <a:spcPts val="0"/>
                        </a:spcAft>
                      </a:pPr>
                      <a:r>
                        <a:rPr lang="en-US" sz="2800" b="1" kern="100">
                          <a:effectLst/>
                        </a:rPr>
                        <a:t>2KB</a:t>
                      </a:r>
                      <a:endParaRPr lang="zh-CN" sz="2800" b="1" kern="100">
                        <a:effectLst/>
                        <a:latin typeface="Times New Roman" panose="02020603050405020304"/>
                        <a:ea typeface="宋体" panose="02010600030101010101" pitchFamily="2" charset="-122"/>
                      </a:endParaRPr>
                    </a:p>
                  </a:txBody>
                  <a:tcPr marL="68580" marR="68580" marT="0" marB="0" anchor="ctr"/>
                </a:tc>
                <a:tc>
                  <a:txBody>
                    <a:bodyPr/>
                    <a:lstStyle/>
                    <a:p>
                      <a:pPr algn="ctr">
                        <a:spcAft>
                          <a:spcPts val="0"/>
                        </a:spcAft>
                      </a:pPr>
                      <a:r>
                        <a:rPr lang="en-US" sz="2800" b="1" kern="100" dirty="0">
                          <a:effectLst/>
                        </a:rPr>
                        <a:t>21</a:t>
                      </a:r>
                      <a:endParaRPr lang="zh-CN" sz="2800" b="1" kern="100" dirty="0">
                        <a:effectLst/>
                        <a:latin typeface="Times New Roman" panose="02020603050405020304"/>
                        <a:ea typeface="宋体" panose="02010600030101010101" pitchFamily="2" charset="-122"/>
                      </a:endParaRPr>
                    </a:p>
                  </a:txBody>
                  <a:tcPr marL="68580" marR="68580" marT="0" marB="0" anchor="ctr"/>
                </a:tc>
                <a:tc>
                  <a:txBody>
                    <a:bodyPr/>
                    <a:lstStyle/>
                    <a:p>
                      <a:pPr algn="ctr">
                        <a:spcAft>
                          <a:spcPts val="0"/>
                        </a:spcAft>
                      </a:pPr>
                      <a:r>
                        <a:rPr lang="en-US" sz="2800" b="1" kern="100" dirty="0">
                          <a:effectLst/>
                        </a:rPr>
                        <a:t>11</a:t>
                      </a:r>
                      <a:endParaRPr lang="zh-CN" sz="2800" b="1" kern="100" dirty="0">
                        <a:effectLst/>
                        <a:latin typeface="Times New Roman" panose="02020603050405020304"/>
                        <a:ea typeface="宋体" panose="02010600030101010101" pitchFamily="2" charset="-122"/>
                      </a:endParaRPr>
                    </a:p>
                  </a:txBody>
                  <a:tcPr marL="68580" marR="68580" marT="0" marB="0" anchor="ctr"/>
                </a:tc>
                <a:tc>
                  <a:txBody>
                    <a:bodyPr/>
                    <a:lstStyle/>
                    <a:p>
                      <a:pPr algn="ctr">
                        <a:spcAft>
                          <a:spcPts val="0"/>
                        </a:spcAft>
                      </a:pPr>
                      <a:endParaRPr lang="zh-CN" sz="2800" b="1" kern="100" dirty="0">
                        <a:effectLst/>
                        <a:latin typeface="Times New Roman" panose="02020603050405020304"/>
                        <a:ea typeface="宋体" panose="02010600030101010101" pitchFamily="2" charset="-122"/>
                      </a:endParaRPr>
                    </a:p>
                  </a:txBody>
                  <a:tcPr marL="68580" marR="68580" marT="0" marB="0" anchor="ctr"/>
                </a:tc>
                <a:tc>
                  <a:txBody>
                    <a:bodyPr/>
                    <a:lstStyle/>
                    <a:p>
                      <a:pPr algn="ctr">
                        <a:spcAft>
                          <a:spcPts val="0"/>
                        </a:spcAft>
                      </a:pPr>
                      <a:endParaRPr lang="zh-CN" sz="2800" b="1" kern="100" dirty="0">
                        <a:effectLst/>
                        <a:latin typeface="Times New Roman" panose="02020603050405020304"/>
                        <a:ea typeface="宋体" panose="02010600030101010101" pitchFamily="2" charset="-122"/>
                      </a:endParaRPr>
                    </a:p>
                  </a:txBody>
                  <a:tcPr marL="68580" marR="68580" marT="0" marB="0" anchor="ctr"/>
                </a:tc>
              </a:tr>
              <a:tr h="619269">
                <a:tc>
                  <a:txBody>
                    <a:bodyPr/>
                    <a:lstStyle/>
                    <a:p>
                      <a:pPr algn="ctr">
                        <a:spcAft>
                          <a:spcPts val="0"/>
                        </a:spcAft>
                      </a:pPr>
                      <a:r>
                        <a:rPr lang="en-US" sz="2800" b="1" kern="100">
                          <a:effectLst/>
                        </a:rPr>
                        <a:t>4KB</a:t>
                      </a:r>
                      <a:endParaRPr lang="zh-CN" sz="2800" b="1" kern="100">
                        <a:effectLst/>
                        <a:latin typeface="Times New Roman" panose="02020603050405020304"/>
                        <a:ea typeface="宋体" panose="02010600030101010101" pitchFamily="2" charset="-122"/>
                      </a:endParaRPr>
                    </a:p>
                  </a:txBody>
                  <a:tcPr marL="68580" marR="68580" marT="0" marB="0" anchor="ctr"/>
                </a:tc>
                <a:tc>
                  <a:txBody>
                    <a:bodyPr/>
                    <a:lstStyle/>
                    <a:p>
                      <a:pPr algn="ctr">
                        <a:spcAft>
                          <a:spcPts val="0"/>
                        </a:spcAft>
                      </a:pPr>
                      <a:r>
                        <a:rPr lang="en-US" sz="2800" b="1" kern="100">
                          <a:effectLst/>
                        </a:rPr>
                        <a:t>20</a:t>
                      </a:r>
                      <a:endParaRPr lang="zh-CN" sz="2800" b="1" kern="100">
                        <a:effectLst/>
                        <a:latin typeface="Times New Roman" panose="02020603050405020304"/>
                        <a:ea typeface="宋体" panose="02010600030101010101" pitchFamily="2" charset="-122"/>
                      </a:endParaRPr>
                    </a:p>
                  </a:txBody>
                  <a:tcPr marL="68580" marR="68580" marT="0" marB="0" anchor="ctr"/>
                </a:tc>
                <a:tc>
                  <a:txBody>
                    <a:bodyPr/>
                    <a:lstStyle/>
                    <a:p>
                      <a:pPr algn="ctr">
                        <a:spcAft>
                          <a:spcPts val="0"/>
                        </a:spcAft>
                      </a:pPr>
                      <a:r>
                        <a:rPr lang="en-US" sz="2800" b="1" kern="100" dirty="0">
                          <a:effectLst/>
                        </a:rPr>
                        <a:t>12</a:t>
                      </a:r>
                      <a:endParaRPr lang="zh-CN" sz="2800" b="1" kern="100" dirty="0">
                        <a:effectLst/>
                        <a:latin typeface="Times New Roman" panose="02020603050405020304"/>
                        <a:ea typeface="宋体" panose="02010600030101010101" pitchFamily="2" charset="-122"/>
                      </a:endParaRPr>
                    </a:p>
                  </a:txBody>
                  <a:tcPr marL="68580" marR="68580" marT="0" marB="0" anchor="ctr"/>
                </a:tc>
                <a:tc>
                  <a:txBody>
                    <a:bodyPr/>
                    <a:lstStyle/>
                    <a:p>
                      <a:pPr algn="ctr">
                        <a:spcAft>
                          <a:spcPts val="0"/>
                        </a:spcAft>
                      </a:pPr>
                      <a:endParaRPr lang="zh-CN" sz="2800" b="1" kern="100" dirty="0">
                        <a:effectLst/>
                        <a:latin typeface="Times New Roman" panose="02020603050405020304"/>
                        <a:ea typeface="宋体" panose="02010600030101010101" pitchFamily="2" charset="-122"/>
                      </a:endParaRPr>
                    </a:p>
                  </a:txBody>
                  <a:tcPr marL="68580" marR="68580" marT="0" marB="0" anchor="ctr"/>
                </a:tc>
                <a:tc>
                  <a:txBody>
                    <a:bodyPr/>
                    <a:lstStyle/>
                    <a:p>
                      <a:pPr algn="ctr">
                        <a:spcAft>
                          <a:spcPts val="0"/>
                        </a:spcAft>
                      </a:pPr>
                      <a:endParaRPr lang="zh-CN" sz="2800" b="1" kern="100" dirty="0">
                        <a:effectLst/>
                        <a:latin typeface="Times New Roman" panose="02020603050405020304"/>
                        <a:ea typeface="宋体" panose="02010600030101010101" pitchFamily="2" charset="-122"/>
                      </a:endParaRPr>
                    </a:p>
                  </a:txBody>
                  <a:tcPr marL="68580" marR="68580" marT="0" marB="0" anchor="ctr"/>
                </a:tc>
              </a:tr>
              <a:tr h="619269">
                <a:tc>
                  <a:txBody>
                    <a:bodyPr/>
                    <a:lstStyle/>
                    <a:p>
                      <a:pPr algn="ctr">
                        <a:spcAft>
                          <a:spcPts val="0"/>
                        </a:spcAft>
                      </a:pPr>
                      <a:r>
                        <a:rPr lang="en-US" sz="2800" b="1" kern="100">
                          <a:effectLst/>
                        </a:rPr>
                        <a:t>8KB</a:t>
                      </a:r>
                      <a:endParaRPr lang="zh-CN" sz="2800" b="1" kern="100">
                        <a:effectLst/>
                        <a:latin typeface="Times New Roman" panose="02020603050405020304"/>
                        <a:ea typeface="宋体" panose="02010600030101010101" pitchFamily="2" charset="-122"/>
                      </a:endParaRPr>
                    </a:p>
                  </a:txBody>
                  <a:tcPr marL="68580" marR="68580" marT="0" marB="0" anchor="ctr"/>
                </a:tc>
                <a:tc>
                  <a:txBody>
                    <a:bodyPr/>
                    <a:lstStyle/>
                    <a:p>
                      <a:pPr algn="ctr">
                        <a:spcAft>
                          <a:spcPts val="0"/>
                        </a:spcAft>
                      </a:pPr>
                      <a:r>
                        <a:rPr lang="en-US" sz="2800" b="1" kern="100">
                          <a:effectLst/>
                        </a:rPr>
                        <a:t>19</a:t>
                      </a:r>
                      <a:endParaRPr lang="zh-CN" sz="2800" b="1" kern="100">
                        <a:effectLst/>
                        <a:latin typeface="Times New Roman" panose="02020603050405020304"/>
                        <a:ea typeface="宋体" panose="02010600030101010101" pitchFamily="2" charset="-122"/>
                      </a:endParaRPr>
                    </a:p>
                  </a:txBody>
                  <a:tcPr marL="68580" marR="68580" marT="0" marB="0" anchor="ctr"/>
                </a:tc>
                <a:tc>
                  <a:txBody>
                    <a:bodyPr/>
                    <a:lstStyle/>
                    <a:p>
                      <a:pPr algn="ctr">
                        <a:spcAft>
                          <a:spcPts val="0"/>
                        </a:spcAft>
                      </a:pPr>
                      <a:r>
                        <a:rPr lang="en-US" sz="2800" b="1" kern="100">
                          <a:effectLst/>
                        </a:rPr>
                        <a:t>13</a:t>
                      </a:r>
                      <a:endParaRPr lang="zh-CN" sz="2800" b="1" kern="100">
                        <a:effectLst/>
                        <a:latin typeface="Times New Roman" panose="02020603050405020304"/>
                        <a:ea typeface="宋体" panose="02010600030101010101" pitchFamily="2" charset="-122"/>
                      </a:endParaRPr>
                    </a:p>
                  </a:txBody>
                  <a:tcPr marL="68580" marR="68580" marT="0" marB="0" anchor="ctr"/>
                </a:tc>
                <a:tc>
                  <a:txBody>
                    <a:bodyPr/>
                    <a:lstStyle/>
                    <a:p>
                      <a:pPr algn="ctr">
                        <a:spcAft>
                          <a:spcPts val="0"/>
                        </a:spcAft>
                      </a:pPr>
                      <a:endParaRPr lang="zh-CN" sz="2800" b="1" kern="100" dirty="0">
                        <a:effectLst/>
                        <a:latin typeface="Times New Roman" panose="02020603050405020304"/>
                        <a:ea typeface="宋体" panose="02010600030101010101" pitchFamily="2" charset="-122"/>
                      </a:endParaRPr>
                    </a:p>
                  </a:txBody>
                  <a:tcPr marL="68580" marR="68580" marT="0" marB="0" anchor="ctr"/>
                </a:tc>
                <a:tc>
                  <a:txBody>
                    <a:bodyPr/>
                    <a:lstStyle/>
                    <a:p>
                      <a:pPr algn="ctr">
                        <a:spcAft>
                          <a:spcPts val="0"/>
                        </a:spcAft>
                      </a:pPr>
                      <a:endParaRPr lang="zh-CN" sz="2800" b="1" kern="100" dirty="0">
                        <a:effectLst/>
                        <a:latin typeface="Times New Roman" panose="02020603050405020304"/>
                        <a:ea typeface="宋体" panose="02010600030101010101" pitchFamily="2" charset="-122"/>
                      </a:endParaRPr>
                    </a:p>
                  </a:txBody>
                  <a:tcPr marL="68580" marR="68580" marT="0" marB="0" anchor="ctr"/>
                </a:tc>
              </a:tr>
            </a:tbl>
          </a:graphicData>
        </a:graphic>
      </p:graphicFrame>
      <p:sp>
        <p:nvSpPr>
          <p:cNvPr id="6" name="Rectangle 2"/>
          <p:cNvSpPr>
            <a:spLocks noChangeArrowheads="1"/>
          </p:cNvSpPr>
          <p:nvPr/>
        </p:nvSpPr>
        <p:spPr bwMode="auto">
          <a:xfrm>
            <a:off x="479376" y="980728"/>
            <a:ext cx="1094521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eaLnBrk="1" hangingPunct="1">
              <a:lnSpc>
                <a:spcPts val="3600"/>
              </a:lnSpc>
              <a:spcBef>
                <a:spcPct val="0"/>
              </a:spcBef>
              <a:buClrTx/>
              <a:buSzTx/>
              <a:buNone/>
            </a:pP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1. </a:t>
            </a:r>
            <a:r>
              <a:rPr kumimoji="0" lang="zh-CN"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给定一个</a:t>
            </a: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32</a:t>
            </a:r>
            <a:r>
              <a:rPr kumimoji="0" lang="zh-CN" altLang="en-US"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位的虚拟地址空间和一个</a:t>
            </a: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24</a:t>
            </a:r>
            <a:r>
              <a:rPr kumimoji="0" lang="zh-CN" altLang="en-US"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位的物理地址，对于下面不同的分页大小</a:t>
            </a: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P</a:t>
            </a:r>
            <a:r>
              <a:rPr kumimoji="0" lang="zh-CN" altLang="en-US"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，请确定虚拟页号（</a:t>
            </a: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VPN</a:t>
            </a:r>
            <a:r>
              <a:rPr kumimoji="0" lang="zh-CN" altLang="en-US"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）、虚拟页内偏移量（</a:t>
            </a: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VPO</a:t>
            </a:r>
            <a:r>
              <a:rPr kumimoji="0" lang="zh-CN" altLang="en-US"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）、物理页号（</a:t>
            </a: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PPN</a:t>
            </a:r>
            <a:r>
              <a:rPr kumimoji="0" lang="zh-CN" altLang="en-US"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）和物理页内偏移量（</a:t>
            </a: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PPO</a:t>
            </a:r>
            <a:r>
              <a:rPr kumimoji="0" lang="zh-CN" altLang="en-US"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）的位数。</a:t>
            </a:r>
            <a:endParaRPr lang="zh-CN" altLang="en-US" sz="2000" b="0" dirty="0">
              <a:latin typeface="黑体" panose="02010609060101010101" pitchFamily="49" charset="-122"/>
              <a:ea typeface="黑体" panose="02010609060101010101" pitchFamily="49" charset="-122"/>
              <a:cs typeface="宋体" panose="02010600030101010101" pitchFamily="2" charset="-122"/>
            </a:endParaRPr>
          </a:p>
        </p:txBody>
      </p:sp>
      <p:graphicFrame>
        <p:nvGraphicFramePr>
          <p:cNvPr id="7" name="表格 6"/>
          <p:cNvGraphicFramePr>
            <a:graphicFrameLocks noGrp="1"/>
          </p:cNvGraphicFramePr>
          <p:nvPr/>
        </p:nvGraphicFramePr>
        <p:xfrm>
          <a:off x="2142751" y="2708920"/>
          <a:ext cx="7982743" cy="3528390"/>
        </p:xfrm>
        <a:graphic>
          <a:graphicData uri="http://schemas.openxmlformats.org/drawingml/2006/table">
            <a:tbl>
              <a:tblPr firstRow="1" firstCol="1" bandRow="1">
                <a:tableStyleId>{69CF1AB2-1976-4502-BF36-3FF5EA218861}</a:tableStyleId>
              </a:tblPr>
              <a:tblGrid>
                <a:gridCol w="915694"/>
                <a:gridCol w="1775865"/>
                <a:gridCol w="1794069"/>
                <a:gridCol w="1739455"/>
                <a:gridCol w="1757660"/>
              </a:tblGrid>
              <a:tr h="705678">
                <a:tc>
                  <a:txBody>
                    <a:bodyPr/>
                    <a:lstStyle/>
                    <a:p>
                      <a:pPr algn="ctr">
                        <a:lnSpc>
                          <a:spcPct val="150000"/>
                        </a:lnSpc>
                        <a:spcAft>
                          <a:spcPts val="0"/>
                        </a:spcAft>
                      </a:pPr>
                      <a:r>
                        <a:rPr lang="en-US" sz="2400" b="1" kern="100" dirty="0">
                          <a:effectLst/>
                          <a:latin typeface="黑体" panose="02010609060101010101" pitchFamily="49" charset="-122"/>
                          <a:ea typeface="黑体" panose="02010609060101010101" pitchFamily="49" charset="-122"/>
                          <a:cs typeface="Times New Roman" panose="02020603050405020304" pitchFamily="18" charset="0"/>
                        </a:rPr>
                        <a:t>P</a:t>
                      </a:r>
                      <a:endParaRPr lang="zh-CN" sz="1800" b="1"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b="1" kern="100" dirty="0">
                          <a:effectLst/>
                          <a:latin typeface="黑体" panose="02010609060101010101" pitchFamily="49" charset="-122"/>
                          <a:ea typeface="黑体" panose="02010609060101010101" pitchFamily="49" charset="-122"/>
                          <a:cs typeface="Times New Roman" panose="02020603050405020304" pitchFamily="18" charset="0"/>
                        </a:rPr>
                        <a:t>#VPN</a:t>
                      </a:r>
                      <a:r>
                        <a:rPr lang="zh-CN" sz="2400" b="1" kern="100" dirty="0">
                          <a:effectLst/>
                          <a:latin typeface="黑体" panose="02010609060101010101" pitchFamily="49" charset="-122"/>
                          <a:ea typeface="黑体" panose="02010609060101010101" pitchFamily="49" charset="-122"/>
                          <a:cs typeface="Times New Roman" panose="02020603050405020304" pitchFamily="18" charset="0"/>
                        </a:rPr>
                        <a:t>位数</a:t>
                      </a:r>
                      <a:endParaRPr lang="zh-CN" sz="1800" b="1"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b="1" kern="100">
                          <a:effectLst/>
                          <a:latin typeface="黑体" panose="02010609060101010101" pitchFamily="49" charset="-122"/>
                          <a:ea typeface="黑体" panose="02010609060101010101" pitchFamily="49" charset="-122"/>
                          <a:cs typeface="Times New Roman" panose="02020603050405020304" pitchFamily="18" charset="0"/>
                        </a:rPr>
                        <a:t>#VPO</a:t>
                      </a:r>
                      <a:r>
                        <a:rPr lang="zh-CN" sz="2400" b="1" kern="100">
                          <a:effectLst/>
                          <a:latin typeface="黑体" panose="02010609060101010101" pitchFamily="49" charset="-122"/>
                          <a:ea typeface="黑体" panose="02010609060101010101" pitchFamily="49" charset="-122"/>
                          <a:cs typeface="Times New Roman" panose="02020603050405020304" pitchFamily="18" charset="0"/>
                        </a:rPr>
                        <a:t>位数</a:t>
                      </a:r>
                      <a:endParaRPr lang="zh-CN" sz="1800" b="1"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b="1" kern="100">
                          <a:effectLst/>
                          <a:latin typeface="黑体" panose="02010609060101010101" pitchFamily="49" charset="-122"/>
                          <a:ea typeface="黑体" panose="02010609060101010101" pitchFamily="49" charset="-122"/>
                          <a:cs typeface="Times New Roman" panose="02020603050405020304" pitchFamily="18" charset="0"/>
                        </a:rPr>
                        <a:t>#PPN</a:t>
                      </a:r>
                      <a:r>
                        <a:rPr lang="zh-CN" sz="2400" b="1" kern="100">
                          <a:effectLst/>
                          <a:latin typeface="黑体" panose="02010609060101010101" pitchFamily="49" charset="-122"/>
                          <a:ea typeface="黑体" panose="02010609060101010101" pitchFamily="49" charset="-122"/>
                          <a:cs typeface="Times New Roman" panose="02020603050405020304" pitchFamily="18" charset="0"/>
                        </a:rPr>
                        <a:t>位数</a:t>
                      </a:r>
                      <a:endParaRPr lang="zh-CN" sz="1800" b="1"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b="1" kern="100">
                          <a:effectLst/>
                          <a:latin typeface="黑体" panose="02010609060101010101" pitchFamily="49" charset="-122"/>
                          <a:ea typeface="黑体" panose="02010609060101010101" pitchFamily="49" charset="-122"/>
                          <a:cs typeface="Times New Roman" panose="02020603050405020304" pitchFamily="18" charset="0"/>
                        </a:rPr>
                        <a:t>#PPO</a:t>
                      </a:r>
                      <a:r>
                        <a:rPr lang="zh-CN" sz="2400" b="1" kern="100">
                          <a:effectLst/>
                          <a:latin typeface="黑体" panose="02010609060101010101" pitchFamily="49" charset="-122"/>
                          <a:ea typeface="黑体" panose="02010609060101010101" pitchFamily="49" charset="-122"/>
                          <a:cs typeface="Times New Roman" panose="02020603050405020304" pitchFamily="18" charset="0"/>
                        </a:rPr>
                        <a:t>位数</a:t>
                      </a:r>
                      <a:endParaRPr lang="zh-CN" sz="1800" b="1"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r>
              <a:tr h="705678">
                <a:tc>
                  <a:txBody>
                    <a:bodyPr/>
                    <a:lstStyle/>
                    <a:p>
                      <a:pPr algn="ctr">
                        <a:lnSpc>
                          <a:spcPct val="150000"/>
                        </a:lnSpc>
                        <a:spcAft>
                          <a:spcPts val="0"/>
                        </a:spcAft>
                      </a:pPr>
                      <a:r>
                        <a:rPr lang="en-US" sz="2400" b="1" kern="100">
                          <a:effectLst/>
                          <a:latin typeface="黑体" panose="02010609060101010101" pitchFamily="49" charset="-122"/>
                          <a:ea typeface="黑体" panose="02010609060101010101" pitchFamily="49" charset="-122"/>
                          <a:cs typeface="Times New Roman" panose="02020603050405020304" pitchFamily="18" charset="0"/>
                        </a:rPr>
                        <a:t>1KB</a:t>
                      </a:r>
                      <a:endParaRPr lang="zh-CN" sz="1800" b="1"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b="1" kern="100" dirty="0">
                          <a:effectLst/>
                          <a:latin typeface="黑体" panose="02010609060101010101" pitchFamily="49" charset="-122"/>
                          <a:ea typeface="黑体" panose="02010609060101010101" pitchFamily="49" charset="-122"/>
                          <a:cs typeface="Times New Roman" panose="02020603050405020304" pitchFamily="18" charset="0"/>
                        </a:rPr>
                        <a:t>22</a:t>
                      </a:r>
                      <a:endParaRPr lang="zh-CN" sz="1800" b="1"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b="1" kern="100">
                          <a:effectLst/>
                          <a:latin typeface="黑体" panose="02010609060101010101" pitchFamily="49" charset="-122"/>
                          <a:ea typeface="黑体" panose="02010609060101010101" pitchFamily="49" charset="-122"/>
                          <a:cs typeface="Times New Roman" panose="02020603050405020304" pitchFamily="18" charset="0"/>
                        </a:rPr>
                        <a:t>10</a:t>
                      </a:r>
                      <a:endParaRPr lang="zh-CN" sz="1800" b="1"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b="1" kern="100" dirty="0">
                          <a:solidFill>
                            <a:schemeClr val="accent1"/>
                          </a:solidFill>
                          <a:effectLst/>
                          <a:latin typeface="黑体" panose="02010609060101010101" pitchFamily="49" charset="-122"/>
                          <a:ea typeface="黑体" panose="02010609060101010101" pitchFamily="49" charset="-122"/>
                          <a:cs typeface="Times New Roman" panose="02020603050405020304" pitchFamily="18" charset="0"/>
                        </a:rPr>
                        <a:t> 14</a:t>
                      </a:r>
                      <a:endParaRPr lang="zh-CN" sz="1800" b="1" kern="100" dirty="0">
                        <a:solidFill>
                          <a:schemeClr val="accent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b="1" kern="100" dirty="0">
                          <a:solidFill>
                            <a:schemeClr val="accent1"/>
                          </a:solidFill>
                          <a:effectLst/>
                          <a:latin typeface="黑体" panose="02010609060101010101" pitchFamily="49" charset="-122"/>
                          <a:ea typeface="黑体" panose="02010609060101010101" pitchFamily="49" charset="-122"/>
                          <a:cs typeface="Times New Roman" panose="02020603050405020304" pitchFamily="18" charset="0"/>
                        </a:rPr>
                        <a:t> 10</a:t>
                      </a:r>
                      <a:endParaRPr lang="zh-CN" sz="1800" b="1" kern="100" dirty="0">
                        <a:solidFill>
                          <a:schemeClr val="accent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r>
              <a:tr h="705678">
                <a:tc>
                  <a:txBody>
                    <a:bodyPr/>
                    <a:lstStyle/>
                    <a:p>
                      <a:pPr algn="ctr">
                        <a:lnSpc>
                          <a:spcPct val="150000"/>
                        </a:lnSpc>
                        <a:spcAft>
                          <a:spcPts val="0"/>
                        </a:spcAft>
                      </a:pPr>
                      <a:r>
                        <a:rPr lang="en-US" sz="2400" b="1" kern="100">
                          <a:effectLst/>
                          <a:latin typeface="黑体" panose="02010609060101010101" pitchFamily="49" charset="-122"/>
                          <a:ea typeface="黑体" panose="02010609060101010101" pitchFamily="49" charset="-122"/>
                          <a:cs typeface="Times New Roman" panose="02020603050405020304" pitchFamily="18" charset="0"/>
                        </a:rPr>
                        <a:t>2KB</a:t>
                      </a:r>
                      <a:endParaRPr lang="zh-CN" sz="1800" b="1"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b="1" kern="100">
                          <a:effectLst/>
                          <a:latin typeface="黑体" panose="02010609060101010101" pitchFamily="49" charset="-122"/>
                          <a:ea typeface="黑体" panose="02010609060101010101" pitchFamily="49" charset="-122"/>
                          <a:cs typeface="Times New Roman" panose="02020603050405020304" pitchFamily="18" charset="0"/>
                        </a:rPr>
                        <a:t>21</a:t>
                      </a:r>
                      <a:endParaRPr lang="zh-CN" sz="1800" b="1"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b="1" kern="100" dirty="0">
                          <a:effectLst/>
                          <a:latin typeface="黑体" panose="02010609060101010101" pitchFamily="49" charset="-122"/>
                          <a:ea typeface="黑体" panose="02010609060101010101" pitchFamily="49" charset="-122"/>
                          <a:cs typeface="Times New Roman" panose="02020603050405020304" pitchFamily="18" charset="0"/>
                        </a:rPr>
                        <a:t>11</a:t>
                      </a:r>
                      <a:endParaRPr lang="zh-CN" sz="1800" b="1"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b="1" kern="100" dirty="0">
                          <a:solidFill>
                            <a:schemeClr val="accent1"/>
                          </a:solidFill>
                          <a:effectLst/>
                          <a:latin typeface="黑体" panose="02010609060101010101" pitchFamily="49" charset="-122"/>
                          <a:ea typeface="黑体" panose="02010609060101010101" pitchFamily="49" charset="-122"/>
                          <a:cs typeface="Times New Roman" panose="02020603050405020304" pitchFamily="18" charset="0"/>
                        </a:rPr>
                        <a:t> 13</a:t>
                      </a:r>
                      <a:endParaRPr lang="zh-CN" sz="1800" b="1" kern="100" dirty="0">
                        <a:solidFill>
                          <a:schemeClr val="accent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b="1" kern="100" dirty="0">
                          <a:solidFill>
                            <a:schemeClr val="accent1"/>
                          </a:solidFill>
                          <a:effectLst/>
                          <a:latin typeface="黑体" panose="02010609060101010101" pitchFamily="49" charset="-122"/>
                          <a:ea typeface="黑体" panose="02010609060101010101" pitchFamily="49" charset="-122"/>
                          <a:cs typeface="Times New Roman" panose="02020603050405020304" pitchFamily="18" charset="0"/>
                        </a:rPr>
                        <a:t> 11</a:t>
                      </a:r>
                      <a:endParaRPr lang="zh-CN" sz="1800" b="1" kern="100" dirty="0">
                        <a:solidFill>
                          <a:schemeClr val="accent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r>
              <a:tr h="705678">
                <a:tc>
                  <a:txBody>
                    <a:bodyPr/>
                    <a:lstStyle/>
                    <a:p>
                      <a:pPr algn="ctr">
                        <a:lnSpc>
                          <a:spcPct val="150000"/>
                        </a:lnSpc>
                        <a:spcAft>
                          <a:spcPts val="0"/>
                        </a:spcAft>
                      </a:pPr>
                      <a:r>
                        <a:rPr lang="en-US" sz="2400" b="1" kern="100">
                          <a:effectLst/>
                          <a:latin typeface="黑体" panose="02010609060101010101" pitchFamily="49" charset="-122"/>
                          <a:ea typeface="黑体" panose="02010609060101010101" pitchFamily="49" charset="-122"/>
                          <a:cs typeface="Times New Roman" panose="02020603050405020304" pitchFamily="18" charset="0"/>
                        </a:rPr>
                        <a:t>4KB</a:t>
                      </a:r>
                      <a:endParaRPr lang="zh-CN" sz="1800" b="1"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b="1" kern="100">
                          <a:effectLst/>
                          <a:latin typeface="黑体" panose="02010609060101010101" pitchFamily="49" charset="-122"/>
                          <a:ea typeface="黑体" panose="02010609060101010101" pitchFamily="49" charset="-122"/>
                          <a:cs typeface="Times New Roman" panose="02020603050405020304" pitchFamily="18" charset="0"/>
                        </a:rPr>
                        <a:t>20</a:t>
                      </a:r>
                      <a:endParaRPr lang="zh-CN" sz="1800" b="1"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b="1" kern="100" dirty="0">
                          <a:effectLst/>
                          <a:latin typeface="黑体" panose="02010609060101010101" pitchFamily="49" charset="-122"/>
                          <a:ea typeface="黑体" panose="02010609060101010101" pitchFamily="49" charset="-122"/>
                          <a:cs typeface="Times New Roman" panose="02020603050405020304" pitchFamily="18" charset="0"/>
                        </a:rPr>
                        <a:t>12</a:t>
                      </a:r>
                      <a:endParaRPr lang="zh-CN" sz="1800" b="1"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b="1" kern="100" dirty="0">
                          <a:solidFill>
                            <a:schemeClr val="accent1"/>
                          </a:solidFill>
                          <a:effectLst/>
                          <a:latin typeface="黑体" panose="02010609060101010101" pitchFamily="49" charset="-122"/>
                          <a:ea typeface="黑体" panose="02010609060101010101" pitchFamily="49" charset="-122"/>
                          <a:cs typeface="Times New Roman" panose="02020603050405020304" pitchFamily="18" charset="0"/>
                        </a:rPr>
                        <a:t> 12</a:t>
                      </a:r>
                      <a:endParaRPr lang="zh-CN" sz="1800" b="1" kern="100" dirty="0">
                        <a:solidFill>
                          <a:schemeClr val="accent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b="1" kern="100" dirty="0">
                          <a:solidFill>
                            <a:schemeClr val="accent1"/>
                          </a:solidFill>
                          <a:effectLst/>
                          <a:latin typeface="黑体" panose="02010609060101010101" pitchFamily="49" charset="-122"/>
                          <a:ea typeface="黑体" panose="02010609060101010101" pitchFamily="49" charset="-122"/>
                          <a:cs typeface="Times New Roman" panose="02020603050405020304" pitchFamily="18" charset="0"/>
                        </a:rPr>
                        <a:t> 12</a:t>
                      </a:r>
                      <a:endParaRPr lang="zh-CN" sz="1800" b="1" kern="100" dirty="0">
                        <a:solidFill>
                          <a:schemeClr val="accent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r>
              <a:tr h="705678">
                <a:tc>
                  <a:txBody>
                    <a:bodyPr/>
                    <a:lstStyle/>
                    <a:p>
                      <a:pPr algn="ctr">
                        <a:lnSpc>
                          <a:spcPct val="150000"/>
                        </a:lnSpc>
                        <a:spcAft>
                          <a:spcPts val="0"/>
                        </a:spcAft>
                      </a:pPr>
                      <a:r>
                        <a:rPr lang="en-US" sz="2400" b="1" kern="100">
                          <a:effectLst/>
                          <a:latin typeface="黑体" panose="02010609060101010101" pitchFamily="49" charset="-122"/>
                          <a:ea typeface="黑体" panose="02010609060101010101" pitchFamily="49" charset="-122"/>
                          <a:cs typeface="Times New Roman" panose="02020603050405020304" pitchFamily="18" charset="0"/>
                        </a:rPr>
                        <a:t>8KB</a:t>
                      </a:r>
                      <a:endParaRPr lang="zh-CN" sz="1800" b="1"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b="1" kern="100">
                          <a:effectLst/>
                          <a:latin typeface="黑体" panose="02010609060101010101" pitchFamily="49" charset="-122"/>
                          <a:ea typeface="黑体" panose="02010609060101010101" pitchFamily="49" charset="-122"/>
                          <a:cs typeface="Times New Roman" panose="02020603050405020304" pitchFamily="18" charset="0"/>
                        </a:rPr>
                        <a:t>19</a:t>
                      </a:r>
                      <a:endParaRPr lang="zh-CN" sz="1800" b="1"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b="1" kern="100">
                          <a:effectLst/>
                          <a:latin typeface="黑体" panose="02010609060101010101" pitchFamily="49" charset="-122"/>
                          <a:ea typeface="黑体" panose="02010609060101010101" pitchFamily="49" charset="-122"/>
                          <a:cs typeface="Times New Roman" panose="02020603050405020304" pitchFamily="18" charset="0"/>
                        </a:rPr>
                        <a:t>13</a:t>
                      </a:r>
                      <a:endParaRPr lang="zh-CN" sz="1800" b="1"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b="1" kern="100" dirty="0">
                          <a:solidFill>
                            <a:schemeClr val="accent1"/>
                          </a:solidFill>
                          <a:effectLst/>
                          <a:latin typeface="黑体" panose="02010609060101010101" pitchFamily="49" charset="-122"/>
                          <a:ea typeface="黑体" panose="02010609060101010101" pitchFamily="49" charset="-122"/>
                          <a:cs typeface="Times New Roman" panose="02020603050405020304" pitchFamily="18" charset="0"/>
                        </a:rPr>
                        <a:t> 11</a:t>
                      </a:r>
                      <a:endParaRPr lang="zh-CN" sz="1800" b="1" kern="100" dirty="0">
                        <a:solidFill>
                          <a:schemeClr val="accent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b="1" kern="100" dirty="0">
                          <a:solidFill>
                            <a:schemeClr val="accent1"/>
                          </a:solidFill>
                          <a:effectLst/>
                          <a:latin typeface="黑体" panose="02010609060101010101" pitchFamily="49" charset="-122"/>
                          <a:ea typeface="黑体" panose="02010609060101010101" pitchFamily="49" charset="-122"/>
                          <a:cs typeface="Times New Roman" panose="02020603050405020304" pitchFamily="18" charset="0"/>
                        </a:rPr>
                        <a:t> 13</a:t>
                      </a:r>
                      <a:endParaRPr lang="zh-CN" sz="1800" b="1" kern="100" dirty="0">
                        <a:solidFill>
                          <a:schemeClr val="accent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r>
            </a:tbl>
          </a:graphicData>
        </a:graphic>
      </p:graphicFrame>
      <p:sp>
        <p:nvSpPr>
          <p:cNvPr id="8" name="Rectangle 2"/>
          <p:cNvSpPr>
            <a:spLocks noGrp="1" noChangeArrowheads="1"/>
          </p:cNvSpPr>
          <p:nvPr>
            <p:ph type="title"/>
          </p:nvPr>
        </p:nvSpPr>
        <p:spPr>
          <a:xfrm>
            <a:off x="263352" y="260648"/>
            <a:ext cx="5257800" cy="373063"/>
          </a:xfrm>
        </p:spPr>
        <p:txBody>
          <a:bodyPr/>
          <a:lstStyle/>
          <a:p>
            <a:r>
              <a:rPr lang="zh-CN" altLang="en-US" dirty="0"/>
              <a:t>举例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263352" y="260648"/>
            <a:ext cx="5257800" cy="373063"/>
          </a:xfrm>
        </p:spPr>
        <p:txBody>
          <a:bodyPr/>
          <a:lstStyle/>
          <a:p>
            <a:r>
              <a:rPr lang="zh-CN" altLang="en-US" dirty="0"/>
              <a:t>举例</a:t>
            </a:r>
            <a:endParaRPr lang="zh-CN" altLang="en-US" dirty="0"/>
          </a:p>
        </p:txBody>
      </p:sp>
      <p:sp>
        <p:nvSpPr>
          <p:cNvPr id="333883" name="Rectangle 59"/>
          <p:cNvSpPr>
            <a:spLocks noGrp="1" noChangeArrowheads="1"/>
          </p:cNvSpPr>
          <p:nvPr>
            <p:ph type="body" idx="1"/>
          </p:nvPr>
        </p:nvSpPr>
        <p:spPr>
          <a:xfrm>
            <a:off x="551384" y="620688"/>
            <a:ext cx="10729192" cy="2750844"/>
          </a:xfrm>
        </p:spPr>
        <p:txBody>
          <a:bodyPr vert="horz" wrap="square" lIns="63500" tIns="97200" rIns="63500" bIns="97200" numCol="1" anchor="t" anchorCtr="0" compatLnSpc="1">
            <a:spAutoFit/>
          </a:bodyPr>
          <a:lstStyle/>
          <a:p>
            <a:pPr marL="0" indent="363855">
              <a:lnSpc>
                <a:spcPct val="150000"/>
              </a:lnSpc>
              <a:spcBef>
                <a:spcPct val="40000"/>
              </a:spcBef>
              <a:buNone/>
            </a:pPr>
            <a:r>
              <a:rPr lang="zh-CN" altLang="en-US" sz="2000" dirty="0">
                <a:ea typeface="宋体" panose="02010600030101010101" pitchFamily="2" charset="-122"/>
              </a:rPr>
              <a:t>假定页式虚拟存储系统按字节编址，逻辑地址</a:t>
            </a:r>
            <a:r>
              <a:rPr lang="en-US" altLang="zh-CN" sz="2000" dirty="0">
                <a:ea typeface="宋体" panose="02010600030101010101" pitchFamily="2" charset="-122"/>
              </a:rPr>
              <a:t>36</a:t>
            </a:r>
            <a:r>
              <a:rPr lang="zh-CN" altLang="en-US" sz="2000" dirty="0">
                <a:ea typeface="宋体" panose="02010600030101010101" pitchFamily="2" charset="-122"/>
              </a:rPr>
              <a:t>位，页大小</a:t>
            </a:r>
            <a:r>
              <a:rPr lang="en-US" altLang="zh-CN" sz="2000" dirty="0">
                <a:ea typeface="宋体" panose="02010600030101010101" pitchFamily="2" charset="-122"/>
              </a:rPr>
              <a:t>16KB</a:t>
            </a:r>
            <a:r>
              <a:rPr lang="zh-CN" altLang="en-US" sz="2000" dirty="0">
                <a:ea typeface="宋体" panose="02010600030101010101" pitchFamily="2" charset="-122"/>
              </a:rPr>
              <a:t>，物理地址</a:t>
            </a:r>
            <a:r>
              <a:rPr lang="en-US" altLang="zh-CN" sz="2000" dirty="0">
                <a:ea typeface="宋体" panose="02010600030101010101" pitchFamily="2" charset="-122"/>
              </a:rPr>
              <a:t>32</a:t>
            </a:r>
            <a:r>
              <a:rPr lang="zh-CN" altLang="en-US" sz="2000" dirty="0">
                <a:ea typeface="宋体" panose="02010600030101010101" pitchFamily="2" charset="-122"/>
              </a:rPr>
              <a:t>位，页表中包括有效位和修改位各</a:t>
            </a:r>
            <a:r>
              <a:rPr lang="en-US" altLang="zh-CN" sz="2000" dirty="0">
                <a:ea typeface="宋体" panose="02010600030101010101" pitchFamily="2" charset="-122"/>
              </a:rPr>
              <a:t>1</a:t>
            </a:r>
            <a:r>
              <a:rPr lang="zh-CN" altLang="en-US" sz="2000" dirty="0">
                <a:ea typeface="宋体" panose="02010600030101010101" pitchFamily="2" charset="-122"/>
              </a:rPr>
              <a:t>位、使用位和存取方式位各</a:t>
            </a:r>
            <a:r>
              <a:rPr lang="en-US" altLang="zh-CN" sz="2000" dirty="0">
                <a:ea typeface="宋体" panose="02010600030101010101" pitchFamily="2" charset="-122"/>
              </a:rPr>
              <a:t>2</a:t>
            </a:r>
            <a:r>
              <a:rPr lang="zh-CN" altLang="en-US" sz="2000" dirty="0">
                <a:ea typeface="宋体" panose="02010600030101010101" pitchFamily="2" charset="-122"/>
              </a:rPr>
              <a:t>位，且所有虚拟页都在使用中。请问：</a:t>
            </a:r>
            <a:endParaRPr lang="en-US" altLang="zh-CN" sz="2000" dirty="0">
              <a:ea typeface="宋体" panose="02010600030101010101" pitchFamily="2" charset="-122"/>
            </a:endParaRPr>
          </a:p>
          <a:p>
            <a:pPr marL="903605" indent="-633730">
              <a:lnSpc>
                <a:spcPct val="150000"/>
              </a:lnSpc>
              <a:spcBef>
                <a:spcPct val="40000"/>
              </a:spcBef>
              <a:buNone/>
            </a:pPr>
            <a:r>
              <a:rPr lang="zh-CN" altLang="en-US" sz="2000" dirty="0">
                <a:ea typeface="宋体" panose="02010600030101010101" pitchFamily="2" charset="-122"/>
              </a:rPr>
              <a:t>（</a:t>
            </a:r>
            <a:r>
              <a:rPr lang="en-US" altLang="zh-CN" sz="2000" dirty="0">
                <a:ea typeface="宋体" panose="02010600030101010101" pitchFamily="2" charset="-122"/>
              </a:rPr>
              <a:t>1</a:t>
            </a:r>
            <a:r>
              <a:rPr lang="zh-CN" altLang="en-US" sz="2000" dirty="0">
                <a:ea typeface="宋体" panose="02010600030101010101" pitchFamily="2" charset="-122"/>
              </a:rPr>
              <a:t>）每个进程最多可以有多少虚页？页表大小为多少？</a:t>
            </a:r>
            <a:endParaRPr lang="en-US" altLang="zh-CN" sz="2000" dirty="0">
              <a:ea typeface="宋体" panose="02010600030101010101" pitchFamily="2" charset="-122"/>
            </a:endParaRPr>
          </a:p>
          <a:p>
            <a:pPr marL="984250" indent="-714375">
              <a:lnSpc>
                <a:spcPct val="150000"/>
              </a:lnSpc>
              <a:spcBef>
                <a:spcPct val="40000"/>
              </a:spcBef>
              <a:buNone/>
            </a:pPr>
            <a:r>
              <a:rPr lang="zh-CN" altLang="en-US" sz="2000" dirty="0">
                <a:ea typeface="宋体" panose="02010600030101010101" pitchFamily="2" charset="-122"/>
              </a:rPr>
              <a:t>（</a:t>
            </a:r>
            <a:r>
              <a:rPr lang="en-US" altLang="zh-CN" sz="2000" dirty="0">
                <a:ea typeface="宋体" panose="02010600030101010101" pitchFamily="2" charset="-122"/>
              </a:rPr>
              <a:t>2</a:t>
            </a:r>
            <a:r>
              <a:rPr lang="zh-CN" altLang="en-US" sz="2000" dirty="0">
                <a:ea typeface="宋体" panose="02010600030101010101" pitchFamily="2" charset="-122"/>
              </a:rPr>
              <a:t>）如果所使用的快表（</a:t>
            </a:r>
            <a:r>
              <a:rPr lang="en-US" altLang="zh-CN" sz="2000" dirty="0">
                <a:ea typeface="宋体" panose="02010600030101010101" pitchFamily="2" charset="-122"/>
              </a:rPr>
              <a:t>TLB</a:t>
            </a:r>
            <a:r>
              <a:rPr lang="zh-CN" altLang="en-US" sz="2000" dirty="0">
                <a:ea typeface="宋体" panose="02010600030101010101" pitchFamily="2" charset="-122"/>
              </a:rPr>
              <a:t>）总表项数为</a:t>
            </a:r>
            <a:r>
              <a:rPr lang="en-US" altLang="zh-CN" sz="2000" dirty="0">
                <a:ea typeface="宋体" panose="02010600030101010101" pitchFamily="2" charset="-122"/>
              </a:rPr>
              <a:t>256</a:t>
            </a:r>
            <a:r>
              <a:rPr lang="zh-CN" altLang="en-US" sz="2000" dirty="0">
                <a:ea typeface="宋体" panose="02010600030101010101" pitchFamily="2" charset="-122"/>
              </a:rPr>
              <a:t>项，且采用</a:t>
            </a:r>
            <a:r>
              <a:rPr lang="en-US" altLang="zh-CN" sz="2000" dirty="0">
                <a:ea typeface="宋体" panose="02010600030101010101" pitchFamily="2" charset="-122"/>
              </a:rPr>
              <a:t>2</a:t>
            </a:r>
            <a:r>
              <a:rPr lang="zh-CN" altLang="en-US" sz="2000" dirty="0">
                <a:ea typeface="宋体" panose="02010600030101010101" pitchFamily="2" charset="-122"/>
              </a:rPr>
              <a:t>路组相联</a:t>
            </a:r>
            <a:r>
              <a:rPr lang="en-US" altLang="zh-CN" sz="2000" dirty="0">
                <a:ea typeface="宋体" panose="02010600030101010101" pitchFamily="2" charset="-122"/>
              </a:rPr>
              <a:t>Cache</a:t>
            </a:r>
            <a:r>
              <a:rPr lang="zh-CN" altLang="en-US" sz="2000" dirty="0">
                <a:ea typeface="宋体" panose="02010600030101010101" pitchFamily="2" charset="-122"/>
              </a:rPr>
              <a:t>实现，则快表大小至少为多少？</a:t>
            </a:r>
            <a:endParaRPr lang="en-US" altLang="zh-CN" sz="2000" dirty="0">
              <a:ea typeface="宋体" panose="02010600030101010101" pitchFamily="2" charset="-122"/>
            </a:endParaRPr>
          </a:p>
        </p:txBody>
      </p:sp>
      <p:sp>
        <p:nvSpPr>
          <p:cNvPr id="10" name="Rectangle 59"/>
          <p:cNvSpPr txBox="1">
            <a:spLocks noChangeArrowheads="1"/>
          </p:cNvSpPr>
          <p:nvPr/>
        </p:nvSpPr>
        <p:spPr bwMode="auto">
          <a:xfrm>
            <a:off x="1055440" y="3501732"/>
            <a:ext cx="4680520" cy="2973982"/>
          </a:xfrm>
          <a:prstGeom prst="rect">
            <a:avLst/>
          </a:prstGeom>
          <a:solidFill>
            <a:schemeClr val="bg1">
              <a:lumMod val="95000"/>
            </a:schemeClr>
          </a:solidFill>
          <a:ln w="12700">
            <a:solidFill>
              <a:srgbClr val="FF0000"/>
            </a:solidFill>
            <a:miter lim="800000"/>
          </a:ln>
          <a:effectLst/>
        </p:spPr>
        <p:txBody>
          <a:bodyPr wrap="square" lIns="63500" tIns="97200" rIns="63500" bIns="97200">
            <a:spAutoFit/>
          </a:bodyPr>
          <a:lstStyle/>
          <a:p>
            <a:pPr>
              <a:lnSpc>
                <a:spcPct val="105000"/>
              </a:lnSpc>
              <a:buClr>
                <a:srgbClr val="FF0000"/>
              </a:buClr>
              <a:buNone/>
              <a:defRPr/>
            </a:pPr>
            <a:r>
              <a:rPr lang="zh-CN" altLang="en-US" sz="2000" kern="0" dirty="0">
                <a:latin typeface="+mn-lt"/>
              </a:rPr>
              <a:t>解答（</a:t>
            </a:r>
            <a:r>
              <a:rPr lang="en-US" altLang="zh-CN" sz="2000" kern="0" dirty="0">
                <a:latin typeface="+mn-lt"/>
              </a:rPr>
              <a:t>1</a:t>
            </a:r>
            <a:r>
              <a:rPr lang="zh-CN" altLang="en-US" sz="2000" kern="0" dirty="0">
                <a:latin typeface="+mn-lt"/>
              </a:rPr>
              <a:t>）</a:t>
            </a:r>
            <a:endParaRPr lang="en-US" altLang="zh-CN" sz="2000" kern="0" dirty="0">
              <a:latin typeface="+mn-lt"/>
            </a:endParaRPr>
          </a:p>
          <a:p>
            <a:pPr lvl="1">
              <a:lnSpc>
                <a:spcPct val="105000"/>
              </a:lnSpc>
              <a:buClr>
                <a:srgbClr val="FF0000"/>
              </a:buClr>
              <a:buNone/>
              <a:defRPr/>
            </a:pPr>
            <a:r>
              <a:rPr lang="zh-CN" altLang="en-US" kern="0" dirty="0">
                <a:latin typeface="+mn-lt"/>
              </a:rPr>
              <a:t>页面大小：</a:t>
            </a:r>
            <a:r>
              <a:rPr lang="en-US" altLang="zh-CN" kern="0" dirty="0">
                <a:solidFill>
                  <a:srgbClr val="FF0000"/>
                </a:solidFill>
                <a:latin typeface="+mn-lt"/>
              </a:rPr>
              <a:t>16KB=2</a:t>
            </a:r>
            <a:r>
              <a:rPr lang="en-US" altLang="zh-CN" kern="0" baseline="30000" dirty="0">
                <a:solidFill>
                  <a:srgbClr val="FF0000"/>
                </a:solidFill>
                <a:latin typeface="+mn-lt"/>
              </a:rPr>
              <a:t>14</a:t>
            </a:r>
            <a:r>
              <a:rPr lang="zh-CN" altLang="en-US" kern="0" dirty="0">
                <a:solidFill>
                  <a:srgbClr val="FF0000"/>
                </a:solidFill>
              </a:rPr>
              <a:t>，页内偏移</a:t>
            </a:r>
            <a:r>
              <a:rPr lang="en-US" altLang="zh-CN" kern="0" dirty="0">
                <a:solidFill>
                  <a:srgbClr val="FF0000"/>
                </a:solidFill>
              </a:rPr>
              <a:t>14</a:t>
            </a:r>
            <a:r>
              <a:rPr lang="zh-CN" altLang="en-US" kern="0" dirty="0">
                <a:solidFill>
                  <a:srgbClr val="FF0000"/>
                </a:solidFill>
              </a:rPr>
              <a:t>位</a:t>
            </a:r>
            <a:endParaRPr lang="en-US" altLang="zh-CN" kern="0" baseline="30000" dirty="0">
              <a:solidFill>
                <a:srgbClr val="FF0000"/>
              </a:solidFill>
              <a:latin typeface="+mn-lt"/>
            </a:endParaRPr>
          </a:p>
          <a:p>
            <a:pPr lvl="1">
              <a:lnSpc>
                <a:spcPct val="105000"/>
              </a:lnSpc>
              <a:buClr>
                <a:srgbClr val="FF0000"/>
              </a:buClr>
              <a:buNone/>
              <a:defRPr/>
            </a:pPr>
            <a:r>
              <a:rPr lang="zh-CN" altLang="en-US" kern="0" dirty="0">
                <a:latin typeface="+mn-lt"/>
              </a:rPr>
              <a:t>虚地址</a:t>
            </a:r>
            <a:r>
              <a:rPr lang="en-US" altLang="zh-CN" kern="0" dirty="0">
                <a:latin typeface="+mn-lt"/>
              </a:rPr>
              <a:t>36</a:t>
            </a:r>
            <a:r>
              <a:rPr lang="zh-CN" altLang="en-US" kern="0" dirty="0">
                <a:latin typeface="+mn-lt"/>
              </a:rPr>
              <a:t>位：</a:t>
            </a:r>
            <a:r>
              <a:rPr lang="zh-CN" altLang="en-US" kern="0" dirty="0">
                <a:solidFill>
                  <a:srgbClr val="FF0000"/>
                </a:solidFill>
                <a:latin typeface="+mn-lt"/>
              </a:rPr>
              <a:t>虚页号 </a:t>
            </a:r>
            <a:r>
              <a:rPr lang="en-US" altLang="zh-CN" kern="0" dirty="0">
                <a:solidFill>
                  <a:srgbClr val="FF0000"/>
                </a:solidFill>
                <a:latin typeface="+mn-lt"/>
              </a:rPr>
              <a:t>= 36-14 = 22</a:t>
            </a:r>
            <a:r>
              <a:rPr lang="zh-CN" altLang="en-US" kern="0" dirty="0">
                <a:solidFill>
                  <a:srgbClr val="FF0000"/>
                </a:solidFill>
                <a:latin typeface="+mn-lt"/>
              </a:rPr>
              <a:t>位</a:t>
            </a:r>
            <a:endParaRPr lang="en-US" altLang="zh-CN" kern="0" dirty="0">
              <a:solidFill>
                <a:srgbClr val="FF0000"/>
              </a:solidFill>
              <a:latin typeface="+mn-lt"/>
            </a:endParaRPr>
          </a:p>
          <a:p>
            <a:pPr lvl="1">
              <a:lnSpc>
                <a:spcPct val="105000"/>
              </a:lnSpc>
              <a:buClr>
                <a:srgbClr val="FF0000"/>
              </a:buClr>
              <a:buNone/>
              <a:defRPr/>
            </a:pPr>
            <a:r>
              <a:rPr lang="zh-CN" altLang="en-US" kern="0" dirty="0">
                <a:latin typeface="+mn-lt"/>
              </a:rPr>
              <a:t>每个进程最多可有：</a:t>
            </a:r>
            <a:r>
              <a:rPr lang="en-US" altLang="zh-CN" kern="0" dirty="0">
                <a:solidFill>
                  <a:srgbClr val="FF0000"/>
                </a:solidFill>
                <a:latin typeface="+mn-lt"/>
              </a:rPr>
              <a:t>2</a:t>
            </a:r>
            <a:r>
              <a:rPr lang="en-US" altLang="zh-CN" kern="0" baseline="30000" dirty="0">
                <a:solidFill>
                  <a:srgbClr val="FF0000"/>
                </a:solidFill>
                <a:latin typeface="+mn-lt"/>
              </a:rPr>
              <a:t>22</a:t>
            </a:r>
            <a:r>
              <a:rPr lang="zh-CN" altLang="en-US" kern="0" dirty="0">
                <a:solidFill>
                  <a:srgbClr val="FF0000"/>
                </a:solidFill>
                <a:latin typeface="+mn-lt"/>
              </a:rPr>
              <a:t>个虚页</a:t>
            </a:r>
            <a:endParaRPr lang="en-US" altLang="zh-CN" kern="0" dirty="0">
              <a:latin typeface="+mn-lt"/>
            </a:endParaRPr>
          </a:p>
          <a:p>
            <a:pPr lvl="1">
              <a:lnSpc>
                <a:spcPct val="105000"/>
              </a:lnSpc>
              <a:buClr>
                <a:srgbClr val="FF0000"/>
              </a:buClr>
              <a:buNone/>
              <a:defRPr/>
            </a:pPr>
            <a:r>
              <a:rPr lang="zh-CN" altLang="en-US" kern="0" dirty="0">
                <a:latin typeface="+mn-lt"/>
              </a:rPr>
              <a:t>实地址</a:t>
            </a:r>
            <a:r>
              <a:rPr lang="en-US" altLang="zh-CN" kern="0" dirty="0">
                <a:latin typeface="+mn-lt"/>
              </a:rPr>
              <a:t>32</a:t>
            </a:r>
            <a:r>
              <a:rPr lang="zh-CN" altLang="en-US" kern="0" dirty="0">
                <a:latin typeface="+mn-lt"/>
              </a:rPr>
              <a:t>为：</a:t>
            </a:r>
            <a:r>
              <a:rPr lang="zh-CN" altLang="en-US" kern="0" dirty="0">
                <a:solidFill>
                  <a:srgbClr val="FF0000"/>
                </a:solidFill>
                <a:latin typeface="+mn-lt"/>
              </a:rPr>
              <a:t>实页号 </a:t>
            </a:r>
            <a:r>
              <a:rPr lang="en-US" altLang="zh-CN" kern="0" dirty="0">
                <a:solidFill>
                  <a:srgbClr val="FF0000"/>
                </a:solidFill>
                <a:latin typeface="+mn-lt"/>
              </a:rPr>
              <a:t>= 32-14 = 18</a:t>
            </a:r>
            <a:r>
              <a:rPr lang="zh-CN" altLang="en-US" kern="0" dirty="0">
                <a:solidFill>
                  <a:srgbClr val="FF0000"/>
                </a:solidFill>
                <a:latin typeface="+mn-lt"/>
              </a:rPr>
              <a:t>位</a:t>
            </a:r>
            <a:endParaRPr lang="en-US" altLang="zh-CN" kern="0" dirty="0">
              <a:solidFill>
                <a:srgbClr val="FF0000"/>
              </a:solidFill>
              <a:latin typeface="+mn-lt"/>
            </a:endParaRPr>
          </a:p>
          <a:p>
            <a:pPr lvl="1">
              <a:lnSpc>
                <a:spcPct val="105000"/>
              </a:lnSpc>
              <a:buClr>
                <a:srgbClr val="FF0000"/>
              </a:buClr>
              <a:buNone/>
              <a:defRPr/>
            </a:pPr>
            <a:r>
              <a:rPr lang="zh-CN" altLang="en-US" kern="0" dirty="0">
                <a:latin typeface="+mn-lt"/>
              </a:rPr>
              <a:t>每个页表项：</a:t>
            </a:r>
            <a:r>
              <a:rPr lang="en-US" altLang="zh-CN" kern="0" dirty="0">
                <a:latin typeface="+mn-lt"/>
              </a:rPr>
              <a:t>1</a:t>
            </a:r>
            <a:r>
              <a:rPr lang="en-US" altLang="zh-CN" kern="0" dirty="0"/>
              <a:t> + 1 + 2 + 2 </a:t>
            </a:r>
            <a:r>
              <a:rPr lang="en-US" altLang="zh-CN" kern="0" dirty="0">
                <a:latin typeface="+mn-lt"/>
              </a:rPr>
              <a:t>+ 18 = </a:t>
            </a:r>
            <a:r>
              <a:rPr lang="en-US" altLang="zh-CN" kern="0" dirty="0">
                <a:solidFill>
                  <a:srgbClr val="FF0000"/>
                </a:solidFill>
                <a:latin typeface="+mn-lt"/>
              </a:rPr>
              <a:t>24</a:t>
            </a:r>
            <a:r>
              <a:rPr lang="zh-CN" altLang="en-US" kern="0" dirty="0">
                <a:solidFill>
                  <a:srgbClr val="FF0000"/>
                </a:solidFill>
                <a:latin typeface="+mn-lt"/>
              </a:rPr>
              <a:t>位</a:t>
            </a:r>
            <a:endParaRPr lang="en-US" altLang="zh-CN" kern="0" dirty="0">
              <a:solidFill>
                <a:srgbClr val="FF0000"/>
              </a:solidFill>
              <a:latin typeface="+mn-lt"/>
            </a:endParaRPr>
          </a:p>
          <a:p>
            <a:pPr lvl="1">
              <a:lnSpc>
                <a:spcPct val="105000"/>
              </a:lnSpc>
              <a:buClr>
                <a:srgbClr val="FF0000"/>
              </a:buClr>
              <a:buNone/>
              <a:defRPr/>
            </a:pPr>
            <a:r>
              <a:rPr lang="zh-CN" altLang="en-US" kern="0" dirty="0">
                <a:latin typeface="+mn-lt"/>
              </a:rPr>
              <a:t>每个页表所占空间：</a:t>
            </a:r>
            <a:r>
              <a:rPr lang="en-US" altLang="zh-CN" kern="0" dirty="0">
                <a:latin typeface="+mn-lt"/>
              </a:rPr>
              <a:t>2</a:t>
            </a:r>
            <a:r>
              <a:rPr lang="en-US" altLang="zh-CN" kern="0" baseline="30000" dirty="0">
                <a:latin typeface="+mn-lt"/>
              </a:rPr>
              <a:t>22</a:t>
            </a:r>
            <a:r>
              <a:rPr lang="en-US" altLang="zh-CN" kern="0" dirty="0">
                <a:latin typeface="+mn-lt"/>
              </a:rPr>
              <a:t>×24/8 = </a:t>
            </a:r>
            <a:r>
              <a:rPr lang="en-US" altLang="zh-CN" kern="0" dirty="0">
                <a:solidFill>
                  <a:srgbClr val="FF0000"/>
                </a:solidFill>
                <a:latin typeface="+mn-lt"/>
              </a:rPr>
              <a:t>12MB</a:t>
            </a:r>
            <a:endParaRPr lang="zh-CN" altLang="en-US" sz="2000" kern="0" dirty="0">
              <a:solidFill>
                <a:srgbClr val="FF0000"/>
              </a:solidFill>
              <a:latin typeface="+mn-lt"/>
            </a:endParaRPr>
          </a:p>
        </p:txBody>
      </p:sp>
      <p:sp>
        <p:nvSpPr>
          <p:cNvPr id="11" name="Rectangle 59"/>
          <p:cNvSpPr txBox="1">
            <a:spLocks noChangeArrowheads="1"/>
          </p:cNvSpPr>
          <p:nvPr/>
        </p:nvSpPr>
        <p:spPr bwMode="auto">
          <a:xfrm>
            <a:off x="6312024" y="3501731"/>
            <a:ext cx="4680520" cy="2416906"/>
          </a:xfrm>
          <a:prstGeom prst="rect">
            <a:avLst/>
          </a:prstGeom>
          <a:solidFill>
            <a:schemeClr val="bg1">
              <a:lumMod val="95000"/>
            </a:schemeClr>
          </a:solidFill>
          <a:ln w="12700">
            <a:solidFill>
              <a:srgbClr val="FF0000"/>
            </a:solidFill>
            <a:miter lim="800000"/>
          </a:ln>
          <a:effectLst/>
        </p:spPr>
        <p:txBody>
          <a:bodyPr wrap="square" lIns="63500" tIns="97200" rIns="63500" bIns="97200">
            <a:spAutoFit/>
          </a:bodyPr>
          <a:lstStyle/>
          <a:p>
            <a:pPr eaLnBrk="0" hangingPunct="0">
              <a:lnSpc>
                <a:spcPct val="105000"/>
              </a:lnSpc>
              <a:spcBef>
                <a:spcPct val="40000"/>
              </a:spcBef>
              <a:buClr>
                <a:srgbClr val="FF0000"/>
              </a:buClr>
              <a:buSzPct val="100000"/>
              <a:buNone/>
              <a:defRPr/>
            </a:pPr>
            <a:r>
              <a:rPr lang="zh-CN" altLang="en-US" sz="2000" kern="0" dirty="0">
                <a:latin typeface="+mn-lt"/>
              </a:rPr>
              <a:t>（</a:t>
            </a:r>
            <a:r>
              <a:rPr lang="en-US" altLang="zh-CN" sz="2000" kern="0" dirty="0">
                <a:latin typeface="+mn-lt"/>
              </a:rPr>
              <a:t>2</a:t>
            </a:r>
            <a:r>
              <a:rPr lang="zh-CN" altLang="en-US" sz="2000" kern="0" dirty="0">
                <a:latin typeface="+mn-lt"/>
              </a:rPr>
              <a:t>）</a:t>
            </a:r>
            <a:endParaRPr lang="en-US" altLang="zh-CN" sz="2000" kern="0" dirty="0">
              <a:latin typeface="+mn-lt"/>
            </a:endParaRPr>
          </a:p>
          <a:p>
            <a:pPr marL="176530" lvl="1">
              <a:lnSpc>
                <a:spcPct val="105000"/>
              </a:lnSpc>
              <a:buClr>
                <a:srgbClr val="FF0000"/>
              </a:buClr>
              <a:buNone/>
              <a:defRPr/>
            </a:pPr>
            <a:r>
              <a:rPr lang="en-US" altLang="zh-CN" kern="0" dirty="0">
                <a:latin typeface="+mn-lt"/>
              </a:rPr>
              <a:t>TLB</a:t>
            </a:r>
            <a:r>
              <a:rPr lang="zh-CN" altLang="en-US" kern="0" dirty="0">
                <a:latin typeface="+mn-lt"/>
              </a:rPr>
              <a:t>：</a:t>
            </a:r>
            <a:r>
              <a:rPr lang="en-US" altLang="zh-CN" kern="0" dirty="0">
                <a:latin typeface="+mn-lt"/>
              </a:rPr>
              <a:t>256</a:t>
            </a:r>
            <a:r>
              <a:rPr lang="zh-CN" altLang="en-US" kern="0" dirty="0">
                <a:latin typeface="+mn-lt"/>
              </a:rPr>
              <a:t>个表项，</a:t>
            </a:r>
            <a:r>
              <a:rPr lang="en-US" altLang="zh-CN" kern="0" dirty="0">
                <a:latin typeface="+mn-lt"/>
              </a:rPr>
              <a:t>2</a:t>
            </a:r>
            <a:r>
              <a:rPr lang="zh-CN" altLang="en-US" kern="0" dirty="0">
                <a:latin typeface="+mn-lt"/>
              </a:rPr>
              <a:t>路组相联，所以共有</a:t>
            </a:r>
            <a:r>
              <a:rPr lang="en-US" altLang="zh-CN" kern="0" dirty="0">
                <a:latin typeface="+mn-lt"/>
              </a:rPr>
              <a:t>128</a:t>
            </a:r>
            <a:r>
              <a:rPr lang="zh-CN" altLang="en-US" kern="0" dirty="0">
                <a:latin typeface="+mn-lt"/>
              </a:rPr>
              <a:t>组</a:t>
            </a:r>
            <a:endParaRPr lang="en-US" altLang="zh-CN" kern="0" dirty="0">
              <a:latin typeface="+mn-lt"/>
            </a:endParaRPr>
          </a:p>
          <a:p>
            <a:pPr marL="176530" lvl="1">
              <a:lnSpc>
                <a:spcPct val="105000"/>
              </a:lnSpc>
              <a:buClr>
                <a:srgbClr val="FF0000"/>
              </a:buClr>
              <a:buNone/>
              <a:defRPr/>
            </a:pPr>
            <a:r>
              <a:rPr lang="en-US" altLang="zh-CN" kern="0" dirty="0">
                <a:latin typeface="+mn-lt"/>
              </a:rPr>
              <a:t>22</a:t>
            </a:r>
            <a:r>
              <a:rPr lang="zh-CN" altLang="en-US" kern="0" dirty="0">
                <a:latin typeface="+mn-lt"/>
              </a:rPr>
              <a:t>位虚页号：</a:t>
            </a:r>
            <a:r>
              <a:rPr lang="en-US" altLang="zh-CN" kern="0" dirty="0">
                <a:solidFill>
                  <a:schemeClr val="accent1"/>
                </a:solidFill>
              </a:rPr>
              <a:t> 15</a:t>
            </a:r>
            <a:r>
              <a:rPr lang="zh-CN" altLang="en-US" kern="0" dirty="0">
                <a:solidFill>
                  <a:schemeClr val="accent1"/>
                </a:solidFill>
              </a:rPr>
              <a:t>位</a:t>
            </a:r>
            <a:r>
              <a:rPr lang="en-US" altLang="zh-CN" kern="0" dirty="0">
                <a:solidFill>
                  <a:schemeClr val="accent1"/>
                </a:solidFill>
              </a:rPr>
              <a:t>Tag </a:t>
            </a:r>
            <a:r>
              <a:rPr lang="zh-CN" altLang="en-US" kern="0" dirty="0"/>
              <a:t>， </a:t>
            </a:r>
            <a:r>
              <a:rPr lang="en-US" altLang="zh-CN" kern="0" dirty="0">
                <a:latin typeface="+mn-lt"/>
              </a:rPr>
              <a:t>7</a:t>
            </a:r>
            <a:r>
              <a:rPr lang="zh-CN" altLang="en-US" kern="0" dirty="0">
                <a:latin typeface="+mn-lt"/>
              </a:rPr>
              <a:t>位组地址</a:t>
            </a:r>
            <a:endParaRPr lang="en-US" altLang="zh-CN" kern="0" dirty="0">
              <a:solidFill>
                <a:schemeClr val="accent1"/>
              </a:solidFill>
              <a:latin typeface="+mn-lt"/>
            </a:endParaRPr>
          </a:p>
          <a:p>
            <a:pPr marL="176530" lvl="1">
              <a:lnSpc>
                <a:spcPct val="105000"/>
              </a:lnSpc>
              <a:buClr>
                <a:srgbClr val="FF0000"/>
              </a:buClr>
              <a:buNone/>
              <a:defRPr/>
            </a:pPr>
            <a:r>
              <a:rPr lang="en-US" altLang="zh-CN" kern="0" dirty="0">
                <a:latin typeface="+mn-lt"/>
              </a:rPr>
              <a:t>TLB</a:t>
            </a:r>
            <a:r>
              <a:rPr lang="zh-CN" altLang="en-US" kern="0" dirty="0">
                <a:latin typeface="+mn-lt"/>
              </a:rPr>
              <a:t>每个表项：</a:t>
            </a:r>
            <a:r>
              <a:rPr lang="en-US" altLang="zh-CN" kern="0" dirty="0">
                <a:latin typeface="+mn-lt"/>
              </a:rPr>
              <a:t>15 + 24 = 39</a:t>
            </a:r>
            <a:r>
              <a:rPr lang="zh-CN" altLang="en-US" kern="0" dirty="0">
                <a:latin typeface="+mn-lt"/>
              </a:rPr>
              <a:t>位</a:t>
            </a:r>
            <a:endParaRPr lang="zh-CN" altLang="en-US" kern="0" dirty="0">
              <a:latin typeface="+mn-lt"/>
            </a:endParaRPr>
          </a:p>
          <a:p>
            <a:pPr marL="176530" lvl="1">
              <a:lnSpc>
                <a:spcPct val="105000"/>
              </a:lnSpc>
              <a:buClr>
                <a:srgbClr val="FF0000"/>
              </a:buClr>
              <a:buNone/>
              <a:defRPr/>
            </a:pPr>
            <a:r>
              <a:rPr lang="en-US" altLang="zh-CN" kern="0" dirty="0">
                <a:latin typeface="+mn-lt"/>
              </a:rPr>
              <a:t>TLB</a:t>
            </a:r>
            <a:r>
              <a:rPr lang="zh-CN" altLang="en-US" kern="0" dirty="0">
                <a:latin typeface="+mn-lt"/>
              </a:rPr>
              <a:t>容量：</a:t>
            </a:r>
            <a:r>
              <a:rPr lang="en-US" altLang="zh-CN" kern="0" dirty="0">
                <a:latin typeface="+mn-lt"/>
              </a:rPr>
              <a:t>39×256 = 9984</a:t>
            </a:r>
            <a:r>
              <a:rPr lang="zh-CN" altLang="en-US" kern="0" dirty="0">
                <a:latin typeface="+mn-lt"/>
              </a:rPr>
              <a:t>位 </a:t>
            </a:r>
            <a:r>
              <a:rPr lang="en-US" altLang="zh-CN" kern="0" dirty="0">
                <a:latin typeface="+mn-lt"/>
              </a:rPr>
              <a:t>= 1248</a:t>
            </a:r>
            <a:r>
              <a:rPr lang="zh-CN" altLang="en-US" kern="0" dirty="0">
                <a:latin typeface="+mn-lt"/>
              </a:rPr>
              <a:t>字节</a:t>
            </a:r>
            <a:endParaRPr lang="zh-CN" altLang="en-US" kern="0" dirty="0">
              <a:latin typeface="+mn-lt"/>
            </a:endParaRPr>
          </a:p>
        </p:txBody>
      </p:sp>
      <p:sp>
        <p:nvSpPr>
          <p:cNvPr id="6" name="圆角矩形标注 5"/>
          <p:cNvSpPr/>
          <p:nvPr/>
        </p:nvSpPr>
        <p:spPr bwMode="auto">
          <a:xfrm>
            <a:off x="6888088" y="260648"/>
            <a:ext cx="628898" cy="360040"/>
          </a:xfrm>
          <a:prstGeom prst="wedgeRoundRectCallout">
            <a:avLst>
              <a:gd name="adj1" fmla="val 87210"/>
              <a:gd name="adj2" fmla="val 99486"/>
              <a:gd name="adj3" fmla="val 16667"/>
            </a:avLst>
          </a:prstGeom>
          <a:solidFill>
            <a:srgbClr val="FFFF99">
              <a:alpha val="50000"/>
            </a:srgbClr>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algn="ctr">
              <a:lnSpc>
                <a:spcPct val="100000"/>
              </a:lnSpc>
              <a:spcBef>
                <a:spcPct val="0"/>
              </a:spcBef>
              <a:buClrTx/>
              <a:buSzTx/>
              <a:buNone/>
            </a:pPr>
            <a:r>
              <a:rPr lang="en-US" altLang="zh-CN" sz="2000" dirty="0">
                <a:solidFill>
                  <a:srgbClr val="FF0000"/>
                </a:solidFill>
              </a:rPr>
              <a:t>2</a:t>
            </a:r>
            <a:r>
              <a:rPr lang="en-US" altLang="zh-CN" sz="2000" baseline="30000" dirty="0">
                <a:solidFill>
                  <a:srgbClr val="FF0000"/>
                </a:solidFill>
              </a:rPr>
              <a:t>14</a:t>
            </a:r>
            <a:endParaRPr kumimoji="0" lang="zh-CN" altLang="en-US" sz="2400" b="0" i="0" u="none" strike="noStrike" cap="none" normalizeH="0" baseline="0" dirty="0">
              <a:ln>
                <a:noFill/>
              </a:ln>
              <a:solidFill>
                <a:schemeClr val="accent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500"/>
                                        <p:tgtEl>
                                          <p:spTgt spid="1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Effect transition="in" filter="fade">
                                      <p:cBhvr>
                                        <p:cTn id="25" dur="500"/>
                                        <p:tgtEl>
                                          <p:spTgt spid="10">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xEl>
                                              <p:pRg st="4" end="4"/>
                                            </p:txEl>
                                          </p:spTgt>
                                        </p:tgtEl>
                                        <p:attrNameLst>
                                          <p:attrName>style.visibility</p:attrName>
                                        </p:attrNameLst>
                                      </p:cBhvr>
                                      <p:to>
                                        <p:strVal val="visible"/>
                                      </p:to>
                                    </p:set>
                                    <p:animEffect transition="in" filter="fade">
                                      <p:cBhvr>
                                        <p:cTn id="30" dur="500"/>
                                        <p:tgtEl>
                                          <p:spTgt spid="10">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animEffect transition="in" filter="fade">
                                      <p:cBhvr>
                                        <p:cTn id="35" dur="500"/>
                                        <p:tgtEl>
                                          <p:spTgt spid="10">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xEl>
                                              <p:pRg st="6" end="6"/>
                                            </p:txEl>
                                          </p:spTgt>
                                        </p:tgtEl>
                                        <p:attrNameLst>
                                          <p:attrName>style.visibility</p:attrName>
                                        </p:attrNameLst>
                                      </p:cBhvr>
                                      <p:to>
                                        <p:strVal val="visible"/>
                                      </p:to>
                                    </p:set>
                                    <p:animEffect transition="in" filter="fade">
                                      <p:cBhvr>
                                        <p:cTn id="40" dur="500"/>
                                        <p:tgtEl>
                                          <p:spTgt spid="10">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nodeType="withEffect">
                                  <p:stCondLst>
                                    <p:cond delay="0"/>
                                  </p:stCondLst>
                                  <p:childTnLst>
                                    <p:set>
                                      <p:cBhvr>
                                        <p:cTn id="47" dur="1" fill="hold">
                                          <p:stCondLst>
                                            <p:cond delay="0"/>
                                          </p:stCondLst>
                                        </p:cTn>
                                        <p:tgtEl>
                                          <p:spTgt spid="11">
                                            <p:txEl>
                                              <p:pRg st="0" end="0"/>
                                            </p:txEl>
                                          </p:spTgt>
                                        </p:tgtEl>
                                        <p:attrNameLst>
                                          <p:attrName>style.visibility</p:attrName>
                                        </p:attrNameLst>
                                      </p:cBhvr>
                                      <p:to>
                                        <p:strVal val="visible"/>
                                      </p:to>
                                    </p:set>
                                    <p:animEffect transition="in" filter="fade">
                                      <p:cBhvr>
                                        <p:cTn id="48" dur="500"/>
                                        <p:tgtEl>
                                          <p:spTgt spid="11">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1">
                                            <p:txEl>
                                              <p:pRg st="1" end="1"/>
                                            </p:txEl>
                                          </p:spTgt>
                                        </p:tgtEl>
                                        <p:attrNameLst>
                                          <p:attrName>style.visibility</p:attrName>
                                        </p:attrNameLst>
                                      </p:cBhvr>
                                      <p:to>
                                        <p:strVal val="visible"/>
                                      </p:to>
                                    </p:set>
                                    <p:animEffect transition="in" filter="fade">
                                      <p:cBhvr>
                                        <p:cTn id="53" dur="500"/>
                                        <p:tgtEl>
                                          <p:spTgt spid="11">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1">
                                            <p:txEl>
                                              <p:pRg st="2" end="2"/>
                                            </p:txEl>
                                          </p:spTgt>
                                        </p:tgtEl>
                                        <p:attrNameLst>
                                          <p:attrName>style.visibility</p:attrName>
                                        </p:attrNameLst>
                                      </p:cBhvr>
                                      <p:to>
                                        <p:strVal val="visible"/>
                                      </p:to>
                                    </p:set>
                                    <p:animEffect transition="in" filter="fade">
                                      <p:cBhvr>
                                        <p:cTn id="58" dur="500"/>
                                        <p:tgtEl>
                                          <p:spTgt spid="11">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1">
                                            <p:txEl>
                                              <p:pRg st="3" end="3"/>
                                            </p:txEl>
                                          </p:spTgt>
                                        </p:tgtEl>
                                        <p:attrNameLst>
                                          <p:attrName>style.visibility</p:attrName>
                                        </p:attrNameLst>
                                      </p:cBhvr>
                                      <p:to>
                                        <p:strVal val="visible"/>
                                      </p:to>
                                    </p:set>
                                    <p:animEffect transition="in" filter="fade">
                                      <p:cBhvr>
                                        <p:cTn id="63" dur="500"/>
                                        <p:tgtEl>
                                          <p:spTgt spid="11">
                                            <p:txEl>
                                              <p:pRg st="3" end="3"/>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1">
                                            <p:txEl>
                                              <p:pRg st="4" end="4"/>
                                            </p:txEl>
                                          </p:spTgt>
                                        </p:tgtEl>
                                        <p:attrNameLst>
                                          <p:attrName>style.visibility</p:attrName>
                                        </p:attrNameLst>
                                      </p:cBhvr>
                                      <p:to>
                                        <p:strVal val="visible"/>
                                      </p:to>
                                    </p:set>
                                    <p:animEffect transition="in" filter="fade">
                                      <p:cBhvr>
                                        <p:cTn id="68"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3392" y="1135898"/>
            <a:ext cx="11305256" cy="2554545"/>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000" b="1" dirty="0">
                <a:solidFill>
                  <a:schemeClr val="tx1"/>
                </a:solidFill>
                <a:latin typeface="黑体" panose="02010609060101010101" pitchFamily="49" charset="-122"/>
                <a:ea typeface="黑体" panose="02010609060101010101" pitchFamily="49" charset="-122"/>
              </a:rPr>
              <a:t>相同点 </a:t>
            </a:r>
            <a:endParaRPr lang="zh-CN" altLang="en-US" sz="2000" b="1" dirty="0">
              <a:solidFill>
                <a:schemeClr val="tx1"/>
              </a:solidFill>
              <a:latin typeface="黑体" panose="02010609060101010101" pitchFamily="49" charset="-122"/>
              <a:ea typeface="黑体" panose="02010609060101010101" pitchFamily="49" charset="-122"/>
            </a:endParaRPr>
          </a:p>
          <a:p>
            <a:pPr marL="342900" indent="-342900">
              <a:lnSpc>
                <a:spcPct val="150000"/>
              </a:lnSpc>
              <a:spcBef>
                <a:spcPts val="600"/>
              </a:spcBef>
            </a:pPr>
            <a:r>
              <a:rPr lang="zh-CN" altLang="en-US" sz="2000" b="1" dirty="0">
                <a:solidFill>
                  <a:schemeClr val="tx1"/>
                </a:solidFill>
                <a:latin typeface="黑体" panose="02010609060101010101" pitchFamily="49" charset="-122"/>
                <a:ea typeface="黑体" panose="02010609060101010101" pitchFamily="49" charset="-122"/>
              </a:rPr>
              <a:t>出发点相同：二者都是为了提高存储系统的性能价格比而构造的分层存储体系，都力图使存储系统的性能接近高速存储器，而价格和容量接近低速存储器。</a:t>
            </a:r>
            <a:endParaRPr lang="en-US" altLang="zh-CN" sz="2000" b="1" dirty="0">
              <a:solidFill>
                <a:schemeClr val="tx1"/>
              </a:solidFill>
              <a:latin typeface="黑体" panose="02010609060101010101" pitchFamily="49" charset="-122"/>
              <a:ea typeface="黑体" panose="02010609060101010101" pitchFamily="49" charset="-122"/>
            </a:endParaRPr>
          </a:p>
          <a:p>
            <a:pPr marL="342900" indent="-342900">
              <a:lnSpc>
                <a:spcPct val="150000"/>
              </a:lnSpc>
              <a:spcBef>
                <a:spcPts val="600"/>
              </a:spcBef>
            </a:pPr>
            <a:r>
              <a:rPr lang="zh-CN" altLang="en-US" sz="2000" b="1" dirty="0">
                <a:solidFill>
                  <a:schemeClr val="tx1"/>
                </a:solidFill>
                <a:latin typeface="黑体" panose="02010609060101010101" pitchFamily="49" charset="-122"/>
                <a:ea typeface="黑体" panose="02010609060101010101" pitchFamily="49" charset="-122"/>
              </a:rPr>
              <a:t>原理相同：都是利用了程序运行时的局部性原理把最近常用的信息块从相对慢速而大容量的存储器调入相对高速而小容量的存储器。</a:t>
            </a:r>
            <a:r>
              <a:rPr lang="zh-CN" altLang="en-US" sz="2000" b="1" baseline="30000" dirty="0">
                <a:solidFill>
                  <a:schemeClr val="tx1"/>
                </a:solidFill>
                <a:latin typeface="黑体" panose="02010609060101010101" pitchFamily="49" charset="-122"/>
                <a:ea typeface="黑体" panose="02010609060101010101" pitchFamily="49" charset="-122"/>
              </a:rPr>
              <a:t> </a:t>
            </a:r>
            <a:endParaRPr lang="zh-CN" altLang="en-US" sz="2000" b="1" dirty="0">
              <a:solidFill>
                <a:schemeClr val="tx1"/>
              </a:solidFill>
              <a:latin typeface="黑体" panose="02010609060101010101" pitchFamily="49" charset="-122"/>
              <a:ea typeface="黑体" panose="02010609060101010101" pitchFamily="49" charset="-122"/>
            </a:endParaRPr>
          </a:p>
        </p:txBody>
      </p:sp>
      <p:sp>
        <p:nvSpPr>
          <p:cNvPr id="4" name="Title 3"/>
          <p:cNvSpPr txBox="1"/>
          <p:nvPr/>
        </p:nvSpPr>
        <p:spPr bwMode="auto">
          <a:xfrm>
            <a:off x="263352" y="260648"/>
            <a:ext cx="5257800" cy="373062"/>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1">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lvl="1">
              <a:buNone/>
            </a:pPr>
            <a:r>
              <a:rPr lang="en-US" altLang="zh-CN" i="0" kern="0" dirty="0">
                <a:latin typeface="Times New Roman" panose="02020603050405020304" pitchFamily="18" charset="0"/>
                <a:cs typeface="Times New Roman" panose="02020603050405020304" pitchFamily="18" charset="0"/>
              </a:rPr>
              <a:t>Cache vs VM</a:t>
            </a:r>
            <a:endParaRPr lang="zh-CN" altLang="en-US" i="0" kern="0"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3530051" y="3857351"/>
            <a:ext cx="4463106" cy="2248280"/>
            <a:chOff x="3530051" y="3857351"/>
            <a:chExt cx="4463106" cy="2248280"/>
          </a:xfrm>
        </p:grpSpPr>
        <p:graphicFrame>
          <p:nvGraphicFramePr>
            <p:cNvPr id="5" name="Object 5"/>
            <p:cNvGraphicFramePr>
              <a:graphicFrameLocks noChangeAspect="1"/>
            </p:cNvGraphicFramePr>
            <p:nvPr/>
          </p:nvGraphicFramePr>
          <p:xfrm>
            <a:off x="3530051" y="3857351"/>
            <a:ext cx="4463106" cy="2248280"/>
          </p:xfrm>
          <a:graphic>
            <a:graphicData uri="http://schemas.openxmlformats.org/presentationml/2006/ole">
              <mc:AlternateContent xmlns:mc="http://schemas.openxmlformats.org/markup-compatibility/2006">
                <mc:Choice xmlns:v="urn:schemas-microsoft-com:vml" Requires="v">
                  <p:oleObj spid="_x0000_s23581" name="Visio" r:id="rId1" imgW="3975735" imgH="2008505" progId="Visio.Drawing.11">
                    <p:embed/>
                  </p:oleObj>
                </mc:Choice>
                <mc:Fallback>
                  <p:oleObj name="Visio" r:id="rId1" imgW="3975735" imgH="2008505" progId="Visio.Drawing.11">
                    <p:embed/>
                    <p:pic>
                      <p:nvPicPr>
                        <p:cNvPr id="0" name="Object 5"/>
                        <p:cNvPicPr>
                          <a:picLocks noGrp="1" noChangeAspect="1" noChangeArrowheads="1"/>
                        </p:cNvPicPr>
                        <p:nvPr/>
                      </p:nvPicPr>
                      <p:blipFill>
                        <a:blip r:embed="rId2"/>
                        <a:srcRect/>
                        <a:stretch>
                          <a:fillRect/>
                        </a:stretch>
                      </p:blipFill>
                      <p:spPr bwMode="auto">
                        <a:xfrm>
                          <a:off x="3530051" y="3857351"/>
                          <a:ext cx="4463106" cy="2248280"/>
                        </a:xfrm>
                        <a:prstGeom prst="rect">
                          <a:avLst/>
                        </a:prstGeom>
                        <a:noFill/>
                        <a:ln>
                          <a:noFill/>
                        </a:ln>
                        <a:effectLst/>
                      </p:spPr>
                    </p:pic>
                  </p:oleObj>
                </mc:Fallback>
              </mc:AlternateContent>
            </a:graphicData>
          </a:graphic>
        </p:graphicFrame>
        <p:sp>
          <p:nvSpPr>
            <p:cNvPr id="6" name="圆角矩形 5"/>
            <p:cNvSpPr/>
            <p:nvPr/>
          </p:nvSpPr>
          <p:spPr bwMode="auto">
            <a:xfrm>
              <a:off x="4943872" y="4250722"/>
              <a:ext cx="1562066" cy="720080"/>
            </a:xfrm>
            <a:prstGeom prst="roundRect">
              <a:avLst/>
            </a:prstGeom>
            <a:noFill/>
            <a:ln w="25400" cap="flat" cmpd="sng" algn="ctr">
              <a:solidFill>
                <a:srgbClr val="00B0F0">
                  <a:alpha val="50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sp>
          <p:nvSpPr>
            <p:cNvPr id="7" name="圆角矩形 6"/>
            <p:cNvSpPr/>
            <p:nvPr/>
          </p:nvSpPr>
          <p:spPr bwMode="auto">
            <a:xfrm>
              <a:off x="4203072" y="4621451"/>
              <a:ext cx="3117064" cy="720080"/>
            </a:xfrm>
            <a:prstGeom prst="roundRect">
              <a:avLst/>
            </a:prstGeom>
            <a:noFill/>
            <a:ln w="25400" cap="flat" cmpd="sng" algn="ctr">
              <a:solidFill>
                <a:schemeClr val="accent2">
                  <a:alpha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accent1"/>
                </a:solidFill>
                <a:effectLst/>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152-SP98">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楷体_GB2312"/>
        <a:ea typeface="楷体_GB2312"/>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spPr>
      <a:bodyPr vert="horz" wrap="square" lIns="63500" tIns="25400" rIns="63500" bIns="25400" numCol="1" anchor="t" anchorCtr="0" compatLnSpc="1">
        <a:spAutoFit/>
      </a:bodyPr>
      <a:lstStyle>
        <a:defPPr marL="668655" marR="0" indent="-193675" algn="l" defTabSz="914400" rtl="0" eaLnBrk="0" fontAlgn="base" latinLnBrk="0" hangingPunct="0">
          <a:lnSpc>
            <a:spcPct val="85000"/>
          </a:lnSpc>
          <a:spcBef>
            <a:spcPct val="40000"/>
          </a:spcBef>
          <a:spcAft>
            <a:spcPct val="0"/>
          </a:spcAft>
          <a:buClr>
            <a:srgbClr val="001ADC"/>
          </a:buClr>
          <a:buSzPct val="100000"/>
          <a:buFont typeface="Wingdings" panose="05000000000000000000" pitchFamily="2" charset="2"/>
          <a:buChar char="Ø"/>
          <a:def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spPr>
      <a:bodyPr vert="horz" wrap="square" lIns="63500" tIns="25400" rIns="63500" bIns="25400" numCol="1" anchor="t" anchorCtr="0" compatLnSpc="1">
        <a:spAutoFit/>
      </a:bodyPr>
      <a:lstStyle>
        <a:defPPr marL="668655" marR="0" indent="-193675" algn="l" defTabSz="914400" rtl="0" eaLnBrk="0" fontAlgn="base" latinLnBrk="0" hangingPunct="0">
          <a:lnSpc>
            <a:spcPct val="85000"/>
          </a:lnSpc>
          <a:spcBef>
            <a:spcPct val="40000"/>
          </a:spcBef>
          <a:spcAft>
            <a:spcPct val="0"/>
          </a:spcAft>
          <a:buClr>
            <a:srgbClr val="001ADC"/>
          </a:buClr>
          <a:buSzPct val="100000"/>
          <a:buFont typeface="Wingdings" panose="05000000000000000000" pitchFamily="2" charset="2"/>
          <a:buChar char="Ø"/>
          <a:def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S152-SP98">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楷体_GB2312"/>
        <a:ea typeface="楷体_GB2312"/>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6F5BD"/>
        </a:solidFill>
        <a:ln w="12700">
          <a:solidFill>
            <a:schemeClr val="tx1"/>
          </a:solidFill>
          <a:miter lim="800000"/>
        </a:ln>
      </a:spPr>
      <a:bodyPr lIns="90487" tIns="44450" rIns="90487" bIns="44450" rtlCol="0" anchor="ctr">
        <a:spAutoFit/>
      </a:bodyPr>
      <a:lstStyle>
        <a:defPPr algn="ctr">
          <a:lnSpc>
            <a:spcPct val="100000"/>
          </a:lnSpc>
          <a:buNone/>
          <a:tabLst>
            <a:tab pos="292100" algn="l"/>
          </a:tabLst>
          <a:defRPr dirty="0">
            <a:latin typeface="Courier New" panose="02070309020205020404" pitchFamily="49"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accent1"/>
            </a:solidFill>
            <a:effectLst/>
            <a:latin typeface="Arial" panose="020B0604020202020204" pitchFamily="34" charset="0"/>
          </a:defRPr>
        </a:defPPr>
      </a:lstStyle>
    </a:lnDef>
    <a:txDef>
      <a:spPr>
        <a:noFill/>
      </a:spPr>
      <a:bodyPr wrap="square" rtlCol="0">
        <a:spAutoFit/>
      </a:bodyPr>
      <a:lstStyle>
        <a:defPPr>
          <a:buNone/>
          <a:defRPr dirty="0">
            <a:latin typeface="Calibri" panose="020F0502020204030204" pitchFamily="34" charset="0"/>
          </a:defRPr>
        </a:defPPr>
      </a:lstStyle>
    </a:tx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16904</Words>
  <Application>WPS 演示</Application>
  <PresentationFormat>宽屏</PresentationFormat>
  <Paragraphs>2089</Paragraphs>
  <Slides>100</Slides>
  <Notes>68</Notes>
  <HiddenSlides>0</HiddenSlides>
  <MMClips>0</MMClips>
  <ScaleCrop>false</ScaleCrop>
  <HeadingPairs>
    <vt:vector size="8" baseType="variant">
      <vt:variant>
        <vt:lpstr>已用的字体</vt:lpstr>
      </vt:variant>
      <vt:variant>
        <vt:i4>23</vt:i4>
      </vt:variant>
      <vt:variant>
        <vt:lpstr>主题</vt:lpstr>
      </vt:variant>
      <vt:variant>
        <vt:i4>2</vt:i4>
      </vt:variant>
      <vt:variant>
        <vt:lpstr>嵌入 OLE 服务器</vt:lpstr>
      </vt:variant>
      <vt:variant>
        <vt:i4>8</vt:i4>
      </vt:variant>
      <vt:variant>
        <vt:lpstr>幻灯片标题</vt:lpstr>
      </vt:variant>
      <vt:variant>
        <vt:i4>100</vt:i4>
      </vt:variant>
    </vt:vector>
  </HeadingPairs>
  <TitlesOfParts>
    <vt:vector size="133" baseType="lpstr">
      <vt:lpstr>Arial</vt:lpstr>
      <vt:lpstr>宋体</vt:lpstr>
      <vt:lpstr>Wingdings</vt:lpstr>
      <vt:lpstr>Times New Roman</vt:lpstr>
      <vt:lpstr>楷体_GB2312</vt:lpstr>
      <vt:lpstr>新宋体</vt:lpstr>
      <vt:lpstr>微软雅黑</vt:lpstr>
      <vt:lpstr>Courier New</vt:lpstr>
      <vt:lpstr>Calibri</vt:lpstr>
      <vt:lpstr>Yu Gothic</vt:lpstr>
      <vt:lpstr>楷体_GB2312</vt:lpstr>
      <vt:lpstr>Arial Unicode MS</vt:lpstr>
      <vt:lpstr>黑体</vt:lpstr>
      <vt:lpstr>Arial Unicode MS</vt:lpstr>
      <vt:lpstr>华文隶书</vt:lpstr>
      <vt:lpstr>Calibri</vt:lpstr>
      <vt:lpstr>msgothic</vt:lpstr>
      <vt:lpstr>AMGDT</vt:lpstr>
      <vt:lpstr>Courier New</vt:lpstr>
      <vt:lpstr>Wingdings 2</vt:lpstr>
      <vt:lpstr>Arial Narrow</vt:lpstr>
      <vt:lpstr>Arial Narrow</vt:lpstr>
      <vt:lpstr>Times New Roman</vt:lpstr>
      <vt:lpstr>CS152-SP98</vt:lpstr>
      <vt:lpstr>1_CS152-SP98</vt:lpstr>
      <vt:lpstr>Visio.Drawing.11</vt:lpstr>
      <vt:lpstr>Visio.Drawing.11</vt:lpstr>
      <vt:lpstr>Visio.Drawing.11</vt:lpstr>
      <vt:lpstr>Visio.Drawing.11</vt:lpstr>
      <vt:lpstr>Visio.Drawing.11</vt:lpstr>
      <vt:lpstr>Visio.Drawing.11</vt:lpstr>
      <vt:lpstr>Visio.Drawing.11</vt:lpstr>
      <vt:lpstr>Visio.Drawing.11</vt:lpstr>
      <vt:lpstr>计算机硬件基础</vt:lpstr>
      <vt:lpstr>PowerPoint 演示文稿</vt:lpstr>
      <vt:lpstr>辅助存储器概述</vt:lpstr>
      <vt:lpstr>磁表面存储原理</vt:lpstr>
      <vt:lpstr>磁表面存储原理</vt:lpstr>
      <vt:lpstr>磁记录编码方式</vt:lpstr>
      <vt:lpstr>PowerPoint 演示文稿</vt:lpstr>
      <vt:lpstr>硬磁盘基本结构</vt:lpstr>
      <vt:lpstr>硬磁盘基本结构</vt:lpstr>
      <vt:lpstr>硬磁盘基本结构</vt:lpstr>
      <vt:lpstr>硬磁盘基本结构</vt:lpstr>
      <vt:lpstr>硬磁盘基本结构</vt:lpstr>
      <vt:lpstr>硬磁盘基本结构</vt:lpstr>
      <vt:lpstr>磁盘访问</vt:lpstr>
      <vt:lpstr>磁盘访问</vt:lpstr>
      <vt:lpstr>磁盘访问</vt:lpstr>
      <vt:lpstr>磁盘访问</vt:lpstr>
      <vt:lpstr>磁盘访问</vt:lpstr>
      <vt:lpstr>磁盘访问</vt:lpstr>
      <vt:lpstr>磁盘访问</vt:lpstr>
      <vt:lpstr>磁盘访问</vt:lpstr>
      <vt:lpstr>磁盘访问</vt:lpstr>
      <vt:lpstr>读磁盘扇区</vt:lpstr>
      <vt:lpstr>读磁盘扇区</vt:lpstr>
      <vt:lpstr>读磁盘扇区</vt:lpstr>
      <vt:lpstr>磁盘的性能参数</vt:lpstr>
      <vt:lpstr>磁盘的性能参数</vt:lpstr>
      <vt:lpstr>磁盘的性能参数</vt:lpstr>
      <vt:lpstr>固态硬盘</vt:lpstr>
      <vt:lpstr>固态硬盘</vt:lpstr>
      <vt:lpstr>固态硬盘</vt:lpstr>
      <vt:lpstr>固态硬盘相对机械硬盘的优点</vt:lpstr>
      <vt:lpstr>　固态硬盘缺点</vt:lpstr>
      <vt:lpstr>　固态硬盘 VS 机械硬盘大小</vt:lpstr>
      <vt:lpstr>PowerPoint 演示文稿</vt:lpstr>
      <vt:lpstr>磁盘的类型</vt:lpstr>
      <vt:lpstr>硬磁盘的类型</vt:lpstr>
      <vt:lpstr>硬磁盘的类型</vt:lpstr>
      <vt:lpstr>硬磁盘的类型</vt:lpstr>
      <vt:lpstr>硬磁盘的类型</vt:lpstr>
      <vt:lpstr>硬磁盘的类型</vt:lpstr>
      <vt:lpstr>硬磁盘的类型</vt:lpstr>
      <vt:lpstr>硬磁盘的类型</vt:lpstr>
      <vt:lpstr>硬磁盘的类型</vt:lpstr>
      <vt:lpstr>硬磁盘的类型</vt:lpstr>
      <vt:lpstr>PowerPoint 演示文稿</vt:lpstr>
      <vt:lpstr>概述</vt:lpstr>
      <vt:lpstr>概述</vt:lpstr>
      <vt:lpstr>概述</vt:lpstr>
      <vt:lpstr>概述</vt:lpstr>
      <vt:lpstr>概述</vt:lpstr>
      <vt:lpstr>32位程序在内存中的存放</vt:lpstr>
      <vt:lpstr>MIPS程序在内存中的存放</vt:lpstr>
      <vt:lpstr>MIPS的存储空间管理</vt:lpstr>
      <vt:lpstr>MIPS的存储空间管理</vt:lpstr>
      <vt:lpstr>概述</vt:lpstr>
      <vt:lpstr>概述</vt:lpstr>
      <vt:lpstr>概述</vt:lpstr>
      <vt:lpstr>概述</vt:lpstr>
      <vt:lpstr>概述</vt:lpstr>
      <vt:lpstr>概述</vt:lpstr>
      <vt:lpstr>概述</vt:lpstr>
      <vt:lpstr>概述</vt:lpstr>
      <vt:lpstr>概述</vt:lpstr>
      <vt:lpstr>PowerPoint 演示文稿</vt:lpstr>
      <vt:lpstr>页式虚拟存储器</vt:lpstr>
      <vt:lpstr>页式虚拟存储器</vt:lpstr>
      <vt:lpstr>页式虚拟存储器</vt:lpstr>
      <vt:lpstr>页式虚拟存储器</vt:lpstr>
      <vt:lpstr>页式虚拟存储器</vt:lpstr>
      <vt:lpstr>页式虚拟存储器</vt:lpstr>
      <vt:lpstr>页式虚拟存储器</vt:lpstr>
      <vt:lpstr>页式虚拟存储器</vt:lpstr>
      <vt:lpstr>页式虚拟存储器</vt:lpstr>
      <vt:lpstr>页式虚拟存储器</vt:lpstr>
      <vt:lpstr>页式虚拟存储器</vt:lpstr>
      <vt:lpstr>页式虚拟存储器</vt:lpstr>
      <vt:lpstr>页式虚拟存储器</vt:lpstr>
      <vt:lpstr>页式虚拟存储器</vt:lpstr>
      <vt:lpstr>页式虚拟存储器</vt:lpstr>
      <vt:lpstr>页式虚拟存储器</vt:lpstr>
      <vt:lpstr>页式虚拟存储器</vt:lpstr>
      <vt:lpstr>页式虚拟存储器示例</vt:lpstr>
      <vt:lpstr>页式虚拟存储器示例</vt:lpstr>
      <vt:lpstr>页式虚拟存储器示例</vt:lpstr>
      <vt:lpstr>页式虚拟存储器示例</vt:lpstr>
      <vt:lpstr>页式虚拟存储器示例</vt:lpstr>
      <vt:lpstr>页式虚拟存储器示例</vt:lpstr>
      <vt:lpstr>PowerPoint 演示文稿</vt:lpstr>
      <vt:lpstr>PowerPoint 演示文稿</vt:lpstr>
      <vt:lpstr>PowerPoint 演示文稿</vt:lpstr>
      <vt:lpstr>PowerPoint 演示文稿</vt:lpstr>
      <vt:lpstr>PowerPoint 演示文稿</vt:lpstr>
      <vt:lpstr>页式虚拟存储器示例</vt:lpstr>
      <vt:lpstr>PowerPoint 演示文稿</vt:lpstr>
      <vt:lpstr>页式虚拟存储器</vt:lpstr>
      <vt:lpstr>举例</vt:lpstr>
      <vt:lpstr>举例</vt:lpstr>
      <vt:lpstr>PowerPoint 演示文稿</vt:lpstr>
      <vt:lpstr>PowerPoint 演示文稿</vt:lpstr>
    </vt:vector>
  </TitlesOfParts>
  <Company>BUAA</Company>
  <LinksUpToDate>false</LinksUpToDate>
  <SharedDoc>false</SharedDoc>
  <HyperlinksChanged>false</HyperlinksChanged>
  <AppVersion>14.0000</AppVersion>
  <Pages>47</Page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lxd</dc:creator>
  <dc:description>lecture 1</dc:description>
  <cp:lastModifiedBy>Rye</cp:lastModifiedBy>
  <cp:revision>770</cp:revision>
  <cp:lastPrinted>2015-10-29T05:44:00Z</cp:lastPrinted>
  <dcterms:created xsi:type="dcterms:W3CDTF">1997-08-19T16:58:00Z</dcterms:created>
  <dcterms:modified xsi:type="dcterms:W3CDTF">2024-11-29T11:01:58Z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2052-12.1.0.18912</vt:lpwstr>
  </property>
  <property fmtid="{D5CDD505-2E9C-101B-9397-08002B2CF9AE}" pid="3" name="ICV">
    <vt:lpwstr>EA46855054534A0E9B412CE9721BFAC1_12</vt:lpwstr>
  </property>
</Properties>
</file>